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8" r:id="rId2"/>
    <p:sldId id="534" r:id="rId3"/>
    <p:sldId id="515" r:id="rId4"/>
    <p:sldId id="310" r:id="rId5"/>
    <p:sldId id="305" r:id="rId6"/>
    <p:sldId id="309" r:id="rId7"/>
    <p:sldId id="540" r:id="rId8"/>
    <p:sldId id="482" r:id="rId9"/>
    <p:sldId id="541" r:id="rId10"/>
    <p:sldId id="543" r:id="rId11"/>
    <p:sldId id="504" r:id="rId12"/>
    <p:sldId id="498" r:id="rId13"/>
    <p:sldId id="494" r:id="rId14"/>
    <p:sldId id="495" r:id="rId15"/>
    <p:sldId id="258" r:id="rId16"/>
    <p:sldId id="486" r:id="rId17"/>
    <p:sldId id="532" r:id="rId18"/>
    <p:sldId id="536" r:id="rId19"/>
    <p:sldId id="535" r:id="rId20"/>
    <p:sldId id="545" r:id="rId21"/>
    <p:sldId id="546" r:id="rId22"/>
    <p:sldId id="537" r:id="rId23"/>
    <p:sldId id="501" r:id="rId24"/>
    <p:sldId id="517" r:id="rId25"/>
    <p:sldId id="533" r:id="rId26"/>
    <p:sldId id="538" r:id="rId27"/>
    <p:sldId id="54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2E4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4" autoAdjust="0"/>
    <p:restoredTop sz="94660"/>
  </p:normalViewPr>
  <p:slideViewPr>
    <p:cSldViewPr snapToGrid="0">
      <p:cViewPr varScale="1">
        <p:scale>
          <a:sx n="72" d="100"/>
          <a:sy n="72" d="100"/>
        </p:scale>
        <p:origin x="528" y="78"/>
      </p:cViewPr>
      <p:guideLst/>
    </p:cSldViewPr>
  </p:slideViewPr>
  <p:notesTextViewPr>
    <p:cViewPr>
      <p:scale>
        <a:sx n="1" d="1"/>
        <a:sy n="1" d="1"/>
      </p:scale>
      <p:origin x="0" y="0"/>
    </p:cViewPr>
  </p:notesTextViewPr>
  <p:sorterViewPr>
    <p:cViewPr>
      <p:scale>
        <a:sx n="100" d="100"/>
        <a:sy n="100" d="100"/>
      </p:scale>
      <p:origin x="0" y="-10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378E8-2178-4B90-A46C-BC9684341E50}" type="doc">
      <dgm:prSet loTypeId="urn:microsoft.com/office/officeart/2011/layout/HexagonRadial" loCatId="officeonline" qsTypeId="urn:microsoft.com/office/officeart/2005/8/quickstyle/simple5" qsCatId="simple" csTypeId="urn:microsoft.com/office/officeart/2005/8/colors/accent1_4" csCatId="accent1" phldr="1"/>
      <dgm:spPr/>
      <dgm:t>
        <a:bodyPr/>
        <a:lstStyle/>
        <a:p>
          <a:endParaRPr lang="en-US"/>
        </a:p>
      </dgm:t>
    </dgm:pt>
    <dgm:pt modelId="{5D964321-436D-40D5-9421-83ACBA77BF11}">
      <dgm:prSet phldrT="[Text]" custT="1"/>
      <dgm:spPr>
        <a:solidFill>
          <a:schemeClr val="accent1">
            <a:lumMod val="75000"/>
          </a:schemeClr>
        </a:solidFill>
      </dgm:spPr>
      <dgm:t>
        <a:bodyPr/>
        <a:lstStyle/>
        <a:p>
          <a:r>
            <a:rPr lang="en-US" sz="2400" b="1" dirty="0"/>
            <a:t>COERCIVE CONTROL</a:t>
          </a:r>
        </a:p>
      </dgm:t>
    </dgm:pt>
    <dgm:pt modelId="{EC8D50B4-CD93-49DC-8DF9-7C0582FF5EDA}" type="parTrans" cxnId="{2337C8DE-AD28-4DF3-BDD2-A120AC026156}">
      <dgm:prSet/>
      <dgm:spPr/>
      <dgm:t>
        <a:bodyPr/>
        <a:lstStyle/>
        <a:p>
          <a:endParaRPr lang="en-US" sz="1400" b="1"/>
        </a:p>
      </dgm:t>
    </dgm:pt>
    <dgm:pt modelId="{46BAF005-ECC3-48FD-91E7-4311454C51B1}" type="sibTrans" cxnId="{2337C8DE-AD28-4DF3-BDD2-A120AC026156}">
      <dgm:prSet/>
      <dgm:spPr/>
      <dgm:t>
        <a:bodyPr/>
        <a:lstStyle/>
        <a:p>
          <a:endParaRPr lang="en-US" sz="1400" b="1"/>
        </a:p>
      </dgm:t>
    </dgm:pt>
    <dgm:pt modelId="{AB291A84-FA20-4CA9-BD1E-74FA45E77A49}">
      <dgm:prSet phldrT="[Text]" custT="1"/>
      <dgm:spPr>
        <a:solidFill>
          <a:srgbClr val="009999"/>
        </a:solidFill>
      </dgm:spPr>
      <dgm:t>
        <a:bodyPr/>
        <a:lstStyle/>
        <a:p>
          <a:r>
            <a:rPr lang="en-US" sz="1800" b="1" dirty="0"/>
            <a:t>Coercion</a:t>
          </a:r>
        </a:p>
      </dgm:t>
    </dgm:pt>
    <dgm:pt modelId="{46F614AD-5FE0-4F40-92C1-0279AD3CAACF}" type="parTrans" cxnId="{B1CC3293-E29B-47F6-A4B5-7DE3C6ABA1D3}">
      <dgm:prSet/>
      <dgm:spPr/>
      <dgm:t>
        <a:bodyPr/>
        <a:lstStyle/>
        <a:p>
          <a:endParaRPr lang="en-US" sz="1400" b="1"/>
        </a:p>
      </dgm:t>
    </dgm:pt>
    <dgm:pt modelId="{D27BF1C0-5ABE-40D1-8A95-7E72B575BA1E}" type="sibTrans" cxnId="{B1CC3293-E29B-47F6-A4B5-7DE3C6ABA1D3}">
      <dgm:prSet/>
      <dgm:spPr/>
      <dgm:t>
        <a:bodyPr/>
        <a:lstStyle/>
        <a:p>
          <a:endParaRPr lang="en-US" sz="1400" b="1"/>
        </a:p>
      </dgm:t>
    </dgm:pt>
    <dgm:pt modelId="{E37171BD-28CD-4F71-88CF-149ED77D7797}">
      <dgm:prSet phldrT="[Text]" custT="1"/>
      <dgm:spPr>
        <a:solidFill>
          <a:srgbClr val="009999"/>
        </a:solidFill>
      </dgm:spPr>
      <dgm:t>
        <a:bodyPr/>
        <a:lstStyle/>
        <a:p>
          <a:r>
            <a:rPr lang="en-US" sz="1800" b="1" dirty="0"/>
            <a:t>Manipulation</a:t>
          </a:r>
        </a:p>
      </dgm:t>
    </dgm:pt>
    <dgm:pt modelId="{F0924621-CEDE-498D-9878-473EA003DA0A}" type="parTrans" cxnId="{273B0E8E-2747-4249-A02E-865AE1F8854A}">
      <dgm:prSet/>
      <dgm:spPr/>
      <dgm:t>
        <a:bodyPr/>
        <a:lstStyle/>
        <a:p>
          <a:endParaRPr lang="en-US" sz="1400" b="1"/>
        </a:p>
      </dgm:t>
    </dgm:pt>
    <dgm:pt modelId="{3B485218-A667-4D29-A21C-02549079A2C6}" type="sibTrans" cxnId="{273B0E8E-2747-4249-A02E-865AE1F8854A}">
      <dgm:prSet/>
      <dgm:spPr/>
      <dgm:t>
        <a:bodyPr/>
        <a:lstStyle/>
        <a:p>
          <a:endParaRPr lang="en-US" sz="1400" b="1"/>
        </a:p>
      </dgm:t>
    </dgm:pt>
    <dgm:pt modelId="{53FB5854-1FFA-4EDA-BDEE-F40FB984D084}">
      <dgm:prSet phldrT="[Text]" custT="1"/>
      <dgm:spPr>
        <a:solidFill>
          <a:srgbClr val="009999"/>
        </a:solidFill>
      </dgm:spPr>
      <dgm:t>
        <a:bodyPr/>
        <a:lstStyle/>
        <a:p>
          <a:r>
            <a:rPr lang="en-US" sz="1800" b="1" dirty="0"/>
            <a:t>Isolation</a:t>
          </a:r>
        </a:p>
      </dgm:t>
    </dgm:pt>
    <dgm:pt modelId="{0D05D61E-A6FE-4AAA-810B-3D947BA6763E}" type="parTrans" cxnId="{FAEC9946-3DD8-4AA9-B896-4C2E390997AC}">
      <dgm:prSet/>
      <dgm:spPr/>
      <dgm:t>
        <a:bodyPr/>
        <a:lstStyle/>
        <a:p>
          <a:endParaRPr lang="en-US" sz="1400" b="1"/>
        </a:p>
      </dgm:t>
    </dgm:pt>
    <dgm:pt modelId="{CD2A77A1-FAE5-4AC1-BF56-0F605BAF8F90}" type="sibTrans" cxnId="{FAEC9946-3DD8-4AA9-B896-4C2E390997AC}">
      <dgm:prSet/>
      <dgm:spPr/>
      <dgm:t>
        <a:bodyPr/>
        <a:lstStyle/>
        <a:p>
          <a:endParaRPr lang="en-US" sz="1400" b="1"/>
        </a:p>
      </dgm:t>
    </dgm:pt>
    <dgm:pt modelId="{83828ECB-82C2-4B49-BA94-1ECCD646C670}">
      <dgm:prSet phldrT="[Text]" custT="1"/>
      <dgm:spPr>
        <a:solidFill>
          <a:srgbClr val="009999"/>
        </a:solidFill>
      </dgm:spPr>
      <dgm:t>
        <a:bodyPr/>
        <a:lstStyle/>
        <a:p>
          <a:r>
            <a:rPr lang="en-US" sz="1800" b="1" dirty="0"/>
            <a:t>Threats</a:t>
          </a:r>
        </a:p>
      </dgm:t>
    </dgm:pt>
    <dgm:pt modelId="{8ED2BBA3-73C2-4CF2-BD21-F4CBDA83DF12}" type="parTrans" cxnId="{2BA89774-DB6C-414C-9E89-6303190146FF}">
      <dgm:prSet/>
      <dgm:spPr/>
      <dgm:t>
        <a:bodyPr/>
        <a:lstStyle/>
        <a:p>
          <a:endParaRPr lang="en-US" sz="1400" b="1"/>
        </a:p>
      </dgm:t>
    </dgm:pt>
    <dgm:pt modelId="{F6BD54F5-E79B-4275-BEF2-A20531F6E191}" type="sibTrans" cxnId="{2BA89774-DB6C-414C-9E89-6303190146FF}">
      <dgm:prSet/>
      <dgm:spPr/>
      <dgm:t>
        <a:bodyPr/>
        <a:lstStyle/>
        <a:p>
          <a:endParaRPr lang="en-US" sz="1400" b="1"/>
        </a:p>
      </dgm:t>
    </dgm:pt>
    <dgm:pt modelId="{684C77F4-1C2E-44E8-A56A-E5EAB48AC2CC}">
      <dgm:prSet phldrT="[Text]" custT="1"/>
      <dgm:spPr>
        <a:solidFill>
          <a:srgbClr val="009999"/>
        </a:solidFill>
      </dgm:spPr>
      <dgm:t>
        <a:bodyPr/>
        <a:lstStyle/>
        <a:p>
          <a:r>
            <a:rPr lang="en-US" sz="1800" b="1" dirty="0"/>
            <a:t>Restrictions</a:t>
          </a:r>
        </a:p>
      </dgm:t>
    </dgm:pt>
    <dgm:pt modelId="{B75B8FE3-C9F6-4780-9AD8-EBBB4829CFC3}" type="parTrans" cxnId="{25357027-7BC5-43AA-9859-B24670674CEE}">
      <dgm:prSet/>
      <dgm:spPr/>
      <dgm:t>
        <a:bodyPr/>
        <a:lstStyle/>
        <a:p>
          <a:endParaRPr lang="en-US" sz="1400" b="1"/>
        </a:p>
      </dgm:t>
    </dgm:pt>
    <dgm:pt modelId="{BEF61AA2-4B94-479F-BE5B-8EBE20AAAA4F}" type="sibTrans" cxnId="{25357027-7BC5-43AA-9859-B24670674CEE}">
      <dgm:prSet/>
      <dgm:spPr/>
      <dgm:t>
        <a:bodyPr/>
        <a:lstStyle/>
        <a:p>
          <a:endParaRPr lang="en-US" sz="1400" b="1"/>
        </a:p>
      </dgm:t>
    </dgm:pt>
    <dgm:pt modelId="{05398997-5527-409A-A7B5-BAF3E5D896C8}">
      <dgm:prSet phldrT="[Text]" custT="1"/>
      <dgm:spPr>
        <a:solidFill>
          <a:srgbClr val="009999"/>
        </a:solidFill>
      </dgm:spPr>
      <dgm:t>
        <a:bodyPr/>
        <a:lstStyle/>
        <a:p>
          <a:r>
            <a:rPr lang="en-US" sz="1800" b="1" dirty="0"/>
            <a:t>Surveillance</a:t>
          </a:r>
        </a:p>
        <a:p>
          <a:r>
            <a:rPr lang="en-US" sz="1800" b="1" dirty="0"/>
            <a:t>(stalking)</a:t>
          </a:r>
        </a:p>
      </dgm:t>
    </dgm:pt>
    <dgm:pt modelId="{0A8301C4-A8D3-479C-A93D-12759A391D9C}" type="parTrans" cxnId="{0A32EAEB-CFD7-4876-ADBF-F7C15500541A}">
      <dgm:prSet/>
      <dgm:spPr/>
      <dgm:t>
        <a:bodyPr/>
        <a:lstStyle/>
        <a:p>
          <a:endParaRPr lang="en-US" sz="1400" b="1"/>
        </a:p>
      </dgm:t>
    </dgm:pt>
    <dgm:pt modelId="{3ED151A1-3C5D-4875-90C2-9A29068BB79A}" type="sibTrans" cxnId="{0A32EAEB-CFD7-4876-ADBF-F7C15500541A}">
      <dgm:prSet/>
      <dgm:spPr/>
      <dgm:t>
        <a:bodyPr/>
        <a:lstStyle/>
        <a:p>
          <a:endParaRPr lang="en-US" sz="1400" b="1"/>
        </a:p>
      </dgm:t>
    </dgm:pt>
    <dgm:pt modelId="{63A008D4-C138-451C-815D-3F9CC529A327}" type="pres">
      <dgm:prSet presAssocID="{B53378E8-2178-4B90-A46C-BC9684341E50}" presName="Name0" presStyleCnt="0">
        <dgm:presLayoutVars>
          <dgm:chMax val="1"/>
          <dgm:chPref val="1"/>
          <dgm:dir/>
          <dgm:animOne val="branch"/>
          <dgm:animLvl val="lvl"/>
        </dgm:presLayoutVars>
      </dgm:prSet>
      <dgm:spPr/>
    </dgm:pt>
    <dgm:pt modelId="{B5757582-E88F-4533-9BCC-171AEE4190CA}" type="pres">
      <dgm:prSet presAssocID="{5D964321-436D-40D5-9421-83ACBA77BF11}" presName="Parent" presStyleLbl="node0" presStyleIdx="0" presStyleCnt="1">
        <dgm:presLayoutVars>
          <dgm:chMax val="6"/>
          <dgm:chPref val="6"/>
        </dgm:presLayoutVars>
      </dgm:prSet>
      <dgm:spPr/>
    </dgm:pt>
    <dgm:pt modelId="{5346592D-A902-48E8-B420-C3CF483E8B82}" type="pres">
      <dgm:prSet presAssocID="{AB291A84-FA20-4CA9-BD1E-74FA45E77A49}" presName="Accent1" presStyleCnt="0"/>
      <dgm:spPr/>
    </dgm:pt>
    <dgm:pt modelId="{0A88AF49-E842-4082-9520-F5F9090D1E58}" type="pres">
      <dgm:prSet presAssocID="{AB291A84-FA20-4CA9-BD1E-74FA45E77A49}" presName="Accent" presStyleLbl="bgShp" presStyleIdx="0" presStyleCnt="6"/>
      <dgm:spPr/>
    </dgm:pt>
    <dgm:pt modelId="{8DC72C65-A5CC-45CF-83BE-1E8935C8E77E}" type="pres">
      <dgm:prSet presAssocID="{AB291A84-FA20-4CA9-BD1E-74FA45E77A49}" presName="Child1" presStyleLbl="node1" presStyleIdx="0" presStyleCnt="6">
        <dgm:presLayoutVars>
          <dgm:chMax val="0"/>
          <dgm:chPref val="0"/>
          <dgm:bulletEnabled val="1"/>
        </dgm:presLayoutVars>
      </dgm:prSet>
      <dgm:spPr/>
    </dgm:pt>
    <dgm:pt modelId="{76DFE769-5B79-454B-A16C-58FF2C5B4310}" type="pres">
      <dgm:prSet presAssocID="{E37171BD-28CD-4F71-88CF-149ED77D7797}" presName="Accent2" presStyleCnt="0"/>
      <dgm:spPr/>
    </dgm:pt>
    <dgm:pt modelId="{40B259A4-7AC3-4FEA-A8B6-24030E883C6A}" type="pres">
      <dgm:prSet presAssocID="{E37171BD-28CD-4F71-88CF-149ED77D7797}" presName="Accent" presStyleLbl="bgShp" presStyleIdx="1" presStyleCnt="6"/>
      <dgm:spPr/>
    </dgm:pt>
    <dgm:pt modelId="{A34F4B16-9B34-42A5-A781-CB9677EB62C1}" type="pres">
      <dgm:prSet presAssocID="{E37171BD-28CD-4F71-88CF-149ED77D7797}" presName="Child2" presStyleLbl="node1" presStyleIdx="1" presStyleCnt="6" custScaleX="113597" custScaleY="113945">
        <dgm:presLayoutVars>
          <dgm:chMax val="0"/>
          <dgm:chPref val="0"/>
          <dgm:bulletEnabled val="1"/>
        </dgm:presLayoutVars>
      </dgm:prSet>
      <dgm:spPr/>
    </dgm:pt>
    <dgm:pt modelId="{4EC68930-EF2F-464A-BCEB-8604366CD108}" type="pres">
      <dgm:prSet presAssocID="{53FB5854-1FFA-4EDA-BDEE-F40FB984D084}" presName="Accent3" presStyleCnt="0"/>
      <dgm:spPr/>
    </dgm:pt>
    <dgm:pt modelId="{29C173F2-2D25-419D-9D48-407A12D0CEF5}" type="pres">
      <dgm:prSet presAssocID="{53FB5854-1FFA-4EDA-BDEE-F40FB984D084}" presName="Accent" presStyleLbl="bgShp" presStyleIdx="2" presStyleCnt="6"/>
      <dgm:spPr/>
    </dgm:pt>
    <dgm:pt modelId="{33349AE3-D81B-4C83-AB08-4CDAE70BDF7E}" type="pres">
      <dgm:prSet presAssocID="{53FB5854-1FFA-4EDA-BDEE-F40FB984D084}" presName="Child3" presStyleLbl="node1" presStyleIdx="2" presStyleCnt="6">
        <dgm:presLayoutVars>
          <dgm:chMax val="0"/>
          <dgm:chPref val="0"/>
          <dgm:bulletEnabled val="1"/>
        </dgm:presLayoutVars>
      </dgm:prSet>
      <dgm:spPr/>
    </dgm:pt>
    <dgm:pt modelId="{84345499-A293-45EE-A4B8-CAC8A60C5622}" type="pres">
      <dgm:prSet presAssocID="{83828ECB-82C2-4B49-BA94-1ECCD646C670}" presName="Accent4" presStyleCnt="0"/>
      <dgm:spPr/>
    </dgm:pt>
    <dgm:pt modelId="{A9C78E5A-BFA8-4D0B-B13C-02A70BABA090}" type="pres">
      <dgm:prSet presAssocID="{83828ECB-82C2-4B49-BA94-1ECCD646C670}" presName="Accent" presStyleLbl="bgShp" presStyleIdx="3" presStyleCnt="6"/>
      <dgm:spPr/>
    </dgm:pt>
    <dgm:pt modelId="{BC9F70DC-AF0D-482F-AF75-2173A7545334}" type="pres">
      <dgm:prSet presAssocID="{83828ECB-82C2-4B49-BA94-1ECCD646C670}" presName="Child4" presStyleLbl="node1" presStyleIdx="3" presStyleCnt="6">
        <dgm:presLayoutVars>
          <dgm:chMax val="0"/>
          <dgm:chPref val="0"/>
          <dgm:bulletEnabled val="1"/>
        </dgm:presLayoutVars>
      </dgm:prSet>
      <dgm:spPr/>
    </dgm:pt>
    <dgm:pt modelId="{94B397FB-9274-4523-B373-D3EE757ECE18}" type="pres">
      <dgm:prSet presAssocID="{684C77F4-1C2E-44E8-A56A-E5EAB48AC2CC}" presName="Accent5" presStyleCnt="0"/>
      <dgm:spPr/>
    </dgm:pt>
    <dgm:pt modelId="{70DCC64C-3F9D-4A66-9E71-4E1126D1D5B7}" type="pres">
      <dgm:prSet presAssocID="{684C77F4-1C2E-44E8-A56A-E5EAB48AC2CC}" presName="Accent" presStyleLbl="bgShp" presStyleIdx="4" presStyleCnt="6"/>
      <dgm:spPr/>
    </dgm:pt>
    <dgm:pt modelId="{9E466832-B095-4A78-9EC4-95125F332EC6}" type="pres">
      <dgm:prSet presAssocID="{684C77F4-1C2E-44E8-A56A-E5EAB48AC2CC}" presName="Child5" presStyleLbl="node1" presStyleIdx="4" presStyleCnt="6">
        <dgm:presLayoutVars>
          <dgm:chMax val="0"/>
          <dgm:chPref val="0"/>
          <dgm:bulletEnabled val="1"/>
        </dgm:presLayoutVars>
      </dgm:prSet>
      <dgm:spPr/>
    </dgm:pt>
    <dgm:pt modelId="{CD3D6CF0-3C23-4F42-8AC1-8B42A0F32AB5}" type="pres">
      <dgm:prSet presAssocID="{05398997-5527-409A-A7B5-BAF3E5D896C8}" presName="Accent6" presStyleCnt="0"/>
      <dgm:spPr/>
    </dgm:pt>
    <dgm:pt modelId="{674C9D97-6A6E-4ABE-A6A4-E65ED35AAB4F}" type="pres">
      <dgm:prSet presAssocID="{05398997-5527-409A-A7B5-BAF3E5D896C8}" presName="Accent" presStyleLbl="bgShp" presStyleIdx="5" presStyleCnt="6"/>
      <dgm:spPr/>
    </dgm:pt>
    <dgm:pt modelId="{894837FA-6BE9-42AC-A8A1-26F501ABBA75}" type="pres">
      <dgm:prSet presAssocID="{05398997-5527-409A-A7B5-BAF3E5D896C8}" presName="Child6" presStyleLbl="node1" presStyleIdx="5" presStyleCnt="6">
        <dgm:presLayoutVars>
          <dgm:chMax val="0"/>
          <dgm:chPref val="0"/>
          <dgm:bulletEnabled val="1"/>
        </dgm:presLayoutVars>
      </dgm:prSet>
      <dgm:spPr/>
    </dgm:pt>
  </dgm:ptLst>
  <dgm:cxnLst>
    <dgm:cxn modelId="{3D8CDE1B-C7C1-4E17-9EC5-7CECDFB46315}" type="presOf" srcId="{684C77F4-1C2E-44E8-A56A-E5EAB48AC2CC}" destId="{9E466832-B095-4A78-9EC4-95125F332EC6}" srcOrd="0" destOrd="0" presId="urn:microsoft.com/office/officeart/2011/layout/HexagonRadial"/>
    <dgm:cxn modelId="{666EF122-FF0C-4638-A3C5-9B40E1B84CAE}" type="presOf" srcId="{B53378E8-2178-4B90-A46C-BC9684341E50}" destId="{63A008D4-C138-451C-815D-3F9CC529A327}" srcOrd="0" destOrd="0" presId="urn:microsoft.com/office/officeart/2011/layout/HexagonRadial"/>
    <dgm:cxn modelId="{25357027-7BC5-43AA-9859-B24670674CEE}" srcId="{5D964321-436D-40D5-9421-83ACBA77BF11}" destId="{684C77F4-1C2E-44E8-A56A-E5EAB48AC2CC}" srcOrd="4" destOrd="0" parTransId="{B75B8FE3-C9F6-4780-9AD8-EBBB4829CFC3}" sibTransId="{BEF61AA2-4B94-479F-BE5B-8EBE20AAAA4F}"/>
    <dgm:cxn modelId="{72868C2E-6D08-4F6B-BBC5-E10E3496A5D4}" type="presOf" srcId="{E37171BD-28CD-4F71-88CF-149ED77D7797}" destId="{A34F4B16-9B34-42A5-A781-CB9677EB62C1}" srcOrd="0" destOrd="0" presId="urn:microsoft.com/office/officeart/2011/layout/HexagonRadial"/>
    <dgm:cxn modelId="{44CDBD33-9E75-4F7B-BC13-337C885DC42D}" type="presOf" srcId="{5D964321-436D-40D5-9421-83ACBA77BF11}" destId="{B5757582-E88F-4533-9BCC-171AEE4190CA}" srcOrd="0" destOrd="0" presId="urn:microsoft.com/office/officeart/2011/layout/HexagonRadial"/>
    <dgm:cxn modelId="{33E2C945-69B0-4385-8C4E-92598F2EADBB}" type="presOf" srcId="{83828ECB-82C2-4B49-BA94-1ECCD646C670}" destId="{BC9F70DC-AF0D-482F-AF75-2173A7545334}" srcOrd="0" destOrd="0" presId="urn:microsoft.com/office/officeart/2011/layout/HexagonRadial"/>
    <dgm:cxn modelId="{FAEC9946-3DD8-4AA9-B896-4C2E390997AC}" srcId="{5D964321-436D-40D5-9421-83ACBA77BF11}" destId="{53FB5854-1FFA-4EDA-BDEE-F40FB984D084}" srcOrd="2" destOrd="0" parTransId="{0D05D61E-A6FE-4AAA-810B-3D947BA6763E}" sibTransId="{CD2A77A1-FAE5-4AC1-BF56-0F605BAF8F90}"/>
    <dgm:cxn modelId="{2BA89774-DB6C-414C-9E89-6303190146FF}" srcId="{5D964321-436D-40D5-9421-83ACBA77BF11}" destId="{83828ECB-82C2-4B49-BA94-1ECCD646C670}" srcOrd="3" destOrd="0" parTransId="{8ED2BBA3-73C2-4CF2-BD21-F4CBDA83DF12}" sibTransId="{F6BD54F5-E79B-4275-BEF2-A20531F6E191}"/>
    <dgm:cxn modelId="{204FC67D-BDF0-4673-9A50-136215722EDD}" type="presOf" srcId="{AB291A84-FA20-4CA9-BD1E-74FA45E77A49}" destId="{8DC72C65-A5CC-45CF-83BE-1E8935C8E77E}" srcOrd="0" destOrd="0" presId="urn:microsoft.com/office/officeart/2011/layout/HexagonRadial"/>
    <dgm:cxn modelId="{80F4D289-A963-4D7D-A6B3-DD9F419972CB}" type="presOf" srcId="{53FB5854-1FFA-4EDA-BDEE-F40FB984D084}" destId="{33349AE3-D81B-4C83-AB08-4CDAE70BDF7E}" srcOrd="0" destOrd="0" presId="urn:microsoft.com/office/officeart/2011/layout/HexagonRadial"/>
    <dgm:cxn modelId="{273B0E8E-2747-4249-A02E-865AE1F8854A}" srcId="{5D964321-436D-40D5-9421-83ACBA77BF11}" destId="{E37171BD-28CD-4F71-88CF-149ED77D7797}" srcOrd="1" destOrd="0" parTransId="{F0924621-CEDE-498D-9878-473EA003DA0A}" sibTransId="{3B485218-A667-4D29-A21C-02549079A2C6}"/>
    <dgm:cxn modelId="{B1CC3293-E29B-47F6-A4B5-7DE3C6ABA1D3}" srcId="{5D964321-436D-40D5-9421-83ACBA77BF11}" destId="{AB291A84-FA20-4CA9-BD1E-74FA45E77A49}" srcOrd="0" destOrd="0" parTransId="{46F614AD-5FE0-4F40-92C1-0279AD3CAACF}" sibTransId="{D27BF1C0-5ABE-40D1-8A95-7E72B575BA1E}"/>
    <dgm:cxn modelId="{69379899-B6A7-46D3-BCA2-9379FC18D912}" type="presOf" srcId="{05398997-5527-409A-A7B5-BAF3E5D896C8}" destId="{894837FA-6BE9-42AC-A8A1-26F501ABBA75}" srcOrd="0" destOrd="0" presId="urn:microsoft.com/office/officeart/2011/layout/HexagonRadial"/>
    <dgm:cxn modelId="{2337C8DE-AD28-4DF3-BDD2-A120AC026156}" srcId="{B53378E8-2178-4B90-A46C-BC9684341E50}" destId="{5D964321-436D-40D5-9421-83ACBA77BF11}" srcOrd="0" destOrd="0" parTransId="{EC8D50B4-CD93-49DC-8DF9-7C0582FF5EDA}" sibTransId="{46BAF005-ECC3-48FD-91E7-4311454C51B1}"/>
    <dgm:cxn modelId="{0A32EAEB-CFD7-4876-ADBF-F7C15500541A}" srcId="{5D964321-436D-40D5-9421-83ACBA77BF11}" destId="{05398997-5527-409A-A7B5-BAF3E5D896C8}" srcOrd="5" destOrd="0" parTransId="{0A8301C4-A8D3-479C-A93D-12759A391D9C}" sibTransId="{3ED151A1-3C5D-4875-90C2-9A29068BB79A}"/>
    <dgm:cxn modelId="{69FCCF3F-C8CE-4E53-8DDD-172E721D315A}" type="presParOf" srcId="{63A008D4-C138-451C-815D-3F9CC529A327}" destId="{B5757582-E88F-4533-9BCC-171AEE4190CA}" srcOrd="0" destOrd="0" presId="urn:microsoft.com/office/officeart/2011/layout/HexagonRadial"/>
    <dgm:cxn modelId="{0B714102-F9FB-4F6C-9333-A6D20D639D30}" type="presParOf" srcId="{63A008D4-C138-451C-815D-3F9CC529A327}" destId="{5346592D-A902-48E8-B420-C3CF483E8B82}" srcOrd="1" destOrd="0" presId="urn:microsoft.com/office/officeart/2011/layout/HexagonRadial"/>
    <dgm:cxn modelId="{F2DE8386-89B0-4799-BE83-52A1050178C4}" type="presParOf" srcId="{5346592D-A902-48E8-B420-C3CF483E8B82}" destId="{0A88AF49-E842-4082-9520-F5F9090D1E58}" srcOrd="0" destOrd="0" presId="urn:microsoft.com/office/officeart/2011/layout/HexagonRadial"/>
    <dgm:cxn modelId="{F951A331-59F1-49E4-9EC0-9F728DB0F721}" type="presParOf" srcId="{63A008D4-C138-451C-815D-3F9CC529A327}" destId="{8DC72C65-A5CC-45CF-83BE-1E8935C8E77E}" srcOrd="2" destOrd="0" presId="urn:microsoft.com/office/officeart/2011/layout/HexagonRadial"/>
    <dgm:cxn modelId="{E3BD0B00-0986-4E06-8438-140223F08827}" type="presParOf" srcId="{63A008D4-C138-451C-815D-3F9CC529A327}" destId="{76DFE769-5B79-454B-A16C-58FF2C5B4310}" srcOrd="3" destOrd="0" presId="urn:microsoft.com/office/officeart/2011/layout/HexagonRadial"/>
    <dgm:cxn modelId="{BEB04F8A-3886-4465-9702-75FB7C235D20}" type="presParOf" srcId="{76DFE769-5B79-454B-A16C-58FF2C5B4310}" destId="{40B259A4-7AC3-4FEA-A8B6-24030E883C6A}" srcOrd="0" destOrd="0" presId="urn:microsoft.com/office/officeart/2011/layout/HexagonRadial"/>
    <dgm:cxn modelId="{4F4CB1C5-9250-4A38-A9F6-A548E3755321}" type="presParOf" srcId="{63A008D4-C138-451C-815D-3F9CC529A327}" destId="{A34F4B16-9B34-42A5-A781-CB9677EB62C1}" srcOrd="4" destOrd="0" presId="urn:microsoft.com/office/officeart/2011/layout/HexagonRadial"/>
    <dgm:cxn modelId="{2AB5A361-264F-4E13-B5E2-85A1C1C483A5}" type="presParOf" srcId="{63A008D4-C138-451C-815D-3F9CC529A327}" destId="{4EC68930-EF2F-464A-BCEB-8604366CD108}" srcOrd="5" destOrd="0" presId="urn:microsoft.com/office/officeart/2011/layout/HexagonRadial"/>
    <dgm:cxn modelId="{E15FACC6-EB26-411B-9E95-2C719B4902D0}" type="presParOf" srcId="{4EC68930-EF2F-464A-BCEB-8604366CD108}" destId="{29C173F2-2D25-419D-9D48-407A12D0CEF5}" srcOrd="0" destOrd="0" presId="urn:microsoft.com/office/officeart/2011/layout/HexagonRadial"/>
    <dgm:cxn modelId="{43208D48-2330-4883-9896-E4A805B4B7AA}" type="presParOf" srcId="{63A008D4-C138-451C-815D-3F9CC529A327}" destId="{33349AE3-D81B-4C83-AB08-4CDAE70BDF7E}" srcOrd="6" destOrd="0" presId="urn:microsoft.com/office/officeart/2011/layout/HexagonRadial"/>
    <dgm:cxn modelId="{3752C0F5-0D8F-466C-9224-C418077563C2}" type="presParOf" srcId="{63A008D4-C138-451C-815D-3F9CC529A327}" destId="{84345499-A293-45EE-A4B8-CAC8A60C5622}" srcOrd="7" destOrd="0" presId="urn:microsoft.com/office/officeart/2011/layout/HexagonRadial"/>
    <dgm:cxn modelId="{C22220DD-808E-4472-900F-41BDFBF5D17E}" type="presParOf" srcId="{84345499-A293-45EE-A4B8-CAC8A60C5622}" destId="{A9C78E5A-BFA8-4D0B-B13C-02A70BABA090}" srcOrd="0" destOrd="0" presId="urn:microsoft.com/office/officeart/2011/layout/HexagonRadial"/>
    <dgm:cxn modelId="{33E2D272-FF94-4C57-9F3E-C4050089D952}" type="presParOf" srcId="{63A008D4-C138-451C-815D-3F9CC529A327}" destId="{BC9F70DC-AF0D-482F-AF75-2173A7545334}" srcOrd="8" destOrd="0" presId="urn:microsoft.com/office/officeart/2011/layout/HexagonRadial"/>
    <dgm:cxn modelId="{06954C7D-9E94-4356-84C8-3AD440B055CB}" type="presParOf" srcId="{63A008D4-C138-451C-815D-3F9CC529A327}" destId="{94B397FB-9274-4523-B373-D3EE757ECE18}" srcOrd="9" destOrd="0" presId="urn:microsoft.com/office/officeart/2011/layout/HexagonRadial"/>
    <dgm:cxn modelId="{18329D3B-D560-4CC4-A5CB-1EC58E840A8D}" type="presParOf" srcId="{94B397FB-9274-4523-B373-D3EE757ECE18}" destId="{70DCC64C-3F9D-4A66-9E71-4E1126D1D5B7}" srcOrd="0" destOrd="0" presId="urn:microsoft.com/office/officeart/2011/layout/HexagonRadial"/>
    <dgm:cxn modelId="{340C97B3-4D67-4553-AECD-0E9B2DFA37B7}" type="presParOf" srcId="{63A008D4-C138-451C-815D-3F9CC529A327}" destId="{9E466832-B095-4A78-9EC4-95125F332EC6}" srcOrd="10" destOrd="0" presId="urn:microsoft.com/office/officeart/2011/layout/HexagonRadial"/>
    <dgm:cxn modelId="{FF97FA47-8B67-419E-8015-9C7BEE01E708}" type="presParOf" srcId="{63A008D4-C138-451C-815D-3F9CC529A327}" destId="{CD3D6CF0-3C23-4F42-8AC1-8B42A0F32AB5}" srcOrd="11" destOrd="0" presId="urn:microsoft.com/office/officeart/2011/layout/HexagonRadial"/>
    <dgm:cxn modelId="{93997ABE-47E1-4696-A1BE-5EFB1219AD66}" type="presParOf" srcId="{CD3D6CF0-3C23-4F42-8AC1-8B42A0F32AB5}" destId="{674C9D97-6A6E-4ABE-A6A4-E65ED35AAB4F}" srcOrd="0" destOrd="0" presId="urn:microsoft.com/office/officeart/2011/layout/HexagonRadial"/>
    <dgm:cxn modelId="{3B8065E7-7CC3-460F-8619-51F504560258}" type="presParOf" srcId="{63A008D4-C138-451C-815D-3F9CC529A327}" destId="{894837FA-6BE9-42AC-A8A1-26F501ABBA7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ED40E-3792-4B44-A2A5-DB229A3D49B1}" type="doc">
      <dgm:prSet loTypeId="urn:microsoft.com/office/officeart/2011/layout/HexagonRadial" loCatId="officeonline" qsTypeId="urn:microsoft.com/office/officeart/2005/8/quickstyle/simple1" qsCatId="simple" csTypeId="urn:microsoft.com/office/officeart/2005/8/colors/accent5_1" csCatId="accent5" phldr="1"/>
      <dgm:spPr/>
      <dgm:t>
        <a:bodyPr/>
        <a:lstStyle/>
        <a:p>
          <a:endParaRPr lang="en-NZ"/>
        </a:p>
      </dgm:t>
    </dgm:pt>
    <dgm:pt modelId="{F96EDC13-9349-437F-B5E4-7418D8657D51}">
      <dgm:prSet phldrT="[Text]" custT="1"/>
      <dgm:spPr/>
      <dgm:t>
        <a:bodyPr/>
        <a:lstStyle/>
        <a:p>
          <a:r>
            <a:rPr lang="en-NZ" sz="2000" b="1" dirty="0">
              <a:solidFill>
                <a:srgbClr val="009999"/>
              </a:solidFill>
            </a:rPr>
            <a:t>STATE VIOLENCE</a:t>
          </a:r>
        </a:p>
      </dgm:t>
    </dgm:pt>
    <dgm:pt modelId="{576EB985-EEFB-493D-A892-40CB54B7A355}" type="parTrans" cxnId="{7CBD5E18-514D-4E23-9B87-72C9F4961235}">
      <dgm:prSet/>
      <dgm:spPr/>
      <dgm:t>
        <a:bodyPr/>
        <a:lstStyle/>
        <a:p>
          <a:endParaRPr lang="en-NZ"/>
        </a:p>
      </dgm:t>
    </dgm:pt>
    <dgm:pt modelId="{45030E23-A0F8-4E5A-9FED-781927CFAA01}" type="sibTrans" cxnId="{7CBD5E18-514D-4E23-9B87-72C9F4961235}">
      <dgm:prSet/>
      <dgm:spPr/>
      <dgm:t>
        <a:bodyPr/>
        <a:lstStyle/>
        <a:p>
          <a:endParaRPr lang="en-NZ"/>
        </a:p>
      </dgm:t>
    </dgm:pt>
    <dgm:pt modelId="{E9F4C412-A430-4F46-BA0E-2E4D6F688B91}">
      <dgm:prSet phldrT="[Text]"/>
      <dgm:spPr/>
      <dgm:t>
        <a:bodyPr/>
        <a:lstStyle/>
        <a:p>
          <a:r>
            <a:rPr lang="en-NZ" b="1" dirty="0">
              <a:solidFill>
                <a:schemeClr val="accent1">
                  <a:lumMod val="75000"/>
                </a:schemeClr>
              </a:solidFill>
            </a:rPr>
            <a:t>Neglect </a:t>
          </a:r>
        </a:p>
        <a:p>
          <a:r>
            <a:rPr lang="en-NZ" dirty="0"/>
            <a:t>63% </a:t>
          </a:r>
        </a:p>
      </dgm:t>
    </dgm:pt>
    <dgm:pt modelId="{270D91A3-7003-4E49-9CEA-8D8B9ACBF206}" type="parTrans" cxnId="{7F587106-373A-48C7-B04B-4EE0E77213FE}">
      <dgm:prSet/>
      <dgm:spPr/>
      <dgm:t>
        <a:bodyPr/>
        <a:lstStyle/>
        <a:p>
          <a:endParaRPr lang="en-NZ"/>
        </a:p>
      </dgm:t>
    </dgm:pt>
    <dgm:pt modelId="{177C35D3-5453-4C8E-A3EF-4CFEED317252}" type="sibTrans" cxnId="{7F587106-373A-48C7-B04B-4EE0E77213FE}">
      <dgm:prSet/>
      <dgm:spPr/>
      <dgm:t>
        <a:bodyPr/>
        <a:lstStyle/>
        <a:p>
          <a:endParaRPr lang="en-NZ"/>
        </a:p>
      </dgm:t>
    </dgm:pt>
    <dgm:pt modelId="{B584611B-2853-4926-B095-727216F75307}">
      <dgm:prSet phldrT="[Text]"/>
      <dgm:spPr/>
      <dgm:t>
        <a:bodyPr/>
        <a:lstStyle/>
        <a:p>
          <a:r>
            <a:rPr lang="en-NZ" b="1" dirty="0">
              <a:solidFill>
                <a:schemeClr val="accent1">
                  <a:lumMod val="75000"/>
                </a:schemeClr>
              </a:solidFill>
            </a:rPr>
            <a:t>Failure to protect </a:t>
          </a:r>
          <a:r>
            <a:rPr lang="en-NZ" dirty="0"/>
            <a:t>54.1%</a:t>
          </a:r>
        </a:p>
      </dgm:t>
    </dgm:pt>
    <dgm:pt modelId="{33988E85-CCAA-4541-9089-D4B6D2631E3A}" type="parTrans" cxnId="{4047F5F6-08FA-41F4-A090-F58AF5AEC366}">
      <dgm:prSet/>
      <dgm:spPr/>
      <dgm:t>
        <a:bodyPr/>
        <a:lstStyle/>
        <a:p>
          <a:endParaRPr lang="en-NZ"/>
        </a:p>
      </dgm:t>
    </dgm:pt>
    <dgm:pt modelId="{40EB9958-0167-4B79-B51B-3896318EEE94}" type="sibTrans" cxnId="{4047F5F6-08FA-41F4-A090-F58AF5AEC366}">
      <dgm:prSet/>
      <dgm:spPr/>
      <dgm:t>
        <a:bodyPr/>
        <a:lstStyle/>
        <a:p>
          <a:endParaRPr lang="en-NZ"/>
        </a:p>
      </dgm:t>
    </dgm:pt>
    <dgm:pt modelId="{AE49EBA0-45AF-4CD6-9DBF-742881C53D18}">
      <dgm:prSet phldrT="[Text]"/>
      <dgm:spPr/>
      <dgm:t>
        <a:bodyPr/>
        <a:lstStyle/>
        <a:p>
          <a:r>
            <a:rPr lang="en-NZ" b="1" dirty="0">
              <a:solidFill>
                <a:schemeClr val="accent1">
                  <a:lumMod val="75000"/>
                </a:schemeClr>
              </a:solidFill>
            </a:rPr>
            <a:t>Abuse | Abuse of power</a:t>
          </a:r>
          <a:r>
            <a:rPr lang="en-NZ" dirty="0">
              <a:solidFill>
                <a:schemeClr val="accent1">
                  <a:lumMod val="75000"/>
                </a:schemeClr>
              </a:solidFill>
            </a:rPr>
            <a:t> </a:t>
          </a:r>
          <a:r>
            <a:rPr lang="en-NZ" dirty="0"/>
            <a:t>71.9%</a:t>
          </a:r>
        </a:p>
      </dgm:t>
    </dgm:pt>
    <dgm:pt modelId="{C8705592-D383-4344-B188-C03732F3AA85}" type="parTrans" cxnId="{DDED4317-1AB1-4048-A116-626DF3054E11}">
      <dgm:prSet/>
      <dgm:spPr/>
      <dgm:t>
        <a:bodyPr/>
        <a:lstStyle/>
        <a:p>
          <a:endParaRPr lang="en-NZ"/>
        </a:p>
      </dgm:t>
    </dgm:pt>
    <dgm:pt modelId="{67EBD710-21D3-4EA2-AA2E-8EC1D9380EEB}" type="sibTrans" cxnId="{DDED4317-1AB1-4048-A116-626DF3054E11}">
      <dgm:prSet/>
      <dgm:spPr/>
      <dgm:t>
        <a:bodyPr/>
        <a:lstStyle/>
        <a:p>
          <a:endParaRPr lang="en-NZ"/>
        </a:p>
      </dgm:t>
    </dgm:pt>
    <dgm:pt modelId="{904FE070-D255-4F64-AFF7-678FBE220756}">
      <dgm:prSet phldrT="[Text]"/>
      <dgm:spPr/>
      <dgm:t>
        <a:bodyPr/>
        <a:lstStyle/>
        <a:p>
          <a:r>
            <a:rPr lang="en-NZ" b="1" dirty="0">
              <a:solidFill>
                <a:schemeClr val="accent1">
                  <a:lumMod val="75000"/>
                </a:schemeClr>
              </a:solidFill>
            </a:rPr>
            <a:t>Racism</a:t>
          </a:r>
          <a:r>
            <a:rPr lang="en-NZ" dirty="0">
              <a:solidFill>
                <a:schemeClr val="accent1">
                  <a:lumMod val="75000"/>
                </a:schemeClr>
              </a:solidFill>
            </a:rPr>
            <a:t> </a:t>
          </a:r>
          <a:r>
            <a:rPr lang="en-NZ" dirty="0"/>
            <a:t>83.5%</a:t>
          </a:r>
        </a:p>
      </dgm:t>
    </dgm:pt>
    <dgm:pt modelId="{3A3F4E43-A23C-41AF-8FAC-A02C0E0A54DD}" type="parTrans" cxnId="{DF1B8A00-5929-4876-B1B4-56E7A8213697}">
      <dgm:prSet/>
      <dgm:spPr/>
      <dgm:t>
        <a:bodyPr/>
        <a:lstStyle/>
        <a:p>
          <a:endParaRPr lang="en-NZ"/>
        </a:p>
      </dgm:t>
    </dgm:pt>
    <dgm:pt modelId="{BBC91A53-11FD-4FAE-9861-68F625EE852E}" type="sibTrans" cxnId="{DF1B8A00-5929-4876-B1B4-56E7A8213697}">
      <dgm:prSet/>
      <dgm:spPr/>
      <dgm:t>
        <a:bodyPr/>
        <a:lstStyle/>
        <a:p>
          <a:endParaRPr lang="en-NZ"/>
        </a:p>
      </dgm:t>
    </dgm:pt>
    <dgm:pt modelId="{20118486-7D11-4348-BEF1-20553A58A09C}">
      <dgm:prSet phldrT="[Text]"/>
      <dgm:spPr/>
      <dgm:t>
        <a:bodyPr/>
        <a:lstStyle/>
        <a:p>
          <a:r>
            <a:rPr lang="en-NZ" b="1" dirty="0">
              <a:solidFill>
                <a:schemeClr val="accent1">
                  <a:lumMod val="75000"/>
                </a:schemeClr>
              </a:solidFill>
            </a:rPr>
            <a:t>Police Violence </a:t>
          </a:r>
          <a:r>
            <a:rPr lang="en-NZ" dirty="0"/>
            <a:t>52.0%</a:t>
          </a:r>
        </a:p>
      </dgm:t>
    </dgm:pt>
    <dgm:pt modelId="{A2016DB9-9322-4787-AC02-2E749412BAC5}" type="parTrans" cxnId="{A054480D-94A3-40A0-9353-D8BE562A13B2}">
      <dgm:prSet/>
      <dgm:spPr/>
      <dgm:t>
        <a:bodyPr/>
        <a:lstStyle/>
        <a:p>
          <a:endParaRPr lang="en-NZ"/>
        </a:p>
      </dgm:t>
    </dgm:pt>
    <dgm:pt modelId="{E29A3177-ECCF-4251-B9A4-3B2704F0BA26}" type="sibTrans" cxnId="{A054480D-94A3-40A0-9353-D8BE562A13B2}">
      <dgm:prSet/>
      <dgm:spPr/>
      <dgm:t>
        <a:bodyPr/>
        <a:lstStyle/>
        <a:p>
          <a:endParaRPr lang="en-NZ"/>
        </a:p>
      </dgm:t>
    </dgm:pt>
    <dgm:pt modelId="{3C61D355-4E55-469F-8A6C-E1F04FFBF29F}">
      <dgm:prSet phldrT="[Text]"/>
      <dgm:spPr/>
      <dgm:t>
        <a:bodyPr/>
        <a:lstStyle/>
        <a:p>
          <a:r>
            <a:rPr lang="en-NZ" b="1" dirty="0">
              <a:solidFill>
                <a:schemeClr val="accent1">
                  <a:lumMod val="75000"/>
                </a:schemeClr>
              </a:solidFill>
            </a:rPr>
            <a:t>Breaches of Te Tiriti o Waitangi </a:t>
          </a:r>
          <a:r>
            <a:rPr lang="en-NZ" dirty="0"/>
            <a:t>82.8%</a:t>
          </a:r>
        </a:p>
      </dgm:t>
    </dgm:pt>
    <dgm:pt modelId="{D23BD5DE-36FE-481C-A38C-639029282487}" type="parTrans" cxnId="{3082D68A-0468-4237-93B3-0826FCDDA0E2}">
      <dgm:prSet/>
      <dgm:spPr/>
      <dgm:t>
        <a:bodyPr/>
        <a:lstStyle/>
        <a:p>
          <a:endParaRPr lang="en-NZ"/>
        </a:p>
      </dgm:t>
    </dgm:pt>
    <dgm:pt modelId="{4A342793-222C-457B-B684-889A7300A794}" type="sibTrans" cxnId="{3082D68A-0468-4237-93B3-0826FCDDA0E2}">
      <dgm:prSet/>
      <dgm:spPr/>
      <dgm:t>
        <a:bodyPr/>
        <a:lstStyle/>
        <a:p>
          <a:endParaRPr lang="en-NZ"/>
        </a:p>
      </dgm:t>
    </dgm:pt>
    <dgm:pt modelId="{167A6227-BE2E-4B4A-8C0F-8DD86F0D25A8}" type="pres">
      <dgm:prSet presAssocID="{2AEED40E-3792-4B44-A2A5-DB229A3D49B1}" presName="Name0" presStyleCnt="0">
        <dgm:presLayoutVars>
          <dgm:chMax val="1"/>
          <dgm:chPref val="1"/>
          <dgm:dir/>
          <dgm:animOne val="branch"/>
          <dgm:animLvl val="lvl"/>
        </dgm:presLayoutVars>
      </dgm:prSet>
      <dgm:spPr/>
    </dgm:pt>
    <dgm:pt modelId="{E166D5F4-F9A4-4980-968E-CAB1E1599904}" type="pres">
      <dgm:prSet presAssocID="{F96EDC13-9349-437F-B5E4-7418D8657D51}" presName="Parent" presStyleLbl="node0" presStyleIdx="0" presStyleCnt="1">
        <dgm:presLayoutVars>
          <dgm:chMax val="6"/>
          <dgm:chPref val="6"/>
        </dgm:presLayoutVars>
      </dgm:prSet>
      <dgm:spPr/>
    </dgm:pt>
    <dgm:pt modelId="{112C24E2-C279-4351-AF33-034A1C7DC0E6}" type="pres">
      <dgm:prSet presAssocID="{E9F4C412-A430-4F46-BA0E-2E4D6F688B91}" presName="Accent1" presStyleCnt="0"/>
      <dgm:spPr/>
    </dgm:pt>
    <dgm:pt modelId="{2043104C-A5C4-40C9-9626-7660D61052CC}" type="pres">
      <dgm:prSet presAssocID="{E9F4C412-A430-4F46-BA0E-2E4D6F688B91}" presName="Accent" presStyleLbl="bgShp" presStyleIdx="0" presStyleCnt="6"/>
      <dgm:spPr/>
    </dgm:pt>
    <dgm:pt modelId="{D953C72B-2E3F-43DD-B535-04CDCBF5CCB1}" type="pres">
      <dgm:prSet presAssocID="{E9F4C412-A430-4F46-BA0E-2E4D6F688B91}" presName="Child1" presStyleLbl="node1" presStyleIdx="0" presStyleCnt="6">
        <dgm:presLayoutVars>
          <dgm:chMax val="0"/>
          <dgm:chPref val="0"/>
          <dgm:bulletEnabled val="1"/>
        </dgm:presLayoutVars>
      </dgm:prSet>
      <dgm:spPr/>
    </dgm:pt>
    <dgm:pt modelId="{D9759E8A-C969-4CDC-9647-EC8F77B1F2DE}" type="pres">
      <dgm:prSet presAssocID="{B584611B-2853-4926-B095-727216F75307}" presName="Accent2" presStyleCnt="0"/>
      <dgm:spPr/>
    </dgm:pt>
    <dgm:pt modelId="{C4AD225A-847B-4BB5-89C6-81C30AA9BFA9}" type="pres">
      <dgm:prSet presAssocID="{B584611B-2853-4926-B095-727216F75307}" presName="Accent" presStyleLbl="bgShp" presStyleIdx="1" presStyleCnt="6"/>
      <dgm:spPr/>
    </dgm:pt>
    <dgm:pt modelId="{0D4BC084-C95A-49A6-9F6B-1F2EEEFF69A0}" type="pres">
      <dgm:prSet presAssocID="{B584611B-2853-4926-B095-727216F75307}" presName="Child2" presStyleLbl="node1" presStyleIdx="1" presStyleCnt="6">
        <dgm:presLayoutVars>
          <dgm:chMax val="0"/>
          <dgm:chPref val="0"/>
          <dgm:bulletEnabled val="1"/>
        </dgm:presLayoutVars>
      </dgm:prSet>
      <dgm:spPr/>
    </dgm:pt>
    <dgm:pt modelId="{63EF45AD-0450-4C01-A431-E94FEFB9B334}" type="pres">
      <dgm:prSet presAssocID="{AE49EBA0-45AF-4CD6-9DBF-742881C53D18}" presName="Accent3" presStyleCnt="0"/>
      <dgm:spPr/>
    </dgm:pt>
    <dgm:pt modelId="{E501532C-D9D4-4390-881A-ABB092B2FECE}" type="pres">
      <dgm:prSet presAssocID="{AE49EBA0-45AF-4CD6-9DBF-742881C53D18}" presName="Accent" presStyleLbl="bgShp" presStyleIdx="2" presStyleCnt="6"/>
      <dgm:spPr/>
    </dgm:pt>
    <dgm:pt modelId="{67A287A0-739F-4127-A346-534D97C70A35}" type="pres">
      <dgm:prSet presAssocID="{AE49EBA0-45AF-4CD6-9DBF-742881C53D18}" presName="Child3" presStyleLbl="node1" presStyleIdx="2" presStyleCnt="6">
        <dgm:presLayoutVars>
          <dgm:chMax val="0"/>
          <dgm:chPref val="0"/>
          <dgm:bulletEnabled val="1"/>
        </dgm:presLayoutVars>
      </dgm:prSet>
      <dgm:spPr/>
    </dgm:pt>
    <dgm:pt modelId="{9DD43EC8-A002-4C60-8DBF-DD2C9277C501}" type="pres">
      <dgm:prSet presAssocID="{904FE070-D255-4F64-AFF7-678FBE220756}" presName="Accent4" presStyleCnt="0"/>
      <dgm:spPr/>
    </dgm:pt>
    <dgm:pt modelId="{EC27D00F-7179-43AE-ABA3-CAC3D38F5AD5}" type="pres">
      <dgm:prSet presAssocID="{904FE070-D255-4F64-AFF7-678FBE220756}" presName="Accent" presStyleLbl="bgShp" presStyleIdx="3" presStyleCnt="6"/>
      <dgm:spPr/>
    </dgm:pt>
    <dgm:pt modelId="{F4712405-59B7-40B6-9BC3-54C4D04A72F7}" type="pres">
      <dgm:prSet presAssocID="{904FE070-D255-4F64-AFF7-678FBE220756}" presName="Child4" presStyleLbl="node1" presStyleIdx="3" presStyleCnt="6">
        <dgm:presLayoutVars>
          <dgm:chMax val="0"/>
          <dgm:chPref val="0"/>
          <dgm:bulletEnabled val="1"/>
        </dgm:presLayoutVars>
      </dgm:prSet>
      <dgm:spPr/>
    </dgm:pt>
    <dgm:pt modelId="{348938CC-42D6-47C2-8334-DDB462EC0E3A}" type="pres">
      <dgm:prSet presAssocID="{20118486-7D11-4348-BEF1-20553A58A09C}" presName="Accent5" presStyleCnt="0"/>
      <dgm:spPr/>
    </dgm:pt>
    <dgm:pt modelId="{7F7E2A5E-C862-4BB8-9563-822B297645A4}" type="pres">
      <dgm:prSet presAssocID="{20118486-7D11-4348-BEF1-20553A58A09C}" presName="Accent" presStyleLbl="bgShp" presStyleIdx="4" presStyleCnt="6"/>
      <dgm:spPr/>
    </dgm:pt>
    <dgm:pt modelId="{A924EE46-A9BA-4168-A93E-0740EE39A46F}" type="pres">
      <dgm:prSet presAssocID="{20118486-7D11-4348-BEF1-20553A58A09C}" presName="Child5" presStyleLbl="node1" presStyleIdx="4" presStyleCnt="6">
        <dgm:presLayoutVars>
          <dgm:chMax val="0"/>
          <dgm:chPref val="0"/>
          <dgm:bulletEnabled val="1"/>
        </dgm:presLayoutVars>
      </dgm:prSet>
      <dgm:spPr/>
    </dgm:pt>
    <dgm:pt modelId="{34F2ADEA-A5F7-4FD5-AFAC-24AD4A62D9BB}" type="pres">
      <dgm:prSet presAssocID="{3C61D355-4E55-469F-8A6C-E1F04FFBF29F}" presName="Accent6" presStyleCnt="0"/>
      <dgm:spPr/>
    </dgm:pt>
    <dgm:pt modelId="{B0176C0C-3060-4122-AC9E-428D6B0EA490}" type="pres">
      <dgm:prSet presAssocID="{3C61D355-4E55-469F-8A6C-E1F04FFBF29F}" presName="Accent" presStyleLbl="bgShp" presStyleIdx="5" presStyleCnt="6"/>
      <dgm:spPr/>
    </dgm:pt>
    <dgm:pt modelId="{987FC3BE-459B-4B7F-83F0-9EADAE28C567}" type="pres">
      <dgm:prSet presAssocID="{3C61D355-4E55-469F-8A6C-E1F04FFBF29F}" presName="Child6" presStyleLbl="node1" presStyleIdx="5" presStyleCnt="6">
        <dgm:presLayoutVars>
          <dgm:chMax val="0"/>
          <dgm:chPref val="0"/>
          <dgm:bulletEnabled val="1"/>
        </dgm:presLayoutVars>
      </dgm:prSet>
      <dgm:spPr/>
    </dgm:pt>
  </dgm:ptLst>
  <dgm:cxnLst>
    <dgm:cxn modelId="{DF1B8A00-5929-4876-B1B4-56E7A8213697}" srcId="{F96EDC13-9349-437F-B5E4-7418D8657D51}" destId="{904FE070-D255-4F64-AFF7-678FBE220756}" srcOrd="3" destOrd="0" parTransId="{3A3F4E43-A23C-41AF-8FAC-A02C0E0A54DD}" sibTransId="{BBC91A53-11FD-4FAE-9861-68F625EE852E}"/>
    <dgm:cxn modelId="{7F587106-373A-48C7-B04B-4EE0E77213FE}" srcId="{F96EDC13-9349-437F-B5E4-7418D8657D51}" destId="{E9F4C412-A430-4F46-BA0E-2E4D6F688B91}" srcOrd="0" destOrd="0" parTransId="{270D91A3-7003-4E49-9CEA-8D8B9ACBF206}" sibTransId="{177C35D3-5453-4C8E-A3EF-4CFEED317252}"/>
    <dgm:cxn modelId="{A054480D-94A3-40A0-9353-D8BE562A13B2}" srcId="{F96EDC13-9349-437F-B5E4-7418D8657D51}" destId="{20118486-7D11-4348-BEF1-20553A58A09C}" srcOrd="4" destOrd="0" parTransId="{A2016DB9-9322-4787-AC02-2E749412BAC5}" sibTransId="{E29A3177-ECCF-4251-B9A4-3B2704F0BA26}"/>
    <dgm:cxn modelId="{DDED4317-1AB1-4048-A116-626DF3054E11}" srcId="{F96EDC13-9349-437F-B5E4-7418D8657D51}" destId="{AE49EBA0-45AF-4CD6-9DBF-742881C53D18}" srcOrd="2" destOrd="0" parTransId="{C8705592-D383-4344-B188-C03732F3AA85}" sibTransId="{67EBD710-21D3-4EA2-AA2E-8EC1D9380EEB}"/>
    <dgm:cxn modelId="{7CBD5E18-514D-4E23-9B87-72C9F4961235}" srcId="{2AEED40E-3792-4B44-A2A5-DB229A3D49B1}" destId="{F96EDC13-9349-437F-B5E4-7418D8657D51}" srcOrd="0" destOrd="0" parTransId="{576EB985-EEFB-493D-A892-40CB54B7A355}" sibTransId="{45030E23-A0F8-4E5A-9FED-781927CFAA01}"/>
    <dgm:cxn modelId="{C58C022F-C992-4DFB-8F32-DE251B9EEE95}" type="presOf" srcId="{F96EDC13-9349-437F-B5E4-7418D8657D51}" destId="{E166D5F4-F9A4-4980-968E-CAB1E1599904}" srcOrd="0" destOrd="0" presId="urn:microsoft.com/office/officeart/2011/layout/HexagonRadial"/>
    <dgm:cxn modelId="{A68E8E42-0422-4DBE-838A-6383D2B7140E}" type="presOf" srcId="{3C61D355-4E55-469F-8A6C-E1F04FFBF29F}" destId="{987FC3BE-459B-4B7F-83F0-9EADAE28C567}" srcOrd="0" destOrd="0" presId="urn:microsoft.com/office/officeart/2011/layout/HexagonRadial"/>
    <dgm:cxn modelId="{BCA8636E-5A79-48E0-9F2A-F96AB901143B}" type="presOf" srcId="{904FE070-D255-4F64-AFF7-678FBE220756}" destId="{F4712405-59B7-40B6-9BC3-54C4D04A72F7}" srcOrd="0" destOrd="0" presId="urn:microsoft.com/office/officeart/2011/layout/HexagonRadial"/>
    <dgm:cxn modelId="{76B45151-F352-49F2-95CF-0281B173D07E}" type="presOf" srcId="{AE49EBA0-45AF-4CD6-9DBF-742881C53D18}" destId="{67A287A0-739F-4127-A346-534D97C70A35}" srcOrd="0" destOrd="0" presId="urn:microsoft.com/office/officeart/2011/layout/HexagonRadial"/>
    <dgm:cxn modelId="{54580C84-FD7D-438C-A7B6-93A29D8B50AC}" type="presOf" srcId="{2AEED40E-3792-4B44-A2A5-DB229A3D49B1}" destId="{167A6227-BE2E-4B4A-8C0F-8DD86F0D25A8}" srcOrd="0" destOrd="0" presId="urn:microsoft.com/office/officeart/2011/layout/HexagonRadial"/>
    <dgm:cxn modelId="{3082D68A-0468-4237-93B3-0826FCDDA0E2}" srcId="{F96EDC13-9349-437F-B5E4-7418D8657D51}" destId="{3C61D355-4E55-469F-8A6C-E1F04FFBF29F}" srcOrd="5" destOrd="0" parTransId="{D23BD5DE-36FE-481C-A38C-639029282487}" sibTransId="{4A342793-222C-457B-B684-889A7300A794}"/>
    <dgm:cxn modelId="{9ECC039E-0307-4B7E-91F6-862D61E4CC76}" type="presOf" srcId="{B584611B-2853-4926-B095-727216F75307}" destId="{0D4BC084-C95A-49A6-9F6B-1F2EEEFF69A0}" srcOrd="0" destOrd="0" presId="urn:microsoft.com/office/officeart/2011/layout/HexagonRadial"/>
    <dgm:cxn modelId="{5D0AB6A3-7E8C-4A35-8132-0EFF47FBA5E6}" type="presOf" srcId="{E9F4C412-A430-4F46-BA0E-2E4D6F688B91}" destId="{D953C72B-2E3F-43DD-B535-04CDCBF5CCB1}" srcOrd="0" destOrd="0" presId="urn:microsoft.com/office/officeart/2011/layout/HexagonRadial"/>
    <dgm:cxn modelId="{FEFC2CDA-909B-4451-8900-A7B195205A69}" type="presOf" srcId="{20118486-7D11-4348-BEF1-20553A58A09C}" destId="{A924EE46-A9BA-4168-A93E-0740EE39A46F}" srcOrd="0" destOrd="0" presId="urn:microsoft.com/office/officeart/2011/layout/HexagonRadial"/>
    <dgm:cxn modelId="{4047F5F6-08FA-41F4-A090-F58AF5AEC366}" srcId="{F96EDC13-9349-437F-B5E4-7418D8657D51}" destId="{B584611B-2853-4926-B095-727216F75307}" srcOrd="1" destOrd="0" parTransId="{33988E85-CCAA-4541-9089-D4B6D2631E3A}" sibTransId="{40EB9958-0167-4B79-B51B-3896318EEE94}"/>
    <dgm:cxn modelId="{0ADE9556-EF1C-480F-822A-A6A7F6AAE894}" type="presParOf" srcId="{167A6227-BE2E-4B4A-8C0F-8DD86F0D25A8}" destId="{E166D5F4-F9A4-4980-968E-CAB1E1599904}" srcOrd="0" destOrd="0" presId="urn:microsoft.com/office/officeart/2011/layout/HexagonRadial"/>
    <dgm:cxn modelId="{FC090A23-1D08-4CC5-8E8E-C1EB4138B075}" type="presParOf" srcId="{167A6227-BE2E-4B4A-8C0F-8DD86F0D25A8}" destId="{112C24E2-C279-4351-AF33-034A1C7DC0E6}" srcOrd="1" destOrd="0" presId="urn:microsoft.com/office/officeart/2011/layout/HexagonRadial"/>
    <dgm:cxn modelId="{85598E4C-577D-484E-ACCE-A13BE0561F6C}" type="presParOf" srcId="{112C24E2-C279-4351-AF33-034A1C7DC0E6}" destId="{2043104C-A5C4-40C9-9626-7660D61052CC}" srcOrd="0" destOrd="0" presId="urn:microsoft.com/office/officeart/2011/layout/HexagonRadial"/>
    <dgm:cxn modelId="{642D1485-DC6A-4A7B-896C-1C6F7A90722C}" type="presParOf" srcId="{167A6227-BE2E-4B4A-8C0F-8DD86F0D25A8}" destId="{D953C72B-2E3F-43DD-B535-04CDCBF5CCB1}" srcOrd="2" destOrd="0" presId="urn:microsoft.com/office/officeart/2011/layout/HexagonRadial"/>
    <dgm:cxn modelId="{1888D561-CC28-4FDF-BBFE-0C5A97CA0F41}" type="presParOf" srcId="{167A6227-BE2E-4B4A-8C0F-8DD86F0D25A8}" destId="{D9759E8A-C969-4CDC-9647-EC8F77B1F2DE}" srcOrd="3" destOrd="0" presId="urn:microsoft.com/office/officeart/2011/layout/HexagonRadial"/>
    <dgm:cxn modelId="{10223461-6F83-4250-9066-D6495878D591}" type="presParOf" srcId="{D9759E8A-C969-4CDC-9647-EC8F77B1F2DE}" destId="{C4AD225A-847B-4BB5-89C6-81C30AA9BFA9}" srcOrd="0" destOrd="0" presId="urn:microsoft.com/office/officeart/2011/layout/HexagonRadial"/>
    <dgm:cxn modelId="{6867A33B-9272-4147-A1D4-3DE69DC722AF}" type="presParOf" srcId="{167A6227-BE2E-4B4A-8C0F-8DD86F0D25A8}" destId="{0D4BC084-C95A-49A6-9F6B-1F2EEEFF69A0}" srcOrd="4" destOrd="0" presId="urn:microsoft.com/office/officeart/2011/layout/HexagonRadial"/>
    <dgm:cxn modelId="{768F2B6C-6C25-44FA-9AB6-172D08D33EED}" type="presParOf" srcId="{167A6227-BE2E-4B4A-8C0F-8DD86F0D25A8}" destId="{63EF45AD-0450-4C01-A431-E94FEFB9B334}" srcOrd="5" destOrd="0" presId="urn:microsoft.com/office/officeart/2011/layout/HexagonRadial"/>
    <dgm:cxn modelId="{E3934AA2-9C9F-4F91-916B-908FC78B2352}" type="presParOf" srcId="{63EF45AD-0450-4C01-A431-E94FEFB9B334}" destId="{E501532C-D9D4-4390-881A-ABB092B2FECE}" srcOrd="0" destOrd="0" presId="urn:microsoft.com/office/officeart/2011/layout/HexagonRadial"/>
    <dgm:cxn modelId="{72E78B6D-2F9E-4AAB-9B36-0D18F5A82445}" type="presParOf" srcId="{167A6227-BE2E-4B4A-8C0F-8DD86F0D25A8}" destId="{67A287A0-739F-4127-A346-534D97C70A35}" srcOrd="6" destOrd="0" presId="urn:microsoft.com/office/officeart/2011/layout/HexagonRadial"/>
    <dgm:cxn modelId="{4E77C741-811B-42B3-A5B6-FF8611521085}" type="presParOf" srcId="{167A6227-BE2E-4B4A-8C0F-8DD86F0D25A8}" destId="{9DD43EC8-A002-4C60-8DBF-DD2C9277C501}" srcOrd="7" destOrd="0" presId="urn:microsoft.com/office/officeart/2011/layout/HexagonRadial"/>
    <dgm:cxn modelId="{A15BE735-519D-4057-B83A-E0D6A965ADDF}" type="presParOf" srcId="{9DD43EC8-A002-4C60-8DBF-DD2C9277C501}" destId="{EC27D00F-7179-43AE-ABA3-CAC3D38F5AD5}" srcOrd="0" destOrd="0" presId="urn:microsoft.com/office/officeart/2011/layout/HexagonRadial"/>
    <dgm:cxn modelId="{2ECDB0B4-A6B4-4EC2-A275-7B8683CA87B4}" type="presParOf" srcId="{167A6227-BE2E-4B4A-8C0F-8DD86F0D25A8}" destId="{F4712405-59B7-40B6-9BC3-54C4D04A72F7}" srcOrd="8" destOrd="0" presId="urn:microsoft.com/office/officeart/2011/layout/HexagonRadial"/>
    <dgm:cxn modelId="{AD64EC0B-92A8-422C-A730-14260AAD24A2}" type="presParOf" srcId="{167A6227-BE2E-4B4A-8C0F-8DD86F0D25A8}" destId="{348938CC-42D6-47C2-8334-DDB462EC0E3A}" srcOrd="9" destOrd="0" presId="urn:microsoft.com/office/officeart/2011/layout/HexagonRadial"/>
    <dgm:cxn modelId="{B3A1B7E3-5988-4CC9-9496-F86678C292E7}" type="presParOf" srcId="{348938CC-42D6-47C2-8334-DDB462EC0E3A}" destId="{7F7E2A5E-C862-4BB8-9563-822B297645A4}" srcOrd="0" destOrd="0" presId="urn:microsoft.com/office/officeart/2011/layout/HexagonRadial"/>
    <dgm:cxn modelId="{42D8C44E-5870-4579-8C7A-17220A396E27}" type="presParOf" srcId="{167A6227-BE2E-4B4A-8C0F-8DD86F0D25A8}" destId="{A924EE46-A9BA-4168-A93E-0740EE39A46F}" srcOrd="10" destOrd="0" presId="urn:microsoft.com/office/officeart/2011/layout/HexagonRadial"/>
    <dgm:cxn modelId="{B5393EE3-53E4-46BC-BC6A-698B78C68C87}" type="presParOf" srcId="{167A6227-BE2E-4B4A-8C0F-8DD86F0D25A8}" destId="{34F2ADEA-A5F7-4FD5-AFAC-24AD4A62D9BB}" srcOrd="11" destOrd="0" presId="urn:microsoft.com/office/officeart/2011/layout/HexagonRadial"/>
    <dgm:cxn modelId="{8FE15E86-43EA-4CE0-90C5-0EF4C254529F}" type="presParOf" srcId="{34F2ADEA-A5F7-4FD5-AFAC-24AD4A62D9BB}" destId="{B0176C0C-3060-4122-AC9E-428D6B0EA490}" srcOrd="0" destOrd="0" presId="urn:microsoft.com/office/officeart/2011/layout/HexagonRadial"/>
    <dgm:cxn modelId="{38C762C7-CD55-45DC-B5EC-724C55BC2F92}" type="presParOf" srcId="{167A6227-BE2E-4B4A-8C0F-8DD86F0D25A8}" destId="{987FC3BE-459B-4B7F-83F0-9EADAE28C56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C6EA7C-FCD0-4506-B7E5-E27290ACBF9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5B63FD8-267E-4150-AB0A-CCB217554A4E}">
      <dgm:prSet/>
      <dgm:spPr/>
      <dgm:t>
        <a:bodyPr/>
        <a:lstStyle/>
        <a:p>
          <a:r>
            <a:rPr lang="en-US" b="1" dirty="0"/>
            <a:t>Racial profiling</a:t>
          </a:r>
          <a:endParaRPr lang="en-US" dirty="0"/>
        </a:p>
      </dgm:t>
    </dgm:pt>
    <dgm:pt modelId="{F5A3140F-F37C-463A-97EC-E1B46581CE77}" type="parTrans" cxnId="{D9BCE8CC-758A-4F27-80C9-1804D3250588}">
      <dgm:prSet/>
      <dgm:spPr/>
      <dgm:t>
        <a:bodyPr/>
        <a:lstStyle/>
        <a:p>
          <a:endParaRPr lang="en-US"/>
        </a:p>
      </dgm:t>
    </dgm:pt>
    <dgm:pt modelId="{C167F331-B409-49F1-9204-75B50E342FB8}" type="sibTrans" cxnId="{D9BCE8CC-758A-4F27-80C9-1804D3250588}">
      <dgm:prSet/>
      <dgm:spPr/>
      <dgm:t>
        <a:bodyPr/>
        <a:lstStyle/>
        <a:p>
          <a:endParaRPr lang="en-US"/>
        </a:p>
      </dgm:t>
    </dgm:pt>
    <dgm:pt modelId="{18645127-B286-44AC-94B0-866ABB4142E7}">
      <dgm:prSet/>
      <dgm:spPr/>
      <dgm:t>
        <a:bodyPr/>
        <a:lstStyle/>
        <a:p>
          <a:r>
            <a:rPr lang="en-US"/>
            <a:t>Effects of </a:t>
          </a:r>
          <a:r>
            <a:rPr lang="en-US" b="1"/>
            <a:t>constant negative portrayal</a:t>
          </a:r>
          <a:endParaRPr lang="en-US"/>
        </a:p>
      </dgm:t>
    </dgm:pt>
    <dgm:pt modelId="{796ECC4E-4BDD-4F8E-A212-8ACEC906A312}" type="parTrans" cxnId="{309C33D0-C397-41D7-BFFA-F57D3FE19190}">
      <dgm:prSet/>
      <dgm:spPr/>
      <dgm:t>
        <a:bodyPr/>
        <a:lstStyle/>
        <a:p>
          <a:endParaRPr lang="en-US"/>
        </a:p>
      </dgm:t>
    </dgm:pt>
    <dgm:pt modelId="{63699B9A-A599-471C-B127-159E4456183B}" type="sibTrans" cxnId="{309C33D0-C397-41D7-BFFA-F57D3FE19190}">
      <dgm:prSet/>
      <dgm:spPr/>
      <dgm:t>
        <a:bodyPr/>
        <a:lstStyle/>
        <a:p>
          <a:endParaRPr lang="en-US"/>
        </a:p>
      </dgm:t>
    </dgm:pt>
    <dgm:pt modelId="{55110FFE-4358-4EDE-BBBA-75B7442F2645}">
      <dgm:prSet/>
      <dgm:spPr/>
      <dgm:t>
        <a:bodyPr/>
        <a:lstStyle/>
        <a:p>
          <a:r>
            <a:rPr lang="en-US" b="1"/>
            <a:t>Whakamā</a:t>
          </a:r>
          <a:r>
            <a:rPr lang="en-US"/>
            <a:t> – profound shame</a:t>
          </a:r>
        </a:p>
      </dgm:t>
    </dgm:pt>
    <dgm:pt modelId="{ABB181C1-EC70-4BE8-B049-4326EFDAFD5E}" type="parTrans" cxnId="{3D19763B-1CC0-41A0-BE6B-CFAFF93B3994}">
      <dgm:prSet/>
      <dgm:spPr/>
      <dgm:t>
        <a:bodyPr/>
        <a:lstStyle/>
        <a:p>
          <a:endParaRPr lang="en-US"/>
        </a:p>
      </dgm:t>
    </dgm:pt>
    <dgm:pt modelId="{B86E8436-2576-4959-B497-9E4D9B15C043}" type="sibTrans" cxnId="{3D19763B-1CC0-41A0-BE6B-CFAFF93B3994}">
      <dgm:prSet/>
      <dgm:spPr/>
      <dgm:t>
        <a:bodyPr/>
        <a:lstStyle/>
        <a:p>
          <a:endParaRPr lang="en-US"/>
        </a:p>
      </dgm:t>
    </dgm:pt>
    <dgm:pt modelId="{F344E3BF-B0EE-4F58-92E1-B1DB21983BD3}">
      <dgm:prSet/>
      <dgm:spPr/>
      <dgm:t>
        <a:bodyPr/>
        <a:lstStyle/>
        <a:p>
          <a:r>
            <a:rPr lang="en-US"/>
            <a:t>Already whakamā</a:t>
          </a:r>
        </a:p>
      </dgm:t>
    </dgm:pt>
    <dgm:pt modelId="{A2DE577D-A432-44F7-B984-676286AF0D76}" type="parTrans" cxnId="{BE81BC34-045B-4F4E-87C5-07014A37C7AA}">
      <dgm:prSet/>
      <dgm:spPr/>
      <dgm:t>
        <a:bodyPr/>
        <a:lstStyle/>
        <a:p>
          <a:endParaRPr lang="en-US"/>
        </a:p>
      </dgm:t>
    </dgm:pt>
    <dgm:pt modelId="{63EECE4C-4B5E-4CBD-892E-E9964AA6E099}" type="sibTrans" cxnId="{BE81BC34-045B-4F4E-87C5-07014A37C7AA}">
      <dgm:prSet/>
      <dgm:spPr/>
      <dgm:t>
        <a:bodyPr/>
        <a:lstStyle/>
        <a:p>
          <a:endParaRPr lang="en-US"/>
        </a:p>
      </dgm:t>
    </dgm:pt>
    <dgm:pt modelId="{CFEEE2F0-1C5E-4DD6-8B4B-AC68D51B7417}">
      <dgm:prSet/>
      <dgm:spPr/>
      <dgm:t>
        <a:bodyPr/>
        <a:lstStyle/>
        <a:p>
          <a:r>
            <a:rPr lang="en-US"/>
            <a:t>Sets Māori women as bad parents and partners</a:t>
          </a:r>
        </a:p>
      </dgm:t>
    </dgm:pt>
    <dgm:pt modelId="{9CBBE98C-6E4A-4064-AEAB-F1D686D8EF5B}" type="parTrans" cxnId="{0A134B37-4489-4F54-A13D-5AFF426043F7}">
      <dgm:prSet/>
      <dgm:spPr/>
      <dgm:t>
        <a:bodyPr/>
        <a:lstStyle/>
        <a:p>
          <a:endParaRPr lang="en-US"/>
        </a:p>
      </dgm:t>
    </dgm:pt>
    <dgm:pt modelId="{2DD75AD1-0FAA-4F57-A9BE-D438EC0B43F6}" type="sibTrans" cxnId="{0A134B37-4489-4F54-A13D-5AFF426043F7}">
      <dgm:prSet/>
      <dgm:spPr/>
      <dgm:t>
        <a:bodyPr/>
        <a:lstStyle/>
        <a:p>
          <a:endParaRPr lang="en-US"/>
        </a:p>
      </dgm:t>
    </dgm:pt>
    <dgm:pt modelId="{3A02FA67-46FF-49BE-B1B0-5C1AE4D0A454}">
      <dgm:prSet/>
      <dgm:spPr/>
      <dgm:t>
        <a:bodyPr/>
        <a:lstStyle/>
        <a:p>
          <a:r>
            <a:rPr lang="en-US"/>
            <a:t>Impacts help-seeking</a:t>
          </a:r>
        </a:p>
      </dgm:t>
    </dgm:pt>
    <dgm:pt modelId="{7319980F-6F03-4835-A2D3-6C498D1FFE8A}" type="parTrans" cxnId="{7F46DA31-6855-47B1-BB98-071CD480AEE3}">
      <dgm:prSet/>
      <dgm:spPr/>
      <dgm:t>
        <a:bodyPr/>
        <a:lstStyle/>
        <a:p>
          <a:endParaRPr lang="en-US"/>
        </a:p>
      </dgm:t>
    </dgm:pt>
    <dgm:pt modelId="{0B618F19-1181-48E5-8321-CC3E70DC20FC}" type="sibTrans" cxnId="{7F46DA31-6855-47B1-BB98-071CD480AEE3}">
      <dgm:prSet/>
      <dgm:spPr/>
      <dgm:t>
        <a:bodyPr/>
        <a:lstStyle/>
        <a:p>
          <a:endParaRPr lang="en-US"/>
        </a:p>
      </dgm:t>
    </dgm:pt>
    <dgm:pt modelId="{EA4B4AD4-E4E6-4374-88B1-BE01BA33704F}">
      <dgm:prSet/>
      <dgm:spPr/>
      <dgm:t>
        <a:bodyPr/>
        <a:lstStyle/>
        <a:p>
          <a:r>
            <a:rPr lang="en-US" b="1"/>
            <a:t>Getting the story right</a:t>
          </a:r>
          <a:endParaRPr lang="en-US"/>
        </a:p>
      </dgm:t>
    </dgm:pt>
    <dgm:pt modelId="{95FBFF8C-76FB-416A-A05E-AB82C1AFABCB}" type="parTrans" cxnId="{B386092C-7CAF-4770-9E4C-9EFE8D5C8D20}">
      <dgm:prSet/>
      <dgm:spPr/>
      <dgm:t>
        <a:bodyPr/>
        <a:lstStyle/>
        <a:p>
          <a:endParaRPr lang="en-US"/>
        </a:p>
      </dgm:t>
    </dgm:pt>
    <dgm:pt modelId="{25C16434-BC98-4F08-9477-BB19B583A823}" type="sibTrans" cxnId="{B386092C-7CAF-4770-9E4C-9EFE8D5C8D20}">
      <dgm:prSet/>
      <dgm:spPr/>
      <dgm:t>
        <a:bodyPr/>
        <a:lstStyle/>
        <a:p>
          <a:endParaRPr lang="en-US"/>
        </a:p>
      </dgm:t>
    </dgm:pt>
    <dgm:pt modelId="{C1CDB763-8C81-46BC-9B8A-A32377852F7B}" type="pres">
      <dgm:prSet presAssocID="{B2C6EA7C-FCD0-4506-B7E5-E27290ACBF94}" presName="linear" presStyleCnt="0">
        <dgm:presLayoutVars>
          <dgm:dir/>
          <dgm:animLvl val="lvl"/>
          <dgm:resizeHandles val="exact"/>
        </dgm:presLayoutVars>
      </dgm:prSet>
      <dgm:spPr/>
    </dgm:pt>
    <dgm:pt modelId="{34E38BB0-D8C0-4A5B-B52D-54338A758177}" type="pres">
      <dgm:prSet presAssocID="{55B63FD8-267E-4150-AB0A-CCB217554A4E}" presName="parentLin" presStyleCnt="0"/>
      <dgm:spPr/>
    </dgm:pt>
    <dgm:pt modelId="{3F5A0187-BDCC-4CF5-8F82-F2ADD0CC475F}" type="pres">
      <dgm:prSet presAssocID="{55B63FD8-267E-4150-AB0A-CCB217554A4E}" presName="parentLeftMargin" presStyleLbl="node1" presStyleIdx="0" presStyleCnt="4"/>
      <dgm:spPr/>
    </dgm:pt>
    <dgm:pt modelId="{54962960-FE55-43AD-84B5-D47921184ABE}" type="pres">
      <dgm:prSet presAssocID="{55B63FD8-267E-4150-AB0A-CCB217554A4E}" presName="parentText" presStyleLbl="node1" presStyleIdx="0" presStyleCnt="4">
        <dgm:presLayoutVars>
          <dgm:chMax val="0"/>
          <dgm:bulletEnabled val="1"/>
        </dgm:presLayoutVars>
      </dgm:prSet>
      <dgm:spPr/>
    </dgm:pt>
    <dgm:pt modelId="{2E6E26F9-F462-421F-BFEC-47E5BC052197}" type="pres">
      <dgm:prSet presAssocID="{55B63FD8-267E-4150-AB0A-CCB217554A4E}" presName="negativeSpace" presStyleCnt="0"/>
      <dgm:spPr/>
    </dgm:pt>
    <dgm:pt modelId="{0DCF6CE3-5D9B-4463-8CA9-D77665017AFE}" type="pres">
      <dgm:prSet presAssocID="{55B63FD8-267E-4150-AB0A-CCB217554A4E}" presName="childText" presStyleLbl="conFgAcc1" presStyleIdx="0" presStyleCnt="4">
        <dgm:presLayoutVars>
          <dgm:bulletEnabled val="1"/>
        </dgm:presLayoutVars>
      </dgm:prSet>
      <dgm:spPr/>
    </dgm:pt>
    <dgm:pt modelId="{5BB6F50E-71FD-4189-B756-9965F338D801}" type="pres">
      <dgm:prSet presAssocID="{C167F331-B409-49F1-9204-75B50E342FB8}" presName="spaceBetweenRectangles" presStyleCnt="0"/>
      <dgm:spPr/>
    </dgm:pt>
    <dgm:pt modelId="{89C14BA8-B2A5-409B-B511-E73143FA040E}" type="pres">
      <dgm:prSet presAssocID="{18645127-B286-44AC-94B0-866ABB4142E7}" presName="parentLin" presStyleCnt="0"/>
      <dgm:spPr/>
    </dgm:pt>
    <dgm:pt modelId="{0D87D880-EF47-4895-B2F7-D0D9D672DEAE}" type="pres">
      <dgm:prSet presAssocID="{18645127-B286-44AC-94B0-866ABB4142E7}" presName="parentLeftMargin" presStyleLbl="node1" presStyleIdx="0" presStyleCnt="4"/>
      <dgm:spPr/>
    </dgm:pt>
    <dgm:pt modelId="{90CD10B0-FB77-436B-80FA-CF6737698279}" type="pres">
      <dgm:prSet presAssocID="{18645127-B286-44AC-94B0-866ABB4142E7}" presName="parentText" presStyleLbl="node1" presStyleIdx="1" presStyleCnt="4">
        <dgm:presLayoutVars>
          <dgm:chMax val="0"/>
          <dgm:bulletEnabled val="1"/>
        </dgm:presLayoutVars>
      </dgm:prSet>
      <dgm:spPr/>
    </dgm:pt>
    <dgm:pt modelId="{5CC3CA53-142B-41A4-AFD2-934D87B81349}" type="pres">
      <dgm:prSet presAssocID="{18645127-B286-44AC-94B0-866ABB4142E7}" presName="negativeSpace" presStyleCnt="0"/>
      <dgm:spPr/>
    </dgm:pt>
    <dgm:pt modelId="{35D5AE37-363D-479C-862D-05B82B55F9EA}" type="pres">
      <dgm:prSet presAssocID="{18645127-B286-44AC-94B0-866ABB4142E7}" presName="childText" presStyleLbl="conFgAcc1" presStyleIdx="1" presStyleCnt="4">
        <dgm:presLayoutVars>
          <dgm:bulletEnabled val="1"/>
        </dgm:presLayoutVars>
      </dgm:prSet>
      <dgm:spPr/>
    </dgm:pt>
    <dgm:pt modelId="{CF70BB4D-415F-4D6F-9678-FB94989738DA}" type="pres">
      <dgm:prSet presAssocID="{63699B9A-A599-471C-B127-159E4456183B}" presName="spaceBetweenRectangles" presStyleCnt="0"/>
      <dgm:spPr/>
    </dgm:pt>
    <dgm:pt modelId="{384B03E3-462F-41D3-A381-C11D4FE9DA33}" type="pres">
      <dgm:prSet presAssocID="{55110FFE-4358-4EDE-BBBA-75B7442F2645}" presName="parentLin" presStyleCnt="0"/>
      <dgm:spPr/>
    </dgm:pt>
    <dgm:pt modelId="{2A51226C-72D7-4470-8DB2-3353B9136DD0}" type="pres">
      <dgm:prSet presAssocID="{55110FFE-4358-4EDE-BBBA-75B7442F2645}" presName="parentLeftMargin" presStyleLbl="node1" presStyleIdx="1" presStyleCnt="4"/>
      <dgm:spPr/>
    </dgm:pt>
    <dgm:pt modelId="{4A9829D1-396D-46B4-8309-26926AB83F33}" type="pres">
      <dgm:prSet presAssocID="{55110FFE-4358-4EDE-BBBA-75B7442F2645}" presName="parentText" presStyleLbl="node1" presStyleIdx="2" presStyleCnt="4">
        <dgm:presLayoutVars>
          <dgm:chMax val="0"/>
          <dgm:bulletEnabled val="1"/>
        </dgm:presLayoutVars>
      </dgm:prSet>
      <dgm:spPr/>
    </dgm:pt>
    <dgm:pt modelId="{BDC4F097-593E-495B-8B5E-860E6DCC65B9}" type="pres">
      <dgm:prSet presAssocID="{55110FFE-4358-4EDE-BBBA-75B7442F2645}" presName="negativeSpace" presStyleCnt="0"/>
      <dgm:spPr/>
    </dgm:pt>
    <dgm:pt modelId="{520921E8-B155-4643-885C-41697CF8D6E4}" type="pres">
      <dgm:prSet presAssocID="{55110FFE-4358-4EDE-BBBA-75B7442F2645}" presName="childText" presStyleLbl="conFgAcc1" presStyleIdx="2" presStyleCnt="4">
        <dgm:presLayoutVars>
          <dgm:bulletEnabled val="1"/>
        </dgm:presLayoutVars>
      </dgm:prSet>
      <dgm:spPr/>
    </dgm:pt>
    <dgm:pt modelId="{81E7DBDB-1F2D-4D69-A068-BDB63B40D369}" type="pres">
      <dgm:prSet presAssocID="{B86E8436-2576-4959-B497-9E4D9B15C043}" presName="spaceBetweenRectangles" presStyleCnt="0"/>
      <dgm:spPr/>
    </dgm:pt>
    <dgm:pt modelId="{1A3F5692-EF7B-4FDB-8E0E-13DFF55A36B1}" type="pres">
      <dgm:prSet presAssocID="{EA4B4AD4-E4E6-4374-88B1-BE01BA33704F}" presName="parentLin" presStyleCnt="0"/>
      <dgm:spPr/>
    </dgm:pt>
    <dgm:pt modelId="{05BE5464-3098-415D-A5A0-4F93ED8C0785}" type="pres">
      <dgm:prSet presAssocID="{EA4B4AD4-E4E6-4374-88B1-BE01BA33704F}" presName="parentLeftMargin" presStyleLbl="node1" presStyleIdx="2" presStyleCnt="4"/>
      <dgm:spPr/>
    </dgm:pt>
    <dgm:pt modelId="{16068995-4609-4AAE-BE6D-F2C08D5E6D12}" type="pres">
      <dgm:prSet presAssocID="{EA4B4AD4-E4E6-4374-88B1-BE01BA33704F}" presName="parentText" presStyleLbl="node1" presStyleIdx="3" presStyleCnt="4">
        <dgm:presLayoutVars>
          <dgm:chMax val="0"/>
          <dgm:bulletEnabled val="1"/>
        </dgm:presLayoutVars>
      </dgm:prSet>
      <dgm:spPr/>
    </dgm:pt>
    <dgm:pt modelId="{E44934A9-2101-4319-9940-754D8FBEDD6E}" type="pres">
      <dgm:prSet presAssocID="{EA4B4AD4-E4E6-4374-88B1-BE01BA33704F}" presName="negativeSpace" presStyleCnt="0"/>
      <dgm:spPr/>
    </dgm:pt>
    <dgm:pt modelId="{7DC94F0B-8329-4B1D-B4C2-81466CA8F376}" type="pres">
      <dgm:prSet presAssocID="{EA4B4AD4-E4E6-4374-88B1-BE01BA33704F}" presName="childText" presStyleLbl="conFgAcc1" presStyleIdx="3" presStyleCnt="4">
        <dgm:presLayoutVars>
          <dgm:bulletEnabled val="1"/>
        </dgm:presLayoutVars>
      </dgm:prSet>
      <dgm:spPr/>
    </dgm:pt>
  </dgm:ptLst>
  <dgm:cxnLst>
    <dgm:cxn modelId="{A9ED9302-0828-4CCF-A2E7-96AC30473EAB}" type="presOf" srcId="{55110FFE-4358-4EDE-BBBA-75B7442F2645}" destId="{2A51226C-72D7-4470-8DB2-3353B9136DD0}" srcOrd="0" destOrd="0" presId="urn:microsoft.com/office/officeart/2005/8/layout/list1"/>
    <dgm:cxn modelId="{1369AD0E-C314-4175-BCF0-F987ABA854BF}" type="presOf" srcId="{B2C6EA7C-FCD0-4506-B7E5-E27290ACBF94}" destId="{C1CDB763-8C81-46BC-9B8A-A32377852F7B}" srcOrd="0" destOrd="0" presId="urn:microsoft.com/office/officeart/2005/8/layout/list1"/>
    <dgm:cxn modelId="{0BCBAA24-0433-4303-8FB3-D4F09423B9FC}" type="presOf" srcId="{F344E3BF-B0EE-4F58-92E1-B1DB21983BD3}" destId="{520921E8-B155-4643-885C-41697CF8D6E4}" srcOrd="0" destOrd="0" presId="urn:microsoft.com/office/officeart/2005/8/layout/list1"/>
    <dgm:cxn modelId="{B386092C-7CAF-4770-9E4C-9EFE8D5C8D20}" srcId="{B2C6EA7C-FCD0-4506-B7E5-E27290ACBF94}" destId="{EA4B4AD4-E4E6-4374-88B1-BE01BA33704F}" srcOrd="3" destOrd="0" parTransId="{95FBFF8C-76FB-416A-A05E-AB82C1AFABCB}" sibTransId="{25C16434-BC98-4F08-9477-BB19B583A823}"/>
    <dgm:cxn modelId="{3D8AA230-5DED-4031-AF6B-12E8653B26E0}" type="presOf" srcId="{55B63FD8-267E-4150-AB0A-CCB217554A4E}" destId="{54962960-FE55-43AD-84B5-D47921184ABE}" srcOrd="1" destOrd="0" presId="urn:microsoft.com/office/officeart/2005/8/layout/list1"/>
    <dgm:cxn modelId="{7F46DA31-6855-47B1-BB98-071CD480AEE3}" srcId="{55110FFE-4358-4EDE-BBBA-75B7442F2645}" destId="{3A02FA67-46FF-49BE-B1B0-5C1AE4D0A454}" srcOrd="2" destOrd="0" parTransId="{7319980F-6F03-4835-A2D3-6C498D1FFE8A}" sibTransId="{0B618F19-1181-48E5-8321-CC3E70DC20FC}"/>
    <dgm:cxn modelId="{BE81BC34-045B-4F4E-87C5-07014A37C7AA}" srcId="{55110FFE-4358-4EDE-BBBA-75B7442F2645}" destId="{F344E3BF-B0EE-4F58-92E1-B1DB21983BD3}" srcOrd="0" destOrd="0" parTransId="{A2DE577D-A432-44F7-B984-676286AF0D76}" sibTransId="{63EECE4C-4B5E-4CBD-892E-E9964AA6E099}"/>
    <dgm:cxn modelId="{0A134B37-4489-4F54-A13D-5AFF426043F7}" srcId="{55110FFE-4358-4EDE-BBBA-75B7442F2645}" destId="{CFEEE2F0-1C5E-4DD6-8B4B-AC68D51B7417}" srcOrd="1" destOrd="0" parTransId="{9CBBE98C-6E4A-4064-AEAB-F1D686D8EF5B}" sibTransId="{2DD75AD1-0FAA-4F57-A9BE-D438EC0B43F6}"/>
    <dgm:cxn modelId="{3D19763B-1CC0-41A0-BE6B-CFAFF93B3994}" srcId="{B2C6EA7C-FCD0-4506-B7E5-E27290ACBF94}" destId="{55110FFE-4358-4EDE-BBBA-75B7442F2645}" srcOrd="2" destOrd="0" parTransId="{ABB181C1-EC70-4BE8-B049-4326EFDAFD5E}" sibTransId="{B86E8436-2576-4959-B497-9E4D9B15C043}"/>
    <dgm:cxn modelId="{0F1D5C63-EE85-467D-BE5F-BDB1CDB92C94}" type="presOf" srcId="{55B63FD8-267E-4150-AB0A-CCB217554A4E}" destId="{3F5A0187-BDCC-4CF5-8F82-F2ADD0CC475F}" srcOrd="0" destOrd="0" presId="urn:microsoft.com/office/officeart/2005/8/layout/list1"/>
    <dgm:cxn modelId="{80AEAE4A-E0DB-4DAC-9F22-4B7E51172405}" type="presOf" srcId="{18645127-B286-44AC-94B0-866ABB4142E7}" destId="{0D87D880-EF47-4895-B2F7-D0D9D672DEAE}" srcOrd="0" destOrd="0" presId="urn:microsoft.com/office/officeart/2005/8/layout/list1"/>
    <dgm:cxn modelId="{621668A7-275A-4EB1-91B3-2D88170C53DE}" type="presOf" srcId="{EA4B4AD4-E4E6-4374-88B1-BE01BA33704F}" destId="{05BE5464-3098-415D-A5A0-4F93ED8C0785}" srcOrd="0" destOrd="0" presId="urn:microsoft.com/office/officeart/2005/8/layout/list1"/>
    <dgm:cxn modelId="{CC5961AA-B71E-406E-9B3D-55E3D7D277F7}" type="presOf" srcId="{55110FFE-4358-4EDE-BBBA-75B7442F2645}" destId="{4A9829D1-396D-46B4-8309-26926AB83F33}" srcOrd="1" destOrd="0" presId="urn:microsoft.com/office/officeart/2005/8/layout/list1"/>
    <dgm:cxn modelId="{C43E81C1-F169-40F3-A9C4-7D56F9B7A241}" type="presOf" srcId="{CFEEE2F0-1C5E-4DD6-8B4B-AC68D51B7417}" destId="{520921E8-B155-4643-885C-41697CF8D6E4}" srcOrd="0" destOrd="1" presId="urn:microsoft.com/office/officeart/2005/8/layout/list1"/>
    <dgm:cxn modelId="{D9BCE8CC-758A-4F27-80C9-1804D3250588}" srcId="{B2C6EA7C-FCD0-4506-B7E5-E27290ACBF94}" destId="{55B63FD8-267E-4150-AB0A-CCB217554A4E}" srcOrd="0" destOrd="0" parTransId="{F5A3140F-F37C-463A-97EC-E1B46581CE77}" sibTransId="{C167F331-B409-49F1-9204-75B50E342FB8}"/>
    <dgm:cxn modelId="{309C33D0-C397-41D7-BFFA-F57D3FE19190}" srcId="{B2C6EA7C-FCD0-4506-B7E5-E27290ACBF94}" destId="{18645127-B286-44AC-94B0-866ABB4142E7}" srcOrd="1" destOrd="0" parTransId="{796ECC4E-4BDD-4F8E-A212-8ACEC906A312}" sibTransId="{63699B9A-A599-471C-B127-159E4456183B}"/>
    <dgm:cxn modelId="{FC8E88E8-1F12-483F-914F-33C591F079FB}" type="presOf" srcId="{EA4B4AD4-E4E6-4374-88B1-BE01BA33704F}" destId="{16068995-4609-4AAE-BE6D-F2C08D5E6D12}" srcOrd="1" destOrd="0" presId="urn:microsoft.com/office/officeart/2005/8/layout/list1"/>
    <dgm:cxn modelId="{DAE8B2FC-D1F6-4E1D-9EFF-7F2F8B3FB561}" type="presOf" srcId="{18645127-B286-44AC-94B0-866ABB4142E7}" destId="{90CD10B0-FB77-436B-80FA-CF6737698279}" srcOrd="1" destOrd="0" presId="urn:microsoft.com/office/officeart/2005/8/layout/list1"/>
    <dgm:cxn modelId="{98A9CCFF-CCA8-4FCF-AC3C-ED81596E6F50}" type="presOf" srcId="{3A02FA67-46FF-49BE-B1B0-5C1AE4D0A454}" destId="{520921E8-B155-4643-885C-41697CF8D6E4}" srcOrd="0" destOrd="2" presId="urn:microsoft.com/office/officeart/2005/8/layout/list1"/>
    <dgm:cxn modelId="{0C29BD1D-EC04-4D39-956A-5DBCD30AC983}" type="presParOf" srcId="{C1CDB763-8C81-46BC-9B8A-A32377852F7B}" destId="{34E38BB0-D8C0-4A5B-B52D-54338A758177}" srcOrd="0" destOrd="0" presId="urn:microsoft.com/office/officeart/2005/8/layout/list1"/>
    <dgm:cxn modelId="{9D636EC9-5A88-47B3-9D13-FE7D27FFB9DD}" type="presParOf" srcId="{34E38BB0-D8C0-4A5B-B52D-54338A758177}" destId="{3F5A0187-BDCC-4CF5-8F82-F2ADD0CC475F}" srcOrd="0" destOrd="0" presId="urn:microsoft.com/office/officeart/2005/8/layout/list1"/>
    <dgm:cxn modelId="{6C32ADB3-96A0-40BD-A500-DCF2F2A4A619}" type="presParOf" srcId="{34E38BB0-D8C0-4A5B-B52D-54338A758177}" destId="{54962960-FE55-43AD-84B5-D47921184ABE}" srcOrd="1" destOrd="0" presId="urn:microsoft.com/office/officeart/2005/8/layout/list1"/>
    <dgm:cxn modelId="{F09C945C-FBAD-43C9-A064-EEA8BA3B08E8}" type="presParOf" srcId="{C1CDB763-8C81-46BC-9B8A-A32377852F7B}" destId="{2E6E26F9-F462-421F-BFEC-47E5BC052197}" srcOrd="1" destOrd="0" presId="urn:microsoft.com/office/officeart/2005/8/layout/list1"/>
    <dgm:cxn modelId="{F543F89A-06FE-40CC-B4B9-DB7D466DA256}" type="presParOf" srcId="{C1CDB763-8C81-46BC-9B8A-A32377852F7B}" destId="{0DCF6CE3-5D9B-4463-8CA9-D77665017AFE}" srcOrd="2" destOrd="0" presId="urn:microsoft.com/office/officeart/2005/8/layout/list1"/>
    <dgm:cxn modelId="{61C1D818-D980-45A0-BC0A-8A7F74D64C7C}" type="presParOf" srcId="{C1CDB763-8C81-46BC-9B8A-A32377852F7B}" destId="{5BB6F50E-71FD-4189-B756-9965F338D801}" srcOrd="3" destOrd="0" presId="urn:microsoft.com/office/officeart/2005/8/layout/list1"/>
    <dgm:cxn modelId="{F1761F5B-631E-416F-B62B-D18EAFF88C10}" type="presParOf" srcId="{C1CDB763-8C81-46BC-9B8A-A32377852F7B}" destId="{89C14BA8-B2A5-409B-B511-E73143FA040E}" srcOrd="4" destOrd="0" presId="urn:microsoft.com/office/officeart/2005/8/layout/list1"/>
    <dgm:cxn modelId="{71571132-0EC7-4E2E-B5BE-C2E1616D0BA0}" type="presParOf" srcId="{89C14BA8-B2A5-409B-B511-E73143FA040E}" destId="{0D87D880-EF47-4895-B2F7-D0D9D672DEAE}" srcOrd="0" destOrd="0" presId="urn:microsoft.com/office/officeart/2005/8/layout/list1"/>
    <dgm:cxn modelId="{608ACA0C-2F56-41B9-8E74-E34379F2663E}" type="presParOf" srcId="{89C14BA8-B2A5-409B-B511-E73143FA040E}" destId="{90CD10B0-FB77-436B-80FA-CF6737698279}" srcOrd="1" destOrd="0" presId="urn:microsoft.com/office/officeart/2005/8/layout/list1"/>
    <dgm:cxn modelId="{301AB507-231C-4F2C-8D71-D09CA1FA946C}" type="presParOf" srcId="{C1CDB763-8C81-46BC-9B8A-A32377852F7B}" destId="{5CC3CA53-142B-41A4-AFD2-934D87B81349}" srcOrd="5" destOrd="0" presId="urn:microsoft.com/office/officeart/2005/8/layout/list1"/>
    <dgm:cxn modelId="{D2D70819-81F4-4A20-AC26-EA2E33C4B933}" type="presParOf" srcId="{C1CDB763-8C81-46BC-9B8A-A32377852F7B}" destId="{35D5AE37-363D-479C-862D-05B82B55F9EA}" srcOrd="6" destOrd="0" presId="urn:microsoft.com/office/officeart/2005/8/layout/list1"/>
    <dgm:cxn modelId="{414B9908-2AF8-407C-A773-D83C8DB54CD8}" type="presParOf" srcId="{C1CDB763-8C81-46BC-9B8A-A32377852F7B}" destId="{CF70BB4D-415F-4D6F-9678-FB94989738DA}" srcOrd="7" destOrd="0" presId="urn:microsoft.com/office/officeart/2005/8/layout/list1"/>
    <dgm:cxn modelId="{ED824E7A-3F79-452B-BEE2-590CD48267FA}" type="presParOf" srcId="{C1CDB763-8C81-46BC-9B8A-A32377852F7B}" destId="{384B03E3-462F-41D3-A381-C11D4FE9DA33}" srcOrd="8" destOrd="0" presId="urn:microsoft.com/office/officeart/2005/8/layout/list1"/>
    <dgm:cxn modelId="{DB54ACDF-EDF3-44BD-93B3-56F31A4DB1F5}" type="presParOf" srcId="{384B03E3-462F-41D3-A381-C11D4FE9DA33}" destId="{2A51226C-72D7-4470-8DB2-3353B9136DD0}" srcOrd="0" destOrd="0" presId="urn:microsoft.com/office/officeart/2005/8/layout/list1"/>
    <dgm:cxn modelId="{C1D3A550-638B-462F-AF7F-D346FA87B1B2}" type="presParOf" srcId="{384B03E3-462F-41D3-A381-C11D4FE9DA33}" destId="{4A9829D1-396D-46B4-8309-26926AB83F33}" srcOrd="1" destOrd="0" presId="urn:microsoft.com/office/officeart/2005/8/layout/list1"/>
    <dgm:cxn modelId="{C44B5E85-93F8-4A68-9649-7B0C5EB089BE}" type="presParOf" srcId="{C1CDB763-8C81-46BC-9B8A-A32377852F7B}" destId="{BDC4F097-593E-495B-8B5E-860E6DCC65B9}" srcOrd="9" destOrd="0" presId="urn:microsoft.com/office/officeart/2005/8/layout/list1"/>
    <dgm:cxn modelId="{BD9F49DA-3493-421D-802A-14A1ED1D62FB}" type="presParOf" srcId="{C1CDB763-8C81-46BC-9B8A-A32377852F7B}" destId="{520921E8-B155-4643-885C-41697CF8D6E4}" srcOrd="10" destOrd="0" presId="urn:microsoft.com/office/officeart/2005/8/layout/list1"/>
    <dgm:cxn modelId="{9EE79EE0-524E-4222-AB5A-0B8F08FB265B}" type="presParOf" srcId="{C1CDB763-8C81-46BC-9B8A-A32377852F7B}" destId="{81E7DBDB-1F2D-4D69-A068-BDB63B40D369}" srcOrd="11" destOrd="0" presId="urn:microsoft.com/office/officeart/2005/8/layout/list1"/>
    <dgm:cxn modelId="{2686995A-78A0-4700-A751-CC7A6E7C0F4E}" type="presParOf" srcId="{C1CDB763-8C81-46BC-9B8A-A32377852F7B}" destId="{1A3F5692-EF7B-4FDB-8E0E-13DFF55A36B1}" srcOrd="12" destOrd="0" presId="urn:microsoft.com/office/officeart/2005/8/layout/list1"/>
    <dgm:cxn modelId="{BCC46A6A-8AF8-4660-A2D3-606154F9A8B7}" type="presParOf" srcId="{1A3F5692-EF7B-4FDB-8E0E-13DFF55A36B1}" destId="{05BE5464-3098-415D-A5A0-4F93ED8C0785}" srcOrd="0" destOrd="0" presId="urn:microsoft.com/office/officeart/2005/8/layout/list1"/>
    <dgm:cxn modelId="{3FDE735D-273D-40FC-B7DB-AC7FCF7F451D}" type="presParOf" srcId="{1A3F5692-EF7B-4FDB-8E0E-13DFF55A36B1}" destId="{16068995-4609-4AAE-BE6D-F2C08D5E6D12}" srcOrd="1" destOrd="0" presId="urn:microsoft.com/office/officeart/2005/8/layout/list1"/>
    <dgm:cxn modelId="{02BF84AD-4FB6-4842-B5F7-AE0D2740682E}" type="presParOf" srcId="{C1CDB763-8C81-46BC-9B8A-A32377852F7B}" destId="{E44934A9-2101-4319-9940-754D8FBEDD6E}" srcOrd="13" destOrd="0" presId="urn:microsoft.com/office/officeart/2005/8/layout/list1"/>
    <dgm:cxn modelId="{C7335605-0A4D-4FED-9D3F-8E2897C9C0F0}" type="presParOf" srcId="{C1CDB763-8C81-46BC-9B8A-A32377852F7B}" destId="{7DC94F0B-8329-4B1D-B4C2-81466CA8F37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57582-E88F-4533-9BCC-171AEE4190CA}">
      <dsp:nvSpPr>
        <dsp:cNvPr id="0" name=""/>
        <dsp:cNvSpPr/>
      </dsp:nvSpPr>
      <dsp:spPr>
        <a:xfrm>
          <a:off x="2982147" y="1748643"/>
          <a:ext cx="2222602" cy="1922640"/>
        </a:xfrm>
        <a:prstGeom prst="hexagon">
          <a:avLst>
            <a:gd name="adj" fmla="val 28570"/>
            <a:gd name="vf" fmla="val 11547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COERCIVE CONTROL</a:t>
          </a:r>
        </a:p>
      </dsp:txBody>
      <dsp:txXfrm>
        <a:off x="3350463" y="2067251"/>
        <a:ext cx="1485970" cy="1285424"/>
      </dsp:txXfrm>
    </dsp:sp>
    <dsp:sp modelId="{40B259A4-7AC3-4FEA-A8B6-24030E883C6A}">
      <dsp:nvSpPr>
        <dsp:cNvPr id="0" name=""/>
        <dsp:cNvSpPr/>
      </dsp:nvSpPr>
      <dsp:spPr>
        <a:xfrm>
          <a:off x="4373923" y="828789"/>
          <a:ext cx="838581" cy="72254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C72C65-A5CC-45CF-83BE-1E8935C8E77E}">
      <dsp:nvSpPr>
        <dsp:cNvPr id="0" name=""/>
        <dsp:cNvSpPr/>
      </dsp:nvSpPr>
      <dsp:spPr>
        <a:xfrm>
          <a:off x="3186881" y="0"/>
          <a:ext cx="1821406" cy="1575730"/>
        </a:xfrm>
        <a:prstGeom prst="hexagon">
          <a:avLst>
            <a:gd name="adj" fmla="val 28570"/>
            <a:gd name="vf" fmla="val 11547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Coercion</a:t>
          </a:r>
        </a:p>
      </dsp:txBody>
      <dsp:txXfrm>
        <a:off x="3488727" y="261132"/>
        <a:ext cx="1217714" cy="1053466"/>
      </dsp:txXfrm>
    </dsp:sp>
    <dsp:sp modelId="{29C173F2-2D25-419D-9D48-407A12D0CEF5}">
      <dsp:nvSpPr>
        <dsp:cNvPr id="0" name=""/>
        <dsp:cNvSpPr/>
      </dsp:nvSpPr>
      <dsp:spPr>
        <a:xfrm>
          <a:off x="5352613" y="2179570"/>
          <a:ext cx="838581" cy="72254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34F4B16-9B34-42A5-A781-CB9677EB62C1}">
      <dsp:nvSpPr>
        <dsp:cNvPr id="0" name=""/>
        <dsp:cNvSpPr/>
      </dsp:nvSpPr>
      <dsp:spPr>
        <a:xfrm>
          <a:off x="4733494" y="859312"/>
          <a:ext cx="2069063" cy="1795466"/>
        </a:xfrm>
        <a:prstGeom prst="hexagon">
          <a:avLst>
            <a:gd name="adj" fmla="val 28570"/>
            <a:gd name="vf" fmla="val 11547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Manipulation</a:t>
          </a:r>
        </a:p>
      </dsp:txBody>
      <dsp:txXfrm>
        <a:off x="5076904" y="1157312"/>
        <a:ext cx="1382243" cy="1199466"/>
      </dsp:txXfrm>
    </dsp:sp>
    <dsp:sp modelId="{A9C78E5A-BFA8-4D0B-B13C-02A70BABA090}">
      <dsp:nvSpPr>
        <dsp:cNvPr id="0" name=""/>
        <dsp:cNvSpPr/>
      </dsp:nvSpPr>
      <dsp:spPr>
        <a:xfrm>
          <a:off x="4672752" y="3704349"/>
          <a:ext cx="838581" cy="72254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349AE3-D81B-4C83-AB08-4CDAE70BDF7E}">
      <dsp:nvSpPr>
        <dsp:cNvPr id="0" name=""/>
        <dsp:cNvSpPr/>
      </dsp:nvSpPr>
      <dsp:spPr>
        <a:xfrm>
          <a:off x="4857322" y="2874475"/>
          <a:ext cx="1821406" cy="1575730"/>
        </a:xfrm>
        <a:prstGeom prst="hexagon">
          <a:avLst>
            <a:gd name="adj" fmla="val 28570"/>
            <a:gd name="vf" fmla="val 11547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Isolation</a:t>
          </a:r>
        </a:p>
      </dsp:txBody>
      <dsp:txXfrm>
        <a:off x="5159168" y="3135607"/>
        <a:ext cx="1217714" cy="1053466"/>
      </dsp:txXfrm>
    </dsp:sp>
    <dsp:sp modelId="{70DCC64C-3F9D-4A66-9E71-4E1126D1D5B7}">
      <dsp:nvSpPr>
        <dsp:cNvPr id="0" name=""/>
        <dsp:cNvSpPr/>
      </dsp:nvSpPr>
      <dsp:spPr>
        <a:xfrm>
          <a:off x="2986283" y="3862626"/>
          <a:ext cx="838581" cy="72254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C9F70DC-AF0D-482F-AF75-2173A7545334}">
      <dsp:nvSpPr>
        <dsp:cNvPr id="0" name=""/>
        <dsp:cNvSpPr/>
      </dsp:nvSpPr>
      <dsp:spPr>
        <a:xfrm>
          <a:off x="3186881" y="3844739"/>
          <a:ext cx="1821406" cy="1575730"/>
        </a:xfrm>
        <a:prstGeom prst="hexagon">
          <a:avLst>
            <a:gd name="adj" fmla="val 28570"/>
            <a:gd name="vf" fmla="val 11547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Threats</a:t>
          </a:r>
        </a:p>
      </dsp:txBody>
      <dsp:txXfrm>
        <a:off x="3488727" y="4105871"/>
        <a:ext cx="1217714" cy="1053466"/>
      </dsp:txXfrm>
    </dsp:sp>
    <dsp:sp modelId="{674C9D97-6A6E-4ABE-A6A4-E65ED35AAB4F}">
      <dsp:nvSpPr>
        <dsp:cNvPr id="0" name=""/>
        <dsp:cNvSpPr/>
      </dsp:nvSpPr>
      <dsp:spPr>
        <a:xfrm>
          <a:off x="1991567" y="2512387"/>
          <a:ext cx="838581" cy="72254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E466832-B095-4A78-9EC4-95125F332EC6}">
      <dsp:nvSpPr>
        <dsp:cNvPr id="0" name=""/>
        <dsp:cNvSpPr/>
      </dsp:nvSpPr>
      <dsp:spPr>
        <a:xfrm>
          <a:off x="1508685" y="2875559"/>
          <a:ext cx="1821406" cy="1575730"/>
        </a:xfrm>
        <a:prstGeom prst="hexagon">
          <a:avLst>
            <a:gd name="adj" fmla="val 28570"/>
            <a:gd name="vf" fmla="val 11547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Restrictions</a:t>
          </a:r>
        </a:p>
      </dsp:txBody>
      <dsp:txXfrm>
        <a:off x="1810531" y="3136691"/>
        <a:ext cx="1217714" cy="1053466"/>
      </dsp:txXfrm>
    </dsp:sp>
    <dsp:sp modelId="{894837FA-6BE9-42AC-A8A1-26F501ABBA75}">
      <dsp:nvSpPr>
        <dsp:cNvPr id="0" name=""/>
        <dsp:cNvSpPr/>
      </dsp:nvSpPr>
      <dsp:spPr>
        <a:xfrm>
          <a:off x="1508685" y="967011"/>
          <a:ext cx="1821406" cy="1575730"/>
        </a:xfrm>
        <a:prstGeom prst="hexagon">
          <a:avLst>
            <a:gd name="adj" fmla="val 28570"/>
            <a:gd name="vf" fmla="val 11547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Surveillance</a:t>
          </a:r>
        </a:p>
        <a:p>
          <a:pPr marL="0" lvl="0" indent="0" algn="ctr" defTabSz="800100">
            <a:lnSpc>
              <a:spcPct val="90000"/>
            </a:lnSpc>
            <a:spcBef>
              <a:spcPct val="0"/>
            </a:spcBef>
            <a:spcAft>
              <a:spcPct val="35000"/>
            </a:spcAft>
            <a:buNone/>
          </a:pPr>
          <a:r>
            <a:rPr lang="en-US" sz="1800" b="1" kern="1200" dirty="0"/>
            <a:t>(stalking)</a:t>
          </a:r>
        </a:p>
      </dsp:txBody>
      <dsp:txXfrm>
        <a:off x="1810531" y="1228143"/>
        <a:ext cx="1217714" cy="1053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6D5F4-F9A4-4980-968E-CAB1E1599904}">
      <dsp:nvSpPr>
        <dsp:cNvPr id="0" name=""/>
        <dsp:cNvSpPr/>
      </dsp:nvSpPr>
      <dsp:spPr>
        <a:xfrm>
          <a:off x="4648024" y="1822354"/>
          <a:ext cx="2316291" cy="2003686"/>
        </a:xfrm>
        <a:prstGeom prst="hexagon">
          <a:avLst>
            <a:gd name="adj" fmla="val 28570"/>
            <a:gd name="vf" fmla="val 11547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NZ" sz="2000" b="1" kern="1200" dirty="0">
              <a:solidFill>
                <a:srgbClr val="009999"/>
              </a:solidFill>
            </a:rPr>
            <a:t>STATE VIOLENCE</a:t>
          </a:r>
        </a:p>
      </dsp:txBody>
      <dsp:txXfrm>
        <a:off x="5031866" y="2154393"/>
        <a:ext cx="1548607" cy="1339608"/>
      </dsp:txXfrm>
    </dsp:sp>
    <dsp:sp modelId="{C4AD225A-847B-4BB5-89C6-81C30AA9BFA9}">
      <dsp:nvSpPr>
        <dsp:cNvPr id="0" name=""/>
        <dsp:cNvSpPr/>
      </dsp:nvSpPr>
      <dsp:spPr>
        <a:xfrm>
          <a:off x="6098468" y="863725"/>
          <a:ext cx="873930" cy="75300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3C72B-2E3F-43DD-B535-04CDCBF5CCB1}">
      <dsp:nvSpPr>
        <dsp:cNvPr id="0" name=""/>
        <dsp:cNvSpPr/>
      </dsp:nvSpPr>
      <dsp:spPr>
        <a:xfrm>
          <a:off x="4861388" y="0"/>
          <a:ext cx="1898184" cy="1642152"/>
        </a:xfrm>
        <a:prstGeom prst="hexagon">
          <a:avLst>
            <a:gd name="adj" fmla="val 28570"/>
            <a:gd name="vf" fmla="val 11547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accent1">
                  <a:lumMod val="75000"/>
                </a:schemeClr>
              </a:solidFill>
            </a:rPr>
            <a:t>Neglect </a:t>
          </a:r>
        </a:p>
        <a:p>
          <a:pPr marL="0" lvl="0" indent="0" algn="ctr" defTabSz="800100">
            <a:lnSpc>
              <a:spcPct val="90000"/>
            </a:lnSpc>
            <a:spcBef>
              <a:spcPct val="0"/>
            </a:spcBef>
            <a:spcAft>
              <a:spcPct val="35000"/>
            </a:spcAft>
            <a:buNone/>
          </a:pPr>
          <a:r>
            <a:rPr lang="en-NZ" sz="1800" kern="1200" dirty="0"/>
            <a:t>63% </a:t>
          </a:r>
        </a:p>
      </dsp:txBody>
      <dsp:txXfrm>
        <a:off x="5175958" y="272140"/>
        <a:ext cx="1269044" cy="1097872"/>
      </dsp:txXfrm>
    </dsp:sp>
    <dsp:sp modelId="{E501532C-D9D4-4390-881A-ABB092B2FECE}">
      <dsp:nvSpPr>
        <dsp:cNvPr id="0" name=""/>
        <dsp:cNvSpPr/>
      </dsp:nvSpPr>
      <dsp:spPr>
        <a:xfrm>
          <a:off x="7118412" y="2271446"/>
          <a:ext cx="873930" cy="75300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BC084-C95A-49A6-9F6B-1F2EEEFF69A0}">
      <dsp:nvSpPr>
        <dsp:cNvPr id="0" name=""/>
        <dsp:cNvSpPr/>
      </dsp:nvSpPr>
      <dsp:spPr>
        <a:xfrm>
          <a:off x="6602244" y="1010034"/>
          <a:ext cx="1898184" cy="1642152"/>
        </a:xfrm>
        <a:prstGeom prst="hexagon">
          <a:avLst>
            <a:gd name="adj" fmla="val 28570"/>
            <a:gd name="vf" fmla="val 11547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accent1">
                  <a:lumMod val="75000"/>
                </a:schemeClr>
              </a:solidFill>
            </a:rPr>
            <a:t>Failure to protect </a:t>
          </a:r>
          <a:r>
            <a:rPr lang="en-NZ" sz="1800" kern="1200" dirty="0"/>
            <a:t>54.1%</a:t>
          </a:r>
        </a:p>
      </dsp:txBody>
      <dsp:txXfrm>
        <a:off x="6916814" y="1282174"/>
        <a:ext cx="1269044" cy="1097872"/>
      </dsp:txXfrm>
    </dsp:sp>
    <dsp:sp modelId="{EC27D00F-7179-43AE-ABA3-CAC3D38F5AD5}">
      <dsp:nvSpPr>
        <dsp:cNvPr id="0" name=""/>
        <dsp:cNvSpPr/>
      </dsp:nvSpPr>
      <dsp:spPr>
        <a:xfrm>
          <a:off x="6409893" y="3860499"/>
          <a:ext cx="873930" cy="75300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287A0-739F-4127-A346-534D97C70A35}">
      <dsp:nvSpPr>
        <dsp:cNvPr id="0" name=""/>
        <dsp:cNvSpPr/>
      </dsp:nvSpPr>
      <dsp:spPr>
        <a:xfrm>
          <a:off x="6602244" y="2995643"/>
          <a:ext cx="1898184" cy="1642152"/>
        </a:xfrm>
        <a:prstGeom prst="hexagon">
          <a:avLst>
            <a:gd name="adj" fmla="val 28570"/>
            <a:gd name="vf" fmla="val 11547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accent1">
                  <a:lumMod val="75000"/>
                </a:schemeClr>
              </a:solidFill>
            </a:rPr>
            <a:t>Abuse | Abuse of power</a:t>
          </a:r>
          <a:r>
            <a:rPr lang="en-NZ" sz="1800" kern="1200" dirty="0">
              <a:solidFill>
                <a:schemeClr val="accent1">
                  <a:lumMod val="75000"/>
                </a:schemeClr>
              </a:solidFill>
            </a:rPr>
            <a:t> </a:t>
          </a:r>
          <a:r>
            <a:rPr lang="en-NZ" sz="1800" kern="1200" dirty="0"/>
            <a:t>71.9%</a:t>
          </a:r>
        </a:p>
      </dsp:txBody>
      <dsp:txXfrm>
        <a:off x="6916814" y="3267783"/>
        <a:ext cx="1269044" cy="1097872"/>
      </dsp:txXfrm>
    </dsp:sp>
    <dsp:sp modelId="{7F7E2A5E-C862-4BB8-9563-822B297645A4}">
      <dsp:nvSpPr>
        <dsp:cNvPr id="0" name=""/>
        <dsp:cNvSpPr/>
      </dsp:nvSpPr>
      <dsp:spPr>
        <a:xfrm>
          <a:off x="4652335" y="4025448"/>
          <a:ext cx="873930" cy="75300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12405-59B7-40B6-9BC3-54C4D04A72F7}">
      <dsp:nvSpPr>
        <dsp:cNvPr id="0" name=""/>
        <dsp:cNvSpPr/>
      </dsp:nvSpPr>
      <dsp:spPr>
        <a:xfrm>
          <a:off x="4861388" y="4006807"/>
          <a:ext cx="1898184" cy="1642152"/>
        </a:xfrm>
        <a:prstGeom prst="hexagon">
          <a:avLst>
            <a:gd name="adj" fmla="val 28570"/>
            <a:gd name="vf" fmla="val 11547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accent1">
                  <a:lumMod val="75000"/>
                </a:schemeClr>
              </a:solidFill>
            </a:rPr>
            <a:t>Racism</a:t>
          </a:r>
          <a:r>
            <a:rPr lang="en-NZ" sz="1800" kern="1200" dirty="0">
              <a:solidFill>
                <a:schemeClr val="accent1">
                  <a:lumMod val="75000"/>
                </a:schemeClr>
              </a:solidFill>
            </a:rPr>
            <a:t> </a:t>
          </a:r>
          <a:r>
            <a:rPr lang="en-NZ" sz="1800" kern="1200" dirty="0"/>
            <a:t>83.5%</a:t>
          </a:r>
        </a:p>
      </dsp:txBody>
      <dsp:txXfrm>
        <a:off x="5175958" y="4278947"/>
        <a:ext cx="1269044" cy="1097872"/>
      </dsp:txXfrm>
    </dsp:sp>
    <dsp:sp modelId="{B0176C0C-3060-4122-AC9E-428D6B0EA490}">
      <dsp:nvSpPr>
        <dsp:cNvPr id="0" name=""/>
        <dsp:cNvSpPr/>
      </dsp:nvSpPr>
      <dsp:spPr>
        <a:xfrm>
          <a:off x="3615688" y="2618292"/>
          <a:ext cx="873930" cy="753006"/>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4EE46-A9BA-4168-A93E-0740EE39A46F}">
      <dsp:nvSpPr>
        <dsp:cNvPr id="0" name=""/>
        <dsp:cNvSpPr/>
      </dsp:nvSpPr>
      <dsp:spPr>
        <a:xfrm>
          <a:off x="3112450" y="2996773"/>
          <a:ext cx="1898184" cy="1642152"/>
        </a:xfrm>
        <a:prstGeom prst="hexagon">
          <a:avLst>
            <a:gd name="adj" fmla="val 28570"/>
            <a:gd name="vf" fmla="val 11547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accent1">
                  <a:lumMod val="75000"/>
                </a:schemeClr>
              </a:solidFill>
            </a:rPr>
            <a:t>Police Violence </a:t>
          </a:r>
          <a:r>
            <a:rPr lang="en-NZ" sz="1800" kern="1200" dirty="0"/>
            <a:t>52.0%</a:t>
          </a:r>
        </a:p>
      </dsp:txBody>
      <dsp:txXfrm>
        <a:off x="3427020" y="3268913"/>
        <a:ext cx="1269044" cy="1097872"/>
      </dsp:txXfrm>
    </dsp:sp>
    <dsp:sp modelId="{987FC3BE-459B-4B7F-83F0-9EADAE28C567}">
      <dsp:nvSpPr>
        <dsp:cNvPr id="0" name=""/>
        <dsp:cNvSpPr/>
      </dsp:nvSpPr>
      <dsp:spPr>
        <a:xfrm>
          <a:off x="3112450" y="1007774"/>
          <a:ext cx="1898184" cy="1642152"/>
        </a:xfrm>
        <a:prstGeom prst="hexagon">
          <a:avLst>
            <a:gd name="adj" fmla="val 28570"/>
            <a:gd name="vf" fmla="val 11547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NZ" sz="1800" b="1" kern="1200" dirty="0">
              <a:solidFill>
                <a:schemeClr val="accent1">
                  <a:lumMod val="75000"/>
                </a:schemeClr>
              </a:solidFill>
            </a:rPr>
            <a:t>Breaches of Te Tiriti o Waitangi </a:t>
          </a:r>
          <a:r>
            <a:rPr lang="en-NZ" sz="1800" kern="1200" dirty="0"/>
            <a:t>82.8%</a:t>
          </a:r>
        </a:p>
      </dsp:txBody>
      <dsp:txXfrm>
        <a:off x="3427020" y="1279914"/>
        <a:ext cx="1269044" cy="1097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F6CE3-5D9B-4463-8CA9-D77665017AFE}">
      <dsp:nvSpPr>
        <dsp:cNvPr id="0" name=""/>
        <dsp:cNvSpPr/>
      </dsp:nvSpPr>
      <dsp:spPr>
        <a:xfrm>
          <a:off x="0" y="546703"/>
          <a:ext cx="592182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962960-FE55-43AD-84B5-D47921184ABE}">
      <dsp:nvSpPr>
        <dsp:cNvPr id="0" name=""/>
        <dsp:cNvSpPr/>
      </dsp:nvSpPr>
      <dsp:spPr>
        <a:xfrm>
          <a:off x="296091" y="266263"/>
          <a:ext cx="41452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844550">
            <a:lnSpc>
              <a:spcPct val="90000"/>
            </a:lnSpc>
            <a:spcBef>
              <a:spcPct val="0"/>
            </a:spcBef>
            <a:spcAft>
              <a:spcPct val="35000"/>
            </a:spcAft>
            <a:buNone/>
          </a:pPr>
          <a:r>
            <a:rPr lang="en-US" sz="1900" b="1" kern="1200" dirty="0"/>
            <a:t>Racial profiling</a:t>
          </a:r>
          <a:endParaRPr lang="en-US" sz="1900" kern="1200" dirty="0"/>
        </a:p>
      </dsp:txBody>
      <dsp:txXfrm>
        <a:off x="323471" y="293643"/>
        <a:ext cx="4090520" cy="506120"/>
      </dsp:txXfrm>
    </dsp:sp>
    <dsp:sp modelId="{35D5AE37-363D-479C-862D-05B82B55F9EA}">
      <dsp:nvSpPr>
        <dsp:cNvPr id="0" name=""/>
        <dsp:cNvSpPr/>
      </dsp:nvSpPr>
      <dsp:spPr>
        <a:xfrm>
          <a:off x="0" y="1408543"/>
          <a:ext cx="592182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D10B0-FB77-436B-80FA-CF6737698279}">
      <dsp:nvSpPr>
        <dsp:cNvPr id="0" name=""/>
        <dsp:cNvSpPr/>
      </dsp:nvSpPr>
      <dsp:spPr>
        <a:xfrm>
          <a:off x="296091" y="1128103"/>
          <a:ext cx="41452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844550">
            <a:lnSpc>
              <a:spcPct val="90000"/>
            </a:lnSpc>
            <a:spcBef>
              <a:spcPct val="0"/>
            </a:spcBef>
            <a:spcAft>
              <a:spcPct val="35000"/>
            </a:spcAft>
            <a:buNone/>
          </a:pPr>
          <a:r>
            <a:rPr lang="en-US" sz="1900" kern="1200"/>
            <a:t>Effects of </a:t>
          </a:r>
          <a:r>
            <a:rPr lang="en-US" sz="1900" b="1" kern="1200"/>
            <a:t>constant negative portrayal</a:t>
          </a:r>
          <a:endParaRPr lang="en-US" sz="1900" kern="1200"/>
        </a:p>
      </dsp:txBody>
      <dsp:txXfrm>
        <a:off x="323471" y="1155483"/>
        <a:ext cx="4090520" cy="506120"/>
      </dsp:txXfrm>
    </dsp:sp>
    <dsp:sp modelId="{520921E8-B155-4643-885C-41697CF8D6E4}">
      <dsp:nvSpPr>
        <dsp:cNvPr id="0" name=""/>
        <dsp:cNvSpPr/>
      </dsp:nvSpPr>
      <dsp:spPr>
        <a:xfrm>
          <a:off x="0" y="2270383"/>
          <a:ext cx="5921829" cy="143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600" tIns="395732" rIns="45960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Already whakamā</a:t>
          </a:r>
        </a:p>
        <a:p>
          <a:pPr marL="171450" lvl="1" indent="-171450" algn="l" defTabSz="844550">
            <a:lnSpc>
              <a:spcPct val="90000"/>
            </a:lnSpc>
            <a:spcBef>
              <a:spcPct val="0"/>
            </a:spcBef>
            <a:spcAft>
              <a:spcPct val="15000"/>
            </a:spcAft>
            <a:buChar char="•"/>
          </a:pPr>
          <a:r>
            <a:rPr lang="en-US" sz="1900" kern="1200"/>
            <a:t>Sets Māori women as bad parents and partners</a:t>
          </a:r>
        </a:p>
        <a:p>
          <a:pPr marL="171450" lvl="1" indent="-171450" algn="l" defTabSz="844550">
            <a:lnSpc>
              <a:spcPct val="90000"/>
            </a:lnSpc>
            <a:spcBef>
              <a:spcPct val="0"/>
            </a:spcBef>
            <a:spcAft>
              <a:spcPct val="15000"/>
            </a:spcAft>
            <a:buChar char="•"/>
          </a:pPr>
          <a:r>
            <a:rPr lang="en-US" sz="1900" kern="1200"/>
            <a:t>Impacts help-seeking</a:t>
          </a:r>
        </a:p>
      </dsp:txBody>
      <dsp:txXfrm>
        <a:off x="0" y="2270383"/>
        <a:ext cx="5921829" cy="1436400"/>
      </dsp:txXfrm>
    </dsp:sp>
    <dsp:sp modelId="{4A9829D1-396D-46B4-8309-26926AB83F33}">
      <dsp:nvSpPr>
        <dsp:cNvPr id="0" name=""/>
        <dsp:cNvSpPr/>
      </dsp:nvSpPr>
      <dsp:spPr>
        <a:xfrm>
          <a:off x="296091" y="1989943"/>
          <a:ext cx="41452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844550">
            <a:lnSpc>
              <a:spcPct val="90000"/>
            </a:lnSpc>
            <a:spcBef>
              <a:spcPct val="0"/>
            </a:spcBef>
            <a:spcAft>
              <a:spcPct val="35000"/>
            </a:spcAft>
            <a:buNone/>
          </a:pPr>
          <a:r>
            <a:rPr lang="en-US" sz="1900" b="1" kern="1200"/>
            <a:t>Whakamā</a:t>
          </a:r>
          <a:r>
            <a:rPr lang="en-US" sz="1900" kern="1200"/>
            <a:t> – profound shame</a:t>
          </a:r>
        </a:p>
      </dsp:txBody>
      <dsp:txXfrm>
        <a:off x="323471" y="2017323"/>
        <a:ext cx="4090520" cy="506120"/>
      </dsp:txXfrm>
    </dsp:sp>
    <dsp:sp modelId="{7DC94F0B-8329-4B1D-B4C2-81466CA8F376}">
      <dsp:nvSpPr>
        <dsp:cNvPr id="0" name=""/>
        <dsp:cNvSpPr/>
      </dsp:nvSpPr>
      <dsp:spPr>
        <a:xfrm>
          <a:off x="0" y="4089823"/>
          <a:ext cx="5921829"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068995-4609-4AAE-BE6D-F2C08D5E6D12}">
      <dsp:nvSpPr>
        <dsp:cNvPr id="0" name=""/>
        <dsp:cNvSpPr/>
      </dsp:nvSpPr>
      <dsp:spPr>
        <a:xfrm>
          <a:off x="296091" y="3809383"/>
          <a:ext cx="414528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682" tIns="0" rIns="156682" bIns="0" numCol="1" spcCol="1270" anchor="ctr" anchorCtr="0">
          <a:noAutofit/>
        </a:bodyPr>
        <a:lstStyle/>
        <a:p>
          <a:pPr marL="0" lvl="0" indent="0" algn="l" defTabSz="844550">
            <a:lnSpc>
              <a:spcPct val="90000"/>
            </a:lnSpc>
            <a:spcBef>
              <a:spcPct val="0"/>
            </a:spcBef>
            <a:spcAft>
              <a:spcPct val="35000"/>
            </a:spcAft>
            <a:buNone/>
          </a:pPr>
          <a:r>
            <a:rPr lang="en-US" sz="1900" b="1" kern="1200"/>
            <a:t>Getting the story right</a:t>
          </a:r>
          <a:endParaRPr lang="en-US" sz="1900" kern="1200"/>
        </a:p>
      </dsp:txBody>
      <dsp:txXfrm>
        <a:off x="323471" y="3836763"/>
        <a:ext cx="4090520" cy="50612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D923E-14F9-4E64-A2B9-3C1E76C302B3}" type="datetimeFigureOut">
              <a:rPr lang="en-NZ" smtClean="0"/>
              <a:t>20/11/2023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0BFA6-563F-4D33-8A5A-678B4A32E6B9}" type="slidenum">
              <a:rPr lang="en-NZ" smtClean="0"/>
              <a:t>‹#›</a:t>
            </a:fld>
            <a:endParaRPr lang="en-NZ"/>
          </a:p>
        </p:txBody>
      </p:sp>
    </p:spTree>
    <p:extLst>
      <p:ext uri="{BB962C8B-B14F-4D97-AF65-F5344CB8AC3E}">
        <p14:creationId xmlns:p14="http://schemas.microsoft.com/office/powerpoint/2010/main" val="166706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3</a:t>
            </a:fld>
            <a:endParaRPr lang="en-NZ"/>
          </a:p>
        </p:txBody>
      </p:sp>
    </p:spTree>
    <p:extLst>
      <p:ext uri="{BB962C8B-B14F-4D97-AF65-F5344CB8AC3E}">
        <p14:creationId xmlns:p14="http://schemas.microsoft.com/office/powerpoint/2010/main" val="359599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514EF88-E836-44B1-9C0B-F43CD65EDBC6}" type="slidenum">
              <a:rPr lang="en-NZ" smtClean="0"/>
              <a:t>15</a:t>
            </a:fld>
            <a:endParaRPr lang="en-NZ"/>
          </a:p>
        </p:txBody>
      </p:sp>
    </p:spTree>
    <p:extLst>
      <p:ext uri="{BB962C8B-B14F-4D97-AF65-F5344CB8AC3E}">
        <p14:creationId xmlns:p14="http://schemas.microsoft.com/office/powerpoint/2010/main" val="120652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3225" y="860425"/>
            <a:ext cx="4135438" cy="2325688"/>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16</a:t>
            </a:fld>
            <a:endParaRPr lang="en-NZ"/>
          </a:p>
        </p:txBody>
      </p:sp>
    </p:spTree>
    <p:extLst>
      <p:ext uri="{BB962C8B-B14F-4D97-AF65-F5344CB8AC3E}">
        <p14:creationId xmlns:p14="http://schemas.microsoft.com/office/powerpoint/2010/main" val="338114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514EF88-E836-44B1-9C0B-F43CD65EDBC6}" type="slidenum">
              <a:rPr lang="en-NZ" smtClean="0"/>
              <a:t>23</a:t>
            </a:fld>
            <a:endParaRPr lang="en-NZ"/>
          </a:p>
        </p:txBody>
      </p:sp>
    </p:spTree>
    <p:extLst>
      <p:ext uri="{BB962C8B-B14F-4D97-AF65-F5344CB8AC3E}">
        <p14:creationId xmlns:p14="http://schemas.microsoft.com/office/powerpoint/2010/main" val="54063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5800" y="649288"/>
            <a:ext cx="3113088" cy="17510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4</a:t>
            </a:fld>
            <a:endParaRPr lang="en-NZ"/>
          </a:p>
        </p:txBody>
      </p:sp>
    </p:spTree>
    <p:extLst>
      <p:ext uri="{BB962C8B-B14F-4D97-AF65-F5344CB8AC3E}">
        <p14:creationId xmlns:p14="http://schemas.microsoft.com/office/powerpoint/2010/main" val="190760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5800" y="649288"/>
            <a:ext cx="3113088" cy="17510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5</a:t>
            </a:fld>
            <a:endParaRPr lang="en-NZ"/>
          </a:p>
        </p:txBody>
      </p:sp>
    </p:spTree>
    <p:extLst>
      <p:ext uri="{BB962C8B-B14F-4D97-AF65-F5344CB8AC3E}">
        <p14:creationId xmlns:p14="http://schemas.microsoft.com/office/powerpoint/2010/main" val="60543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514EF88-E836-44B1-9C0B-F43CD65EDBC6}" type="slidenum">
              <a:rPr lang="en-NZ" smtClean="0"/>
              <a:t>6</a:t>
            </a:fld>
            <a:endParaRPr lang="en-NZ"/>
          </a:p>
        </p:txBody>
      </p:sp>
    </p:spTree>
    <p:extLst>
      <p:ext uri="{BB962C8B-B14F-4D97-AF65-F5344CB8AC3E}">
        <p14:creationId xmlns:p14="http://schemas.microsoft.com/office/powerpoint/2010/main" val="263895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5800" y="649288"/>
            <a:ext cx="3113088" cy="17510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7</a:t>
            </a:fld>
            <a:endParaRPr lang="en-NZ"/>
          </a:p>
        </p:txBody>
      </p:sp>
    </p:spTree>
    <p:extLst>
      <p:ext uri="{BB962C8B-B14F-4D97-AF65-F5344CB8AC3E}">
        <p14:creationId xmlns:p14="http://schemas.microsoft.com/office/powerpoint/2010/main" val="341012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5800" y="649288"/>
            <a:ext cx="3113088" cy="1751012"/>
          </a:xfrm>
        </p:spPr>
      </p:sp>
      <p:sp>
        <p:nvSpPr>
          <p:cNvPr id="3" name="Notes Placeholder 2"/>
          <p:cNvSpPr>
            <a:spLocks noGrp="1"/>
          </p:cNvSpPr>
          <p:nvPr>
            <p:ph type="body" idx="1"/>
          </p:nvPr>
        </p:nvSpPr>
        <p:spPr/>
        <p:txBody>
          <a:bodyPr/>
          <a:lstStyle/>
          <a:p>
            <a:r>
              <a:rPr lang="mi-NZ" sz="1300" b="1" dirty="0"/>
              <a:t>Being Safe: A </a:t>
            </a:r>
            <a:r>
              <a:rPr lang="mi-NZ" sz="1300" b="1" dirty="0" err="1"/>
              <a:t>Range</a:t>
            </a:r>
            <a:r>
              <a:rPr lang="mi-NZ" sz="1300" b="1" dirty="0"/>
              <a:t> of </a:t>
            </a:r>
            <a:r>
              <a:rPr lang="mi-NZ" sz="1300" b="1" dirty="0" err="1"/>
              <a:t>Strategies</a:t>
            </a:r>
            <a:endParaRPr lang="en-NZ" b="1" dirty="0"/>
          </a:p>
          <a:p>
            <a:endParaRPr lang="en-NZ" dirty="0"/>
          </a:p>
          <a:p>
            <a:pPr algn="ctr"/>
            <a:r>
              <a:rPr lang="en-NZ" b="1" dirty="0">
                <a:solidFill>
                  <a:srgbClr val="519032"/>
                </a:solidFill>
              </a:rPr>
              <a:t>OCCUPYING TAMARIKI</a:t>
            </a:r>
          </a:p>
          <a:p>
            <a:r>
              <a:rPr lang="en-NZ" dirty="0"/>
              <a:t>“Like dinner time I’d quickly put them [tamariki] on the table and I’d put not just their dinner, it would be like lots of snacks around the table just so they can stay on the table. So that you know there was actually, there was a lot of weird things I was doing just to keep them from… like I would turn on the tap and put containers down on the ground. As much as they thought it was fun, but really it was to protect them from not getting hurt.”</a:t>
            </a:r>
          </a:p>
          <a:p>
            <a:pPr algn="ctr"/>
            <a:endParaRPr lang="en-NZ" b="1" dirty="0">
              <a:solidFill>
                <a:srgbClr val="00B050"/>
              </a:solidFill>
            </a:endParaRPr>
          </a:p>
          <a:p>
            <a:pPr algn="ctr"/>
            <a:r>
              <a:rPr lang="en-NZ" b="1" dirty="0">
                <a:solidFill>
                  <a:srgbClr val="009590"/>
                </a:solidFill>
              </a:rPr>
              <a:t>COMPLIANCE FOR SAFETY</a:t>
            </a:r>
          </a:p>
          <a:p>
            <a:r>
              <a:rPr lang="en-NZ" dirty="0"/>
              <a:t>“I would do anything that he would ask even if I didn’t agree with it just to, keep it safe for myself and my children. And I would allow him to treat me like peasant and a slave just so I didn’t get a hiding from him.” </a:t>
            </a:r>
          </a:p>
          <a:p>
            <a:endParaRPr lang="en-NZ" dirty="0"/>
          </a:p>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8</a:t>
            </a:fld>
            <a:endParaRPr lang="en-NZ"/>
          </a:p>
        </p:txBody>
      </p:sp>
    </p:spTree>
    <p:extLst>
      <p:ext uri="{BB962C8B-B14F-4D97-AF65-F5344CB8AC3E}">
        <p14:creationId xmlns:p14="http://schemas.microsoft.com/office/powerpoint/2010/main" val="113566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5800" y="649288"/>
            <a:ext cx="3113088" cy="17510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9</a:t>
            </a:fld>
            <a:endParaRPr lang="en-NZ"/>
          </a:p>
        </p:txBody>
      </p:sp>
    </p:spTree>
    <p:extLst>
      <p:ext uri="{BB962C8B-B14F-4D97-AF65-F5344CB8AC3E}">
        <p14:creationId xmlns:p14="http://schemas.microsoft.com/office/powerpoint/2010/main" val="215154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3225" y="860425"/>
            <a:ext cx="4135438" cy="2325688"/>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11</a:t>
            </a:fld>
            <a:endParaRPr lang="en-NZ"/>
          </a:p>
        </p:txBody>
      </p:sp>
    </p:spTree>
    <p:extLst>
      <p:ext uri="{BB962C8B-B14F-4D97-AF65-F5344CB8AC3E}">
        <p14:creationId xmlns:p14="http://schemas.microsoft.com/office/powerpoint/2010/main" val="185605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A514EF88-E836-44B1-9C0B-F43CD65EDBC6}" type="slidenum">
              <a:rPr lang="en-NZ" smtClean="0"/>
              <a:t>12</a:t>
            </a:fld>
            <a:endParaRPr lang="en-NZ"/>
          </a:p>
        </p:txBody>
      </p:sp>
    </p:spTree>
    <p:extLst>
      <p:ext uri="{BB962C8B-B14F-4D97-AF65-F5344CB8AC3E}">
        <p14:creationId xmlns:p14="http://schemas.microsoft.com/office/powerpoint/2010/main" val="233331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1CD0-6D75-A0F3-E355-E9874CE213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6C7B207D-4E9B-D224-6F28-175717FA4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9FF36A19-9949-BF8A-AB5E-6FFFF37B318B}"/>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5" name="Footer Placeholder 4">
            <a:extLst>
              <a:ext uri="{FF2B5EF4-FFF2-40B4-BE49-F238E27FC236}">
                <a16:creationId xmlns:a16="http://schemas.microsoft.com/office/drawing/2014/main" id="{E106D694-25C0-9F2D-6972-8570CCA9ECD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FA778B5-2F03-4217-7893-67D6F4060A38}"/>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1572187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0A2DE-5B18-CC7D-EADB-341A86144F0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B82C49A-2221-76FB-48EA-582E047F39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626C9BC-49D0-7736-5972-6B3970B8B132}"/>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5" name="Footer Placeholder 4">
            <a:extLst>
              <a:ext uri="{FF2B5EF4-FFF2-40B4-BE49-F238E27FC236}">
                <a16:creationId xmlns:a16="http://schemas.microsoft.com/office/drawing/2014/main" id="{99ABC2F1-0585-AF5E-2E1F-B8F0955F3CD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7035606-9DCF-2EBF-CA60-85AE59865ADE}"/>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150224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59CF89-04BF-BF7D-144D-5799A43E28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44C884C-4057-C6AD-6EB9-F110FE1C2B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2732877-448E-B512-98D0-E081421F90E4}"/>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5" name="Footer Placeholder 4">
            <a:extLst>
              <a:ext uri="{FF2B5EF4-FFF2-40B4-BE49-F238E27FC236}">
                <a16:creationId xmlns:a16="http://schemas.microsoft.com/office/drawing/2014/main" id="{80DCB29E-25B8-385F-80BA-7F353DC2B68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FB1960A-A797-5CE8-53C6-CCEFC417EC53}"/>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148981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460500" y="365127"/>
            <a:ext cx="10515600" cy="1325563"/>
          </a:xfrm>
          <a:prstGeom prst="rect">
            <a:avLst/>
          </a:prstGeom>
        </p:spPr>
        <p:txBody>
          <a:bodyPr vert="horz" lIns="91440" tIns="45720" rIns="91440" bIns="45720" rtlCol="0" anchor="ctr">
            <a:normAutofit/>
          </a:bodyPr>
          <a:lstStyle>
            <a:lvl1pPr>
              <a:defRPr>
                <a:solidFill>
                  <a:srgbClr val="519032"/>
                </a:solidFill>
              </a:defRPr>
            </a:lvl1pPr>
          </a:lstStyle>
          <a:p>
            <a:r>
              <a:rPr lang="en-US" dirty="0"/>
              <a:t>Click to edit Master title style</a:t>
            </a:r>
            <a:endParaRPr lang="en-NZ" dirty="0"/>
          </a:p>
        </p:txBody>
      </p:sp>
      <p:sp>
        <p:nvSpPr>
          <p:cNvPr id="12" name="Text Placeholder 11"/>
          <p:cNvSpPr>
            <a:spLocks noGrp="1"/>
          </p:cNvSpPr>
          <p:nvPr>
            <p:ph type="body" sz="quarter" idx="13"/>
          </p:nvPr>
        </p:nvSpPr>
        <p:spPr>
          <a:xfrm>
            <a:off x="1460500" y="1844530"/>
            <a:ext cx="10515600" cy="4351338"/>
          </a:xfrm>
        </p:spPr>
        <p:txBody>
          <a:bodyPr/>
          <a:lstStyle>
            <a:lvl1pPr>
              <a:buClr>
                <a:srgbClr val="72BF44"/>
              </a:buClr>
              <a:defRPr/>
            </a:lvl1pPr>
            <a:lvl2pPr>
              <a:buClr>
                <a:srgbClr val="72BF44"/>
              </a:buClr>
              <a:defRPr/>
            </a:lvl2pPr>
            <a:lvl3pPr>
              <a:buClr>
                <a:srgbClr val="72BF44"/>
              </a:buClr>
              <a:defRPr/>
            </a:lvl3pPr>
            <a:lvl4pPr>
              <a:buClr>
                <a:srgbClr val="72BF44"/>
              </a:buClr>
              <a:defRPr/>
            </a:lvl4pPr>
            <a:lvl5pPr>
              <a:buClr>
                <a:srgbClr val="72BF4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91789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 option 2">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657625CA-35E9-43D7-9D51-5B0A6971B7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7081" y="5880327"/>
            <a:ext cx="2526130" cy="857809"/>
          </a:xfrm>
          <a:prstGeom prst="rect">
            <a:avLst/>
          </a:prstGeom>
        </p:spPr>
      </p:pic>
      <p:sp>
        <p:nvSpPr>
          <p:cNvPr id="21" name="Freeform: Shape 20">
            <a:extLst>
              <a:ext uri="{FF2B5EF4-FFF2-40B4-BE49-F238E27FC236}">
                <a16:creationId xmlns:a16="http://schemas.microsoft.com/office/drawing/2014/main" id="{DBA8B912-F566-44B7-B93A-EF4883CBC7FC}"/>
              </a:ext>
            </a:extLst>
          </p:cNvPr>
          <p:cNvSpPr/>
          <p:nvPr userDrawn="1"/>
        </p:nvSpPr>
        <p:spPr>
          <a:xfrm>
            <a:off x="0" y="2"/>
            <a:ext cx="12192000" cy="2544571"/>
          </a:xfrm>
          <a:custGeom>
            <a:avLst/>
            <a:gdLst>
              <a:gd name="connsiteX0" fmla="*/ 0 w 12192000"/>
              <a:gd name="connsiteY0" fmla="*/ 0 h 2544571"/>
              <a:gd name="connsiteX1" fmla="*/ 12192000 w 12192000"/>
              <a:gd name="connsiteY1" fmla="*/ 0 h 2544571"/>
              <a:gd name="connsiteX2" fmla="*/ 12192000 w 12192000"/>
              <a:gd name="connsiteY2" fmla="*/ 2544571 h 2544571"/>
              <a:gd name="connsiteX3" fmla="*/ 11896777 w 12192000"/>
              <a:gd name="connsiteY3" fmla="*/ 2355307 h 2544571"/>
              <a:gd name="connsiteX4" fmla="*/ 4057166 w 12192000"/>
              <a:gd name="connsiteY4" fmla="*/ 166518 h 2544571"/>
              <a:gd name="connsiteX5" fmla="*/ 278759 w 12192000"/>
              <a:gd name="connsiteY5" fmla="*/ 642495 h 2544571"/>
              <a:gd name="connsiteX6" fmla="*/ 0 w 12192000"/>
              <a:gd name="connsiteY6" fmla="*/ 717928 h 254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544571">
                <a:moveTo>
                  <a:pt x="0" y="0"/>
                </a:moveTo>
                <a:lnTo>
                  <a:pt x="12192000" y="0"/>
                </a:lnTo>
                <a:lnTo>
                  <a:pt x="12192000" y="2544571"/>
                </a:lnTo>
                <a:lnTo>
                  <a:pt x="11896777" y="2355307"/>
                </a:lnTo>
                <a:cubicBezTo>
                  <a:pt x="9610871" y="966357"/>
                  <a:pt x="6927424" y="166518"/>
                  <a:pt x="4057166" y="166518"/>
                </a:cubicBezTo>
                <a:cubicBezTo>
                  <a:pt x="2752503" y="166518"/>
                  <a:pt x="1486437" y="331774"/>
                  <a:pt x="278759" y="642495"/>
                </a:cubicBezTo>
                <a:lnTo>
                  <a:pt x="0" y="717928"/>
                </a:lnTo>
                <a:close/>
              </a:path>
            </a:pathLst>
          </a:custGeom>
          <a:solidFill>
            <a:srgbClr val="00959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1"/>
          </a:p>
        </p:txBody>
      </p:sp>
      <p:sp>
        <p:nvSpPr>
          <p:cNvPr id="7" name="Title Placeholder 1"/>
          <p:cNvSpPr>
            <a:spLocks noGrp="1"/>
          </p:cNvSpPr>
          <p:nvPr>
            <p:ph type="title"/>
          </p:nvPr>
        </p:nvSpPr>
        <p:spPr>
          <a:xfrm>
            <a:off x="595797" y="740697"/>
            <a:ext cx="9452665" cy="1325563"/>
          </a:xfrm>
          <a:prstGeom prst="rect">
            <a:avLst/>
          </a:prstGeom>
        </p:spPr>
        <p:txBody>
          <a:bodyPr vert="horz" lIns="91440" tIns="45720" rIns="91440" bIns="45720" rtlCol="0" anchor="ctr">
            <a:normAutofit/>
          </a:bodyPr>
          <a:lstStyle>
            <a:lvl1pPr>
              <a:defRPr>
                <a:solidFill>
                  <a:srgbClr val="009590"/>
                </a:solidFill>
              </a:defRPr>
            </a:lvl1pPr>
          </a:lstStyle>
          <a:p>
            <a:r>
              <a:rPr lang="en-US" dirty="0"/>
              <a:t>Click to edit Master title style</a:t>
            </a:r>
            <a:endParaRPr lang="en-NZ" dirty="0"/>
          </a:p>
        </p:txBody>
      </p:sp>
      <p:sp>
        <p:nvSpPr>
          <p:cNvPr id="12" name="Text Placeholder 11"/>
          <p:cNvSpPr>
            <a:spLocks noGrp="1"/>
          </p:cNvSpPr>
          <p:nvPr>
            <p:ph type="body" sz="quarter" idx="13"/>
          </p:nvPr>
        </p:nvSpPr>
        <p:spPr>
          <a:xfrm>
            <a:off x="595797" y="2220101"/>
            <a:ext cx="9711083" cy="4089131"/>
          </a:xfrm>
        </p:spPr>
        <p:txBody>
          <a:bodyPr/>
          <a:lstStyle>
            <a:lvl1pPr>
              <a:buClr>
                <a:srgbClr val="009590"/>
              </a:buClr>
              <a:defRPr/>
            </a:lvl1pPr>
            <a:lvl2pPr>
              <a:buClr>
                <a:srgbClr val="009590"/>
              </a:buClr>
              <a:defRPr/>
            </a:lvl2pPr>
            <a:lvl3pPr>
              <a:buClr>
                <a:srgbClr val="009590"/>
              </a:buClr>
              <a:defRPr/>
            </a:lvl3pPr>
            <a:lvl4pPr>
              <a:buClr>
                <a:srgbClr val="009590"/>
              </a:buClr>
              <a:defRPr/>
            </a:lvl4pPr>
            <a:lvl5pPr>
              <a:buClr>
                <a:srgbClr val="00959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20" name="Freeform: Shape 19">
            <a:extLst>
              <a:ext uri="{FF2B5EF4-FFF2-40B4-BE49-F238E27FC236}">
                <a16:creationId xmlns:a16="http://schemas.microsoft.com/office/drawing/2014/main" id="{8F8283A5-F641-419B-9EA4-507F7E1F561E}"/>
              </a:ext>
            </a:extLst>
          </p:cNvPr>
          <p:cNvSpPr/>
          <p:nvPr userDrawn="1"/>
        </p:nvSpPr>
        <p:spPr>
          <a:xfrm>
            <a:off x="0" y="0"/>
            <a:ext cx="12192000" cy="2235188"/>
          </a:xfrm>
          <a:custGeom>
            <a:avLst/>
            <a:gdLst>
              <a:gd name="connsiteX0" fmla="*/ 0 w 12192000"/>
              <a:gd name="connsiteY0" fmla="*/ 0 h 2235188"/>
              <a:gd name="connsiteX1" fmla="*/ 12192000 w 12192000"/>
              <a:gd name="connsiteY1" fmla="*/ 0 h 2235188"/>
              <a:gd name="connsiteX2" fmla="*/ 12192000 w 12192000"/>
              <a:gd name="connsiteY2" fmla="*/ 2235188 h 2235188"/>
              <a:gd name="connsiteX3" fmla="*/ 11907295 w 12192000"/>
              <a:gd name="connsiteY3" fmla="*/ 2066870 h 2235188"/>
              <a:gd name="connsiteX4" fmla="*/ 4381843 w 12192000"/>
              <a:gd name="connsiteY4" fmla="*/ 63812 h 2235188"/>
              <a:gd name="connsiteX5" fmla="*/ 242905 w 12192000"/>
              <a:gd name="connsiteY5" fmla="*/ 637350 h 2235188"/>
              <a:gd name="connsiteX6" fmla="*/ 0 w 12192000"/>
              <a:gd name="connsiteY6" fmla="*/ 709607 h 223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235188">
                <a:moveTo>
                  <a:pt x="0" y="0"/>
                </a:moveTo>
                <a:lnTo>
                  <a:pt x="12192000" y="0"/>
                </a:lnTo>
                <a:lnTo>
                  <a:pt x="12192000" y="2235188"/>
                </a:lnTo>
                <a:lnTo>
                  <a:pt x="11907295" y="2066870"/>
                </a:lnTo>
                <a:cubicBezTo>
                  <a:pt x="9691213" y="792591"/>
                  <a:pt x="7121636" y="63812"/>
                  <a:pt x="4381843" y="63812"/>
                </a:cubicBezTo>
                <a:cubicBezTo>
                  <a:pt x="2946714" y="63812"/>
                  <a:pt x="1558287" y="263771"/>
                  <a:pt x="242905" y="637350"/>
                </a:cubicBezTo>
                <a:lnTo>
                  <a:pt x="0" y="709607"/>
                </a:lnTo>
                <a:close/>
              </a:path>
            </a:pathLst>
          </a:custGeom>
          <a:gradFill>
            <a:gsLst>
              <a:gs pos="0">
                <a:srgbClr val="009590"/>
              </a:gs>
              <a:gs pos="100000">
                <a:srgbClr val="0061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1"/>
          </a:p>
        </p:txBody>
      </p:sp>
    </p:spTree>
    <p:extLst>
      <p:ext uri="{BB962C8B-B14F-4D97-AF65-F5344CB8AC3E}">
        <p14:creationId xmlns:p14="http://schemas.microsoft.com/office/powerpoint/2010/main" val="24265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age option 1">
    <p:bg>
      <p:bgPr>
        <a:solidFill>
          <a:schemeClr val="bg1"/>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DF8BAB15-19E0-4DCD-A469-AD5D968968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3651" y="417445"/>
            <a:ext cx="4929809" cy="1674037"/>
          </a:xfrm>
          <a:prstGeom prst="rect">
            <a:avLst/>
          </a:prstGeom>
        </p:spPr>
      </p:pic>
      <p:sp>
        <p:nvSpPr>
          <p:cNvPr id="25" name="Freeform: Shape 24">
            <a:extLst>
              <a:ext uri="{FF2B5EF4-FFF2-40B4-BE49-F238E27FC236}">
                <a16:creationId xmlns:a16="http://schemas.microsoft.com/office/drawing/2014/main" id="{7172D5C1-7580-4A44-979F-CD13105D7393}"/>
              </a:ext>
            </a:extLst>
          </p:cNvPr>
          <p:cNvSpPr/>
          <p:nvPr userDrawn="1"/>
        </p:nvSpPr>
        <p:spPr>
          <a:xfrm>
            <a:off x="0" y="0"/>
            <a:ext cx="10043555" cy="6858000"/>
          </a:xfrm>
          <a:custGeom>
            <a:avLst/>
            <a:gdLst>
              <a:gd name="connsiteX0" fmla="*/ 0 w 10043555"/>
              <a:gd name="connsiteY0" fmla="*/ 0 h 6858000"/>
              <a:gd name="connsiteX1" fmla="*/ 3491709 w 10043555"/>
              <a:gd name="connsiteY1" fmla="*/ 0 h 6858000"/>
              <a:gd name="connsiteX2" fmla="*/ 3759870 w 10043555"/>
              <a:gd name="connsiteY2" fmla="*/ 66319 h 6858000"/>
              <a:gd name="connsiteX3" fmla="*/ 10020357 w 10043555"/>
              <a:gd name="connsiteY3" fmla="*/ 6728109 h 6858000"/>
              <a:gd name="connsiteX4" fmla="*/ 10043555 w 10043555"/>
              <a:gd name="connsiteY4" fmla="*/ 6858000 h 6858000"/>
              <a:gd name="connsiteX5" fmla="*/ 0 w 100435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3555" h="6858000">
                <a:moveTo>
                  <a:pt x="0" y="0"/>
                </a:moveTo>
                <a:lnTo>
                  <a:pt x="3491709" y="0"/>
                </a:lnTo>
                <a:lnTo>
                  <a:pt x="3759870" y="66319"/>
                </a:lnTo>
                <a:cubicBezTo>
                  <a:pt x="6914293" y="919944"/>
                  <a:pt x="9359587" y="3499006"/>
                  <a:pt x="10020357" y="6728109"/>
                </a:cubicBezTo>
                <a:lnTo>
                  <a:pt x="10043555" y="6858000"/>
                </a:lnTo>
                <a:lnTo>
                  <a:pt x="0" y="6858000"/>
                </a:lnTo>
                <a:close/>
              </a:path>
            </a:pathLst>
          </a:custGeom>
          <a:solidFill>
            <a:srgbClr val="00959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4800"/>
          </a:p>
        </p:txBody>
      </p:sp>
      <p:sp>
        <p:nvSpPr>
          <p:cNvPr id="23" name="Freeform: Shape 22">
            <a:extLst>
              <a:ext uri="{FF2B5EF4-FFF2-40B4-BE49-F238E27FC236}">
                <a16:creationId xmlns:a16="http://schemas.microsoft.com/office/drawing/2014/main" id="{8E4104C5-42B1-4446-ACE0-FC1595576168}"/>
              </a:ext>
            </a:extLst>
          </p:cNvPr>
          <p:cNvSpPr/>
          <p:nvPr userDrawn="1"/>
        </p:nvSpPr>
        <p:spPr>
          <a:xfrm>
            <a:off x="0" y="0"/>
            <a:ext cx="9556539" cy="6858000"/>
          </a:xfrm>
          <a:custGeom>
            <a:avLst/>
            <a:gdLst>
              <a:gd name="connsiteX0" fmla="*/ 0 w 9556539"/>
              <a:gd name="connsiteY0" fmla="*/ 0 h 6858000"/>
              <a:gd name="connsiteX1" fmla="*/ 3004693 w 9556539"/>
              <a:gd name="connsiteY1" fmla="*/ 0 h 6858000"/>
              <a:gd name="connsiteX2" fmla="*/ 3272854 w 9556539"/>
              <a:gd name="connsiteY2" fmla="*/ 66319 h 6858000"/>
              <a:gd name="connsiteX3" fmla="*/ 9533341 w 9556539"/>
              <a:gd name="connsiteY3" fmla="*/ 6728109 h 6858000"/>
              <a:gd name="connsiteX4" fmla="*/ 9556539 w 9556539"/>
              <a:gd name="connsiteY4" fmla="*/ 6858000 h 6858000"/>
              <a:gd name="connsiteX5" fmla="*/ 0 w 955653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56539" h="6858000">
                <a:moveTo>
                  <a:pt x="0" y="0"/>
                </a:moveTo>
                <a:lnTo>
                  <a:pt x="3004693" y="0"/>
                </a:lnTo>
                <a:lnTo>
                  <a:pt x="3272854" y="66319"/>
                </a:lnTo>
                <a:cubicBezTo>
                  <a:pt x="6427277" y="919944"/>
                  <a:pt x="8872571" y="3499006"/>
                  <a:pt x="9533341" y="6728109"/>
                </a:cubicBezTo>
                <a:lnTo>
                  <a:pt x="9556539" y="6858000"/>
                </a:lnTo>
                <a:lnTo>
                  <a:pt x="0" y="6858000"/>
                </a:lnTo>
                <a:close/>
              </a:path>
            </a:pathLst>
          </a:custGeom>
          <a:gradFill>
            <a:gsLst>
              <a:gs pos="0">
                <a:srgbClr val="009590"/>
              </a:gs>
              <a:gs pos="100000">
                <a:srgbClr val="00615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4800" dirty="0"/>
          </a:p>
        </p:txBody>
      </p:sp>
      <p:sp>
        <p:nvSpPr>
          <p:cNvPr id="2" name="Title 1"/>
          <p:cNvSpPr>
            <a:spLocks noGrp="1"/>
          </p:cNvSpPr>
          <p:nvPr>
            <p:ph type="title"/>
          </p:nvPr>
        </p:nvSpPr>
        <p:spPr>
          <a:xfrm>
            <a:off x="749300" y="2454965"/>
            <a:ext cx="7122491" cy="1804920"/>
          </a:xfrm>
        </p:spPr>
        <p:txBody>
          <a:bodyPr anchor="b"/>
          <a:lstStyle>
            <a:lvl1pPr>
              <a:defRPr>
                <a:solidFill>
                  <a:schemeClr val="bg1"/>
                </a:solidFill>
              </a:defRPr>
            </a:lvl1pPr>
          </a:lstStyle>
          <a:p>
            <a:r>
              <a:rPr lang="en-US" dirty="0"/>
              <a:t>Click to edit Master title style</a:t>
            </a:r>
            <a:endParaRPr lang="en-NZ" dirty="0"/>
          </a:p>
        </p:txBody>
      </p:sp>
      <p:sp>
        <p:nvSpPr>
          <p:cNvPr id="6" name="Subtitle 2"/>
          <p:cNvSpPr>
            <a:spLocks noGrp="1"/>
          </p:cNvSpPr>
          <p:nvPr>
            <p:ph type="subTitle" idx="1"/>
          </p:nvPr>
        </p:nvSpPr>
        <p:spPr>
          <a:xfrm>
            <a:off x="749300" y="4259885"/>
            <a:ext cx="7122491" cy="6016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7" name="Picture 26">
            <a:extLst>
              <a:ext uri="{FF2B5EF4-FFF2-40B4-BE49-F238E27FC236}">
                <a16:creationId xmlns:a16="http://schemas.microsoft.com/office/drawing/2014/main" id="{50913B79-3983-4CD6-A517-217A95506F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35966" y="5446643"/>
            <a:ext cx="1102756" cy="993912"/>
          </a:xfrm>
          <a:prstGeom prst="rect">
            <a:avLst/>
          </a:prstGeom>
        </p:spPr>
      </p:pic>
    </p:spTree>
    <p:extLst>
      <p:ext uri="{BB962C8B-B14F-4D97-AF65-F5344CB8AC3E}">
        <p14:creationId xmlns:p14="http://schemas.microsoft.com/office/powerpoint/2010/main" val="10827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A3C0D-68DE-FD2A-7545-48ACDA77ED4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D564F63-431A-0E8E-D9FE-446A48AF0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80A1A37-4A02-BA5F-9F85-A1C56EEFE0CA}"/>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5" name="Footer Placeholder 4">
            <a:extLst>
              <a:ext uri="{FF2B5EF4-FFF2-40B4-BE49-F238E27FC236}">
                <a16:creationId xmlns:a16="http://schemas.microsoft.com/office/drawing/2014/main" id="{30738284-8093-6173-853C-E35CF98A5FE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AA5B58D-8206-9A38-5548-CB94A398DFA3}"/>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144980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CA64-E016-4787-080A-15069485D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041EBBD-F14D-F116-AA49-E7DD17D522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2211EE-C134-93EC-E5E5-3C1BE05B61DC}"/>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5" name="Footer Placeholder 4">
            <a:extLst>
              <a:ext uri="{FF2B5EF4-FFF2-40B4-BE49-F238E27FC236}">
                <a16:creationId xmlns:a16="http://schemas.microsoft.com/office/drawing/2014/main" id="{E028AD81-16AF-A5B3-EB7D-A9191E4A206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A125C05-8E7F-1C76-86D0-E75695AE7D83}"/>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38259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673C-CCB7-58AF-FDF7-E283E437C64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A1F455F0-B213-1ED0-840D-9677EA0DE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B2B3DB5D-C303-EF88-FA5A-B4A1892904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FC4867E-B2C3-6950-D705-DED93037B687}"/>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6" name="Footer Placeholder 5">
            <a:extLst>
              <a:ext uri="{FF2B5EF4-FFF2-40B4-BE49-F238E27FC236}">
                <a16:creationId xmlns:a16="http://schemas.microsoft.com/office/drawing/2014/main" id="{72588720-3A0E-ABF2-CDFC-0A7A344BF5A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E8ADB68-9EF1-423B-879F-23E85E1AC5C0}"/>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152612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4B4C-4583-F7FF-962C-126837D3BFA6}"/>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2E35A4D-5EE6-51C4-C026-431AC9A4C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4F410A-D0E2-BAC3-9C7B-404539E85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0F1BD55-8625-C4DB-4E9B-0F5D00CA5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E04CA1-A02F-4265-0926-AC00E54D65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39D7567-6107-06AF-52FC-19AA8C15BC34}"/>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8" name="Footer Placeholder 7">
            <a:extLst>
              <a:ext uri="{FF2B5EF4-FFF2-40B4-BE49-F238E27FC236}">
                <a16:creationId xmlns:a16="http://schemas.microsoft.com/office/drawing/2014/main" id="{863828CB-FFDD-83A5-FD42-C73A9B6D107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819D155-6510-A325-F01F-0D7C35327B11}"/>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398666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C593-D3F1-12F0-8B40-60BBB11F3B1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8B24078F-DD8C-1787-9715-BE25D3B958F9}"/>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4" name="Footer Placeholder 3">
            <a:extLst>
              <a:ext uri="{FF2B5EF4-FFF2-40B4-BE49-F238E27FC236}">
                <a16:creationId xmlns:a16="http://schemas.microsoft.com/office/drawing/2014/main" id="{FA5233A9-82AF-C859-38E7-D54FACCD0AC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D57D6037-131E-4184-D38A-87AF4F3B9CBB}"/>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407860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D4C11-7ABF-105A-82EC-D3990F16EC06}"/>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3" name="Footer Placeholder 2">
            <a:extLst>
              <a:ext uri="{FF2B5EF4-FFF2-40B4-BE49-F238E27FC236}">
                <a16:creationId xmlns:a16="http://schemas.microsoft.com/office/drawing/2014/main" id="{5C010564-52BF-5A44-83C9-011963E31041}"/>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4A19CB6A-FD57-93BC-E92D-7F152EA7F3D4}"/>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425625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62FB-A6A5-1903-CE1B-3CA1FB999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388C96F-3E49-8CB1-23F5-938060228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93A0A69-408B-BB11-DB34-2FDCB380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79D136-3553-CBA7-20BE-9E653A59D184}"/>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6" name="Footer Placeholder 5">
            <a:extLst>
              <a:ext uri="{FF2B5EF4-FFF2-40B4-BE49-F238E27FC236}">
                <a16:creationId xmlns:a16="http://schemas.microsoft.com/office/drawing/2014/main" id="{82B7698A-B73E-0D89-CF69-4EA41052388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EF2CEDA-4BE1-8EE8-5C30-EE6FE5CE46F7}"/>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427777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33E4-F15A-CAF3-099F-E282A1796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E5569DA-6DA0-8B09-9DDA-BDB14DCF5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986AE20-13D5-E2E5-1760-5DDEF94EA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45C36-E090-8E04-D9DF-7003591189A4}"/>
              </a:ext>
            </a:extLst>
          </p:cNvPr>
          <p:cNvSpPr>
            <a:spLocks noGrp="1"/>
          </p:cNvSpPr>
          <p:nvPr>
            <p:ph type="dt" sz="half" idx="10"/>
          </p:nvPr>
        </p:nvSpPr>
        <p:spPr/>
        <p:txBody>
          <a:bodyPr/>
          <a:lstStyle/>
          <a:p>
            <a:fld id="{DDBD92DE-6ED7-43D2-A1DC-ACBD838C5A67}" type="datetimeFigureOut">
              <a:rPr lang="en-NZ" smtClean="0"/>
              <a:t>20/11/2023</a:t>
            </a:fld>
            <a:endParaRPr lang="en-NZ"/>
          </a:p>
        </p:txBody>
      </p:sp>
      <p:sp>
        <p:nvSpPr>
          <p:cNvPr id="6" name="Footer Placeholder 5">
            <a:extLst>
              <a:ext uri="{FF2B5EF4-FFF2-40B4-BE49-F238E27FC236}">
                <a16:creationId xmlns:a16="http://schemas.microsoft.com/office/drawing/2014/main" id="{0D9310D5-30FF-513B-B305-9332B78314F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C9D11B3-6C5B-DB01-B181-F5A915F2A265}"/>
              </a:ext>
            </a:extLst>
          </p:cNvPr>
          <p:cNvSpPr>
            <a:spLocks noGrp="1"/>
          </p:cNvSpPr>
          <p:nvPr>
            <p:ph type="sldNum" sz="quarter" idx="12"/>
          </p:nvPr>
        </p:nvSpPr>
        <p:spPr/>
        <p:txBody>
          <a:bodyPr/>
          <a:lstStyle/>
          <a:p>
            <a:fld id="{F5AF67C9-9055-428D-B9E3-2FA6FE3AFD42}" type="slidenum">
              <a:rPr lang="en-NZ" smtClean="0"/>
              <a:t>‹#›</a:t>
            </a:fld>
            <a:endParaRPr lang="en-NZ"/>
          </a:p>
        </p:txBody>
      </p:sp>
    </p:spTree>
    <p:extLst>
      <p:ext uri="{BB962C8B-B14F-4D97-AF65-F5344CB8AC3E}">
        <p14:creationId xmlns:p14="http://schemas.microsoft.com/office/powerpoint/2010/main" val="80295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48C86-9E3F-82A6-CDED-76B4F56C0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42D3F6D-D88B-19EE-0530-68E0835BA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4C728B1-B121-1D4D-82F2-8C7BBDC20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D92DE-6ED7-43D2-A1DC-ACBD838C5A67}" type="datetimeFigureOut">
              <a:rPr lang="en-NZ" smtClean="0"/>
              <a:t>20/11/2023</a:t>
            </a:fld>
            <a:endParaRPr lang="en-NZ"/>
          </a:p>
        </p:txBody>
      </p:sp>
      <p:sp>
        <p:nvSpPr>
          <p:cNvPr id="5" name="Footer Placeholder 4">
            <a:extLst>
              <a:ext uri="{FF2B5EF4-FFF2-40B4-BE49-F238E27FC236}">
                <a16:creationId xmlns:a16="http://schemas.microsoft.com/office/drawing/2014/main" id="{7057BAA0-04B4-F848-F6EE-01B29C63A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671C67B-4E7D-D7E7-CE08-2EC853BEC6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F67C9-9055-428D-B9E3-2FA6FE3AFD42}" type="slidenum">
              <a:rPr lang="en-NZ" smtClean="0"/>
              <a:t>‹#›</a:t>
            </a:fld>
            <a:endParaRPr lang="en-NZ"/>
          </a:p>
        </p:txBody>
      </p:sp>
    </p:spTree>
    <p:extLst>
      <p:ext uri="{BB962C8B-B14F-4D97-AF65-F5344CB8AC3E}">
        <p14:creationId xmlns:p14="http://schemas.microsoft.com/office/powerpoint/2010/main" val="1489148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s://www.americanoutdoor.guide/survival-skills/knuckle-sandwich-how-to-throw-a-proper-punch/" TargetMode="External"/><Relationship Id="rId5" Type="http://schemas.openxmlformats.org/officeDocument/2006/relationships/hyperlink" Target="https://sosviolenceconjugale.ca/uploads/tools/articles/sos_img_filtre_1575x660_54-1575x660.jpg" TargetMode="Externa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notesSlide" Target="../notesSlides/notesSlide10.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9.svg"/><Relationship Id="rId5" Type="http://schemas.openxmlformats.org/officeDocument/2006/relationships/diagramQuickStyle" Target="../diagrams/quickStyle1.xml"/><Relationship Id="rId15" Type="http://schemas.openxmlformats.org/officeDocument/2006/relationships/image" Target="../media/image43.svg"/><Relationship Id="rId10" Type="http://schemas.openxmlformats.org/officeDocument/2006/relationships/image" Target="../media/image38.png"/><Relationship Id="rId19" Type="http://schemas.microsoft.com/office/2007/relationships/hdphoto" Target="../media/hdphoto3.wdp"/><Relationship Id="rId4" Type="http://schemas.openxmlformats.org/officeDocument/2006/relationships/diagramLayout" Target="../diagrams/layout1.xml"/><Relationship Id="rId9" Type="http://schemas.openxmlformats.org/officeDocument/2006/relationships/image" Target="../media/image37.svg"/><Relationship Id="rId1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gif"/><Relationship Id="rId7" Type="http://schemas.openxmlformats.org/officeDocument/2006/relationships/diagramColors" Target="../diagrams/colors3.xml"/><Relationship Id="rId2" Type="http://schemas.openxmlformats.org/officeDocument/2006/relationships/image" Target="../media/image51.jpe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7.gif"/><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www.endemicworld.com/aroha-ferns-art-print-by-glenn-jones.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gif"/><Relationship Id="rId5" Type="http://schemas.microsoft.com/office/2007/relationships/hdphoto" Target="../media/hdphoto1.wdp"/><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NZ" dirty="0"/>
            </a:br>
            <a:endParaRPr lang="en-NZ" dirty="0"/>
          </a:p>
        </p:txBody>
      </p:sp>
      <p:sp>
        <p:nvSpPr>
          <p:cNvPr id="6" name="Subtitle 5">
            <a:extLst>
              <a:ext uri="{FF2B5EF4-FFF2-40B4-BE49-F238E27FC236}">
                <a16:creationId xmlns:a16="http://schemas.microsoft.com/office/drawing/2014/main" id="{BDC94057-06D3-4B9E-A15A-10F1DFB0899E}"/>
              </a:ext>
            </a:extLst>
          </p:cNvPr>
          <p:cNvSpPr>
            <a:spLocks noGrp="1"/>
          </p:cNvSpPr>
          <p:nvPr>
            <p:ph type="subTitle" idx="1"/>
          </p:nvPr>
        </p:nvSpPr>
        <p:spPr>
          <a:xfrm>
            <a:off x="749299" y="5727404"/>
            <a:ext cx="7122491" cy="661665"/>
          </a:xfrm>
        </p:spPr>
        <p:txBody>
          <a:bodyPr>
            <a:normAutofit fontScale="55000" lnSpcReduction="20000"/>
          </a:bodyPr>
          <a:lstStyle/>
          <a:p>
            <a:r>
              <a:rPr lang="en-NZ" sz="2400" dirty="0">
                <a:solidFill>
                  <a:schemeClr val="bg1"/>
                </a:solidFill>
                <a:latin typeface="+mj-lt"/>
              </a:rPr>
              <a:t>Dr Denise Wilson, Professor Māori Health | Co-Director Taupua Waiora Māori Research Centre | Associate Dean Māori Advancement </a:t>
            </a:r>
          </a:p>
          <a:p>
            <a:r>
              <a:rPr lang="en-NZ" sz="2400" dirty="0">
                <a:solidFill>
                  <a:schemeClr val="bg1"/>
                </a:solidFill>
                <a:latin typeface="+mj-lt"/>
              </a:rPr>
              <a:t>Faculty of Health &amp; Environmental Sciences, Auckland University of Technology</a:t>
            </a:r>
          </a:p>
        </p:txBody>
      </p:sp>
      <p:pic>
        <p:nvPicPr>
          <p:cNvPr id="7" name="Picture 6">
            <a:extLst>
              <a:ext uri="{FF2B5EF4-FFF2-40B4-BE49-F238E27FC236}">
                <a16:creationId xmlns:a16="http://schemas.microsoft.com/office/drawing/2014/main" id="{82689277-8D61-405F-A8F6-AE73B76CFD94}"/>
              </a:ext>
            </a:extLst>
          </p:cNvPr>
          <p:cNvPicPr>
            <a:picLocks noChangeAspect="1"/>
          </p:cNvPicPr>
          <p:nvPr/>
        </p:nvPicPr>
        <p:blipFill>
          <a:blip r:embed="rId2"/>
          <a:stretch>
            <a:fillRect/>
          </a:stretch>
        </p:blipFill>
        <p:spPr>
          <a:xfrm>
            <a:off x="615311" y="1910930"/>
            <a:ext cx="7120745" cy="1804572"/>
          </a:xfrm>
          <a:prstGeom prst="rect">
            <a:avLst/>
          </a:prstGeom>
        </p:spPr>
      </p:pic>
      <p:sp>
        <p:nvSpPr>
          <p:cNvPr id="8" name="TextBox 7">
            <a:extLst>
              <a:ext uri="{FF2B5EF4-FFF2-40B4-BE49-F238E27FC236}">
                <a16:creationId xmlns:a16="http://schemas.microsoft.com/office/drawing/2014/main" id="{C4E38244-F2A1-4E39-918C-53001B7056A9}"/>
              </a:ext>
            </a:extLst>
          </p:cNvPr>
          <p:cNvSpPr txBox="1"/>
          <p:nvPr/>
        </p:nvSpPr>
        <p:spPr>
          <a:xfrm>
            <a:off x="749299" y="2177489"/>
            <a:ext cx="6714546" cy="1323439"/>
          </a:xfrm>
          <a:prstGeom prst="rect">
            <a:avLst/>
          </a:prstGeom>
          <a:noFill/>
        </p:spPr>
        <p:txBody>
          <a:bodyPr wrap="square">
            <a:spAutoFit/>
          </a:bodyPr>
          <a:lstStyle/>
          <a:p>
            <a:r>
              <a:rPr lang="en-NZ" sz="4000" b="1" kern="0" dirty="0">
                <a:solidFill>
                  <a:schemeClr val="bg1"/>
                </a:solidFill>
                <a:effectLst/>
                <a:latin typeface="Calibri" panose="020F0502020204030204" pitchFamily="34" charset="0"/>
                <a:ea typeface="Times New Roman" panose="02020603050405020304" pitchFamily="18" charset="0"/>
              </a:rPr>
              <a:t>Māori Women Keeping Safe in Unsafe Relationship</a:t>
            </a:r>
            <a:endParaRPr lang="en-NZ" sz="4000" b="1" dirty="0">
              <a:solidFill>
                <a:schemeClr val="bg1"/>
              </a:solidFill>
            </a:endParaRPr>
          </a:p>
        </p:txBody>
      </p:sp>
      <p:sp>
        <p:nvSpPr>
          <p:cNvPr id="3" name="Subtitle 5">
            <a:extLst>
              <a:ext uri="{FF2B5EF4-FFF2-40B4-BE49-F238E27FC236}">
                <a16:creationId xmlns:a16="http://schemas.microsoft.com/office/drawing/2014/main" id="{395970B1-9246-143A-4952-1762D7CB394B}"/>
              </a:ext>
            </a:extLst>
          </p:cNvPr>
          <p:cNvSpPr txBox="1">
            <a:spLocks/>
          </p:cNvSpPr>
          <p:nvPr/>
        </p:nvSpPr>
        <p:spPr>
          <a:xfrm>
            <a:off x="749299" y="4331979"/>
            <a:ext cx="7122491" cy="6616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The Ripple Effect 2023: Journeys of Healing and Voices of Victims</a:t>
            </a:r>
            <a:endParaRPr lang="en-NZ"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5 December, Bethlehem Baptist Church, Tauranga, Bay of Plenty</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69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7857-0B37-328D-42A3-3F2DFE1360EC}"/>
              </a:ext>
            </a:extLst>
          </p:cNvPr>
          <p:cNvSpPr>
            <a:spLocks noGrp="1"/>
          </p:cNvSpPr>
          <p:nvPr>
            <p:ph type="title"/>
          </p:nvPr>
        </p:nvSpPr>
        <p:spPr>
          <a:xfrm>
            <a:off x="844684" y="194881"/>
            <a:ext cx="5251316" cy="1807305"/>
          </a:xfrm>
          <a:noFill/>
        </p:spPr>
        <p:txBody>
          <a:bodyPr>
            <a:normAutofit/>
          </a:bodyPr>
          <a:lstStyle/>
          <a:p>
            <a:r>
              <a:rPr lang="en-NZ" b="1" dirty="0">
                <a:solidFill>
                  <a:srgbClr val="009999"/>
                </a:solidFill>
              </a:rPr>
              <a:t>A life shaped by violence</a:t>
            </a:r>
          </a:p>
        </p:txBody>
      </p:sp>
      <p:sp>
        <p:nvSpPr>
          <p:cNvPr id="3" name="Content Placeholder 2">
            <a:extLst>
              <a:ext uri="{FF2B5EF4-FFF2-40B4-BE49-F238E27FC236}">
                <a16:creationId xmlns:a16="http://schemas.microsoft.com/office/drawing/2014/main" id="{CF6E10B9-DF12-1F73-0196-5FC694AFE157}"/>
              </a:ext>
            </a:extLst>
          </p:cNvPr>
          <p:cNvSpPr>
            <a:spLocks noGrp="1"/>
          </p:cNvSpPr>
          <p:nvPr>
            <p:ph idx="1"/>
          </p:nvPr>
        </p:nvSpPr>
        <p:spPr>
          <a:xfrm>
            <a:off x="838200" y="2333297"/>
            <a:ext cx="4619621" cy="3843666"/>
          </a:xfrm>
        </p:spPr>
        <p:txBody>
          <a:bodyPr>
            <a:normAutofit/>
          </a:bodyPr>
          <a:lstStyle/>
          <a:p>
            <a:pPr marL="0" indent="0" algn="just">
              <a:buNone/>
            </a:pPr>
            <a:r>
              <a:rPr lang="mi-NZ" sz="1800" i="1" dirty="0">
                <a:effectLst/>
                <a:ea typeface="Calibri" panose="020F0502020204030204" pitchFamily="34" charset="0"/>
                <a:cs typeface="Times New Roman" panose="02020603050405020304" pitchFamily="18" charset="0"/>
              </a:rPr>
              <a:t>Why didn’t I ask for help? I was unable to seek help. I was embarrassed, ashamed, confused and didn’t trust strangers, not helped by having black eyes and  being under the influence of meth. The mere thought of going to organisations for help engendered a sense of dread and hatred – I knew I wouldn’t be welcome and the people in them were always quick to judge me. Besides, they have taken my kids away. The simple truth is, </a:t>
            </a:r>
            <a:r>
              <a:rPr lang="mi-NZ" sz="1800" b="1" i="1" dirty="0">
                <a:effectLst/>
                <a:ea typeface="Calibri" panose="020F0502020204030204" pitchFamily="34" charset="0"/>
                <a:cs typeface="Times New Roman" panose="02020603050405020304" pitchFamily="18" charset="0"/>
              </a:rPr>
              <a:t>I didn’t feel vulnerable getting the bash or being scared. I felt totally vulnerable having to go to organisations and ask for help. </a:t>
            </a:r>
            <a:r>
              <a:rPr lang="mi-NZ" sz="1800" i="1" dirty="0">
                <a:effectLst/>
                <a:ea typeface="Calibri" panose="020F0502020204030204" pitchFamily="34" charset="0"/>
                <a:cs typeface="Times New Roman" panose="02020603050405020304" pitchFamily="18" charset="0"/>
              </a:rPr>
              <a:t>I no longer had a choice if I wanted to be in my child’s life.</a:t>
            </a:r>
            <a:endParaRPr lang="en-NZ" sz="1800" dirty="0">
              <a:effectLst/>
              <a:ea typeface="Calibri" panose="020F0502020204030204" pitchFamily="34" charset="0"/>
              <a:cs typeface="Times New Roman" panose="02020603050405020304" pitchFamily="18" charset="0"/>
            </a:endParaRPr>
          </a:p>
          <a:p>
            <a:pPr marL="0" indent="0" algn="just">
              <a:buNone/>
            </a:pPr>
            <a:endParaRPr lang="en-NZ" sz="2000" dirty="0"/>
          </a:p>
        </p:txBody>
      </p:sp>
      <p:pic>
        <p:nvPicPr>
          <p:cNvPr id="4" name="Picture 3">
            <a:extLst>
              <a:ext uri="{FF2B5EF4-FFF2-40B4-BE49-F238E27FC236}">
                <a16:creationId xmlns:a16="http://schemas.microsoft.com/office/drawing/2014/main" id="{3792608E-C9D9-54A0-75DF-6294B1527A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57E500F6-1A6E-5A0D-7703-4E3205CBD7EE}"/>
              </a:ext>
            </a:extLst>
          </p:cNvPr>
          <p:cNvSpPr txBox="1"/>
          <p:nvPr/>
        </p:nvSpPr>
        <p:spPr>
          <a:xfrm>
            <a:off x="213360" y="6508074"/>
            <a:ext cx="1920462" cy="276999"/>
          </a:xfrm>
          <a:prstGeom prst="rect">
            <a:avLst/>
          </a:prstGeom>
          <a:noFill/>
        </p:spPr>
        <p:txBody>
          <a:bodyPr wrap="none" rtlCol="0">
            <a:spAutoFit/>
          </a:bodyPr>
          <a:lstStyle/>
          <a:p>
            <a:r>
              <a:rPr lang="en-NZ" sz="1200" dirty="0"/>
              <a:t>Source of image:  NZ Herald</a:t>
            </a:r>
          </a:p>
        </p:txBody>
      </p:sp>
    </p:spTree>
    <p:extLst>
      <p:ext uri="{BB962C8B-B14F-4D97-AF65-F5344CB8AC3E}">
        <p14:creationId xmlns:p14="http://schemas.microsoft.com/office/powerpoint/2010/main" val="100263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B83BA-A07E-4354-B5E0-485112C653DE}"/>
              </a:ext>
            </a:extLst>
          </p:cNvPr>
          <p:cNvSpPr>
            <a:spLocks noGrp="1"/>
          </p:cNvSpPr>
          <p:nvPr>
            <p:ph type="title"/>
          </p:nvPr>
        </p:nvSpPr>
        <p:spPr>
          <a:xfrm>
            <a:off x="653144" y="330979"/>
            <a:ext cx="10515600" cy="1325563"/>
          </a:xfrm>
        </p:spPr>
        <p:txBody>
          <a:bodyPr>
            <a:normAutofit/>
          </a:bodyPr>
          <a:lstStyle/>
          <a:p>
            <a:r>
              <a:rPr lang="en-NZ" sz="4000" b="1" dirty="0">
                <a:solidFill>
                  <a:srgbClr val="009999"/>
                </a:solidFill>
              </a:rPr>
              <a:t>Multiple forms of oppression</a:t>
            </a:r>
          </a:p>
        </p:txBody>
      </p:sp>
      <p:grpSp>
        <p:nvGrpSpPr>
          <p:cNvPr id="3" name="Group 4">
            <a:extLst>
              <a:ext uri="{FF2B5EF4-FFF2-40B4-BE49-F238E27FC236}">
                <a16:creationId xmlns:a16="http://schemas.microsoft.com/office/drawing/2014/main" id="{B27CD986-0CC3-3EE5-9A5A-65724D21FA55}"/>
              </a:ext>
            </a:extLst>
          </p:cNvPr>
          <p:cNvGrpSpPr>
            <a:grpSpLocks noChangeAspect="1"/>
          </p:cNvGrpSpPr>
          <p:nvPr/>
        </p:nvGrpSpPr>
        <p:grpSpPr bwMode="auto">
          <a:xfrm>
            <a:off x="631825" y="1585913"/>
            <a:ext cx="10928350" cy="4941887"/>
            <a:chOff x="398" y="999"/>
            <a:chExt cx="6884" cy="3113"/>
          </a:xfrm>
        </p:grpSpPr>
        <p:sp>
          <p:nvSpPr>
            <p:cNvPr id="4" name="AutoShape 3">
              <a:extLst>
                <a:ext uri="{FF2B5EF4-FFF2-40B4-BE49-F238E27FC236}">
                  <a16:creationId xmlns:a16="http://schemas.microsoft.com/office/drawing/2014/main" id="{6CAF05D7-4031-785D-0CF6-B9F15DFF26CF}"/>
                </a:ext>
              </a:extLst>
            </p:cNvPr>
            <p:cNvSpPr>
              <a:spLocks noChangeAspect="1" noChangeArrowheads="1" noTextEdit="1"/>
            </p:cNvSpPr>
            <p:nvPr/>
          </p:nvSpPr>
          <p:spPr bwMode="auto">
            <a:xfrm>
              <a:off x="398" y="999"/>
              <a:ext cx="6884" cy="3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dirty="0"/>
            </a:p>
          </p:txBody>
        </p:sp>
        <p:pic>
          <p:nvPicPr>
            <p:cNvPr id="4101" name="Picture 5">
              <a:extLst>
                <a:ext uri="{FF2B5EF4-FFF2-40B4-BE49-F238E27FC236}">
                  <a16:creationId xmlns:a16="http://schemas.microsoft.com/office/drawing/2014/main" id="{42FA4DCC-F756-3F06-EDD5-1FD5662CD3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6" y="1732"/>
              <a:ext cx="2565"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a:extLst>
                <a:ext uri="{FF2B5EF4-FFF2-40B4-BE49-F238E27FC236}">
                  <a16:creationId xmlns:a16="http://schemas.microsoft.com/office/drawing/2014/main" id="{F842B24A-4C93-650A-9CB5-A16D4B3F530F}"/>
                </a:ext>
              </a:extLst>
            </p:cNvPr>
            <p:cNvSpPr>
              <a:spLocks noEditPoints="1"/>
            </p:cNvSpPr>
            <p:nvPr/>
          </p:nvSpPr>
          <p:spPr bwMode="auto">
            <a:xfrm>
              <a:off x="2423" y="1724"/>
              <a:ext cx="2592" cy="1823"/>
            </a:xfrm>
            <a:custGeom>
              <a:avLst/>
              <a:gdLst>
                <a:gd name="T0" fmla="*/ 46 w 2592"/>
                <a:gd name="T1" fmla="*/ 780 h 1823"/>
                <a:gd name="T2" fmla="*/ 32 w 2592"/>
                <a:gd name="T3" fmla="*/ 911 h 1823"/>
                <a:gd name="T4" fmla="*/ 79 w 2592"/>
                <a:gd name="T5" fmla="*/ 598 h 1823"/>
                <a:gd name="T6" fmla="*/ 109 w 2592"/>
                <a:gd name="T7" fmla="*/ 606 h 1823"/>
                <a:gd name="T8" fmla="*/ 71 w 2592"/>
                <a:gd name="T9" fmla="*/ 693 h 1823"/>
                <a:gd name="T10" fmla="*/ 337 w 2592"/>
                <a:gd name="T11" fmla="*/ 299 h 1823"/>
                <a:gd name="T12" fmla="*/ 321 w 2592"/>
                <a:gd name="T13" fmla="*/ 346 h 1823"/>
                <a:gd name="T14" fmla="*/ 190 w 2592"/>
                <a:gd name="T15" fmla="*/ 437 h 1823"/>
                <a:gd name="T16" fmla="*/ 647 w 2592"/>
                <a:gd name="T17" fmla="*/ 123 h 1823"/>
                <a:gd name="T18" fmla="*/ 540 w 2592"/>
                <a:gd name="T19" fmla="*/ 199 h 1823"/>
                <a:gd name="T20" fmla="*/ 761 w 2592"/>
                <a:gd name="T21" fmla="*/ 81 h 1823"/>
                <a:gd name="T22" fmla="*/ 1013 w 2592"/>
                <a:gd name="T23" fmla="*/ 45 h 1823"/>
                <a:gd name="T24" fmla="*/ 862 w 2592"/>
                <a:gd name="T25" fmla="*/ 76 h 1823"/>
                <a:gd name="T26" fmla="*/ 1164 w 2592"/>
                <a:gd name="T27" fmla="*/ 5 h 1823"/>
                <a:gd name="T28" fmla="*/ 1361 w 2592"/>
                <a:gd name="T29" fmla="*/ 24 h 1823"/>
                <a:gd name="T30" fmla="*/ 1166 w 2592"/>
                <a:gd name="T31" fmla="*/ 27 h 1823"/>
                <a:gd name="T32" fmla="*/ 1620 w 2592"/>
                <a:gd name="T33" fmla="*/ 29 h 1823"/>
                <a:gd name="T34" fmla="*/ 1731 w 2592"/>
                <a:gd name="T35" fmla="*/ 76 h 1823"/>
                <a:gd name="T36" fmla="*/ 1551 w 2592"/>
                <a:gd name="T37" fmla="*/ 41 h 1823"/>
                <a:gd name="T38" fmla="*/ 2021 w 2592"/>
                <a:gd name="T39" fmla="*/ 156 h 1823"/>
                <a:gd name="T40" fmla="*/ 2002 w 2592"/>
                <a:gd name="T41" fmla="*/ 174 h 1823"/>
                <a:gd name="T42" fmla="*/ 1871 w 2592"/>
                <a:gd name="T43" fmla="*/ 120 h 1823"/>
                <a:gd name="T44" fmla="*/ 2335 w 2592"/>
                <a:gd name="T45" fmla="*/ 366 h 1823"/>
                <a:gd name="T46" fmla="*/ 2272 w 2592"/>
                <a:gd name="T47" fmla="*/ 346 h 1823"/>
                <a:gd name="T48" fmla="*/ 2199 w 2592"/>
                <a:gd name="T49" fmla="*/ 258 h 1823"/>
                <a:gd name="T50" fmla="*/ 2534 w 2592"/>
                <a:gd name="T51" fmla="*/ 641 h 1823"/>
                <a:gd name="T52" fmla="*/ 2484 w 2592"/>
                <a:gd name="T53" fmla="*/ 606 h 1823"/>
                <a:gd name="T54" fmla="*/ 2407 w 2592"/>
                <a:gd name="T55" fmla="*/ 488 h 1823"/>
                <a:gd name="T56" fmla="*/ 2590 w 2592"/>
                <a:gd name="T57" fmla="*/ 864 h 1823"/>
                <a:gd name="T58" fmla="*/ 2553 w 2592"/>
                <a:gd name="T59" fmla="*/ 821 h 1823"/>
                <a:gd name="T60" fmla="*/ 2585 w 2592"/>
                <a:gd name="T61" fmla="*/ 1005 h 1823"/>
                <a:gd name="T62" fmla="*/ 2520 w 2592"/>
                <a:gd name="T63" fmla="*/ 1133 h 1823"/>
                <a:gd name="T64" fmla="*/ 2553 w 2592"/>
                <a:gd name="T65" fmla="*/ 1002 h 1823"/>
                <a:gd name="T66" fmla="*/ 2464 w 2592"/>
                <a:gd name="T67" fmla="*/ 1307 h 1823"/>
                <a:gd name="T68" fmla="*/ 2344 w 2592"/>
                <a:gd name="T69" fmla="*/ 1408 h 1823"/>
                <a:gd name="T70" fmla="*/ 2435 w 2592"/>
                <a:gd name="T71" fmla="*/ 1297 h 1823"/>
                <a:gd name="T72" fmla="*/ 2290 w 2592"/>
                <a:gd name="T73" fmla="*/ 1496 h 1823"/>
                <a:gd name="T74" fmla="*/ 2085 w 2592"/>
                <a:gd name="T75" fmla="*/ 1606 h 1823"/>
                <a:gd name="T76" fmla="*/ 2189 w 2592"/>
                <a:gd name="T77" fmla="*/ 1540 h 1823"/>
                <a:gd name="T78" fmla="*/ 1968 w 2592"/>
                <a:gd name="T79" fmla="*/ 1691 h 1823"/>
                <a:gd name="T80" fmla="*/ 1788 w 2592"/>
                <a:gd name="T81" fmla="*/ 1731 h 1823"/>
                <a:gd name="T82" fmla="*/ 1952 w 2592"/>
                <a:gd name="T83" fmla="*/ 1672 h 1823"/>
                <a:gd name="T84" fmla="*/ 1557 w 2592"/>
                <a:gd name="T85" fmla="*/ 1805 h 1823"/>
                <a:gd name="T86" fmla="*/ 1425 w 2592"/>
                <a:gd name="T87" fmla="*/ 1796 h 1823"/>
                <a:gd name="T88" fmla="*/ 1612 w 2592"/>
                <a:gd name="T89" fmla="*/ 1773 h 1823"/>
                <a:gd name="T90" fmla="*/ 1099 w 2592"/>
                <a:gd name="T91" fmla="*/ 1813 h 1823"/>
                <a:gd name="T92" fmla="*/ 1104 w 2592"/>
                <a:gd name="T93" fmla="*/ 1790 h 1823"/>
                <a:gd name="T94" fmla="*/ 1266 w 2592"/>
                <a:gd name="T95" fmla="*/ 1800 h 1823"/>
                <a:gd name="T96" fmla="*/ 679 w 2592"/>
                <a:gd name="T97" fmla="*/ 1713 h 1823"/>
                <a:gd name="T98" fmla="*/ 748 w 2592"/>
                <a:gd name="T99" fmla="*/ 1713 h 1823"/>
                <a:gd name="T100" fmla="*/ 885 w 2592"/>
                <a:gd name="T101" fmla="*/ 1776 h 1823"/>
                <a:gd name="T102" fmla="*/ 348 w 2592"/>
                <a:gd name="T103" fmla="*/ 1533 h 1823"/>
                <a:gd name="T104" fmla="*/ 493 w 2592"/>
                <a:gd name="T105" fmla="*/ 1598 h 1823"/>
                <a:gd name="T106" fmla="*/ 265 w 2592"/>
                <a:gd name="T107" fmla="*/ 1463 h 1823"/>
                <a:gd name="T108" fmla="*/ 158 w 2592"/>
                <a:gd name="T109" fmla="*/ 1298 h 1823"/>
                <a:gd name="T110" fmla="*/ 248 w 2592"/>
                <a:gd name="T111" fmla="*/ 1408 h 1823"/>
                <a:gd name="T112" fmla="*/ 59 w 2592"/>
                <a:gd name="T113" fmla="*/ 1182 h 1823"/>
                <a:gd name="T114" fmla="*/ 47 w 2592"/>
                <a:gd name="T115" fmla="*/ 1047 h 1823"/>
                <a:gd name="T116" fmla="*/ 89 w 2592"/>
                <a:gd name="T117" fmla="*/ 1176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2" h="1823">
                  <a:moveTo>
                    <a:pt x="2" y="958"/>
                  </a:moveTo>
                  <a:lnTo>
                    <a:pt x="0" y="911"/>
                  </a:lnTo>
                  <a:lnTo>
                    <a:pt x="2" y="864"/>
                  </a:lnTo>
                  <a:lnTo>
                    <a:pt x="7" y="818"/>
                  </a:lnTo>
                  <a:lnTo>
                    <a:pt x="15" y="777"/>
                  </a:lnTo>
                  <a:lnTo>
                    <a:pt x="46" y="780"/>
                  </a:lnTo>
                  <a:lnTo>
                    <a:pt x="39" y="821"/>
                  </a:lnTo>
                  <a:lnTo>
                    <a:pt x="39" y="820"/>
                  </a:lnTo>
                  <a:lnTo>
                    <a:pt x="34" y="866"/>
                  </a:lnTo>
                  <a:lnTo>
                    <a:pt x="34" y="865"/>
                  </a:lnTo>
                  <a:lnTo>
                    <a:pt x="32" y="912"/>
                  </a:lnTo>
                  <a:lnTo>
                    <a:pt x="32" y="911"/>
                  </a:lnTo>
                  <a:lnTo>
                    <a:pt x="34" y="958"/>
                  </a:lnTo>
                  <a:lnTo>
                    <a:pt x="2" y="958"/>
                  </a:lnTo>
                  <a:close/>
                  <a:moveTo>
                    <a:pt x="40" y="688"/>
                  </a:moveTo>
                  <a:lnTo>
                    <a:pt x="41" y="684"/>
                  </a:lnTo>
                  <a:lnTo>
                    <a:pt x="59" y="641"/>
                  </a:lnTo>
                  <a:lnTo>
                    <a:pt x="79" y="598"/>
                  </a:lnTo>
                  <a:lnTo>
                    <a:pt x="102" y="557"/>
                  </a:lnTo>
                  <a:lnTo>
                    <a:pt x="128" y="518"/>
                  </a:lnTo>
                  <a:lnTo>
                    <a:pt x="157" y="527"/>
                  </a:lnTo>
                  <a:lnTo>
                    <a:pt x="132" y="566"/>
                  </a:lnTo>
                  <a:lnTo>
                    <a:pt x="132" y="565"/>
                  </a:lnTo>
                  <a:lnTo>
                    <a:pt x="109" y="606"/>
                  </a:lnTo>
                  <a:lnTo>
                    <a:pt x="109" y="606"/>
                  </a:lnTo>
                  <a:lnTo>
                    <a:pt x="89" y="647"/>
                  </a:lnTo>
                  <a:lnTo>
                    <a:pt x="89" y="647"/>
                  </a:lnTo>
                  <a:lnTo>
                    <a:pt x="72" y="690"/>
                  </a:lnTo>
                  <a:lnTo>
                    <a:pt x="73" y="689"/>
                  </a:lnTo>
                  <a:lnTo>
                    <a:pt x="71" y="693"/>
                  </a:lnTo>
                  <a:lnTo>
                    <a:pt x="40" y="688"/>
                  </a:lnTo>
                  <a:close/>
                  <a:moveTo>
                    <a:pt x="190" y="437"/>
                  </a:moveTo>
                  <a:lnTo>
                    <a:pt x="222" y="402"/>
                  </a:lnTo>
                  <a:lnTo>
                    <a:pt x="258" y="366"/>
                  </a:lnTo>
                  <a:lnTo>
                    <a:pt x="296" y="332"/>
                  </a:lnTo>
                  <a:lnTo>
                    <a:pt x="337" y="299"/>
                  </a:lnTo>
                  <a:lnTo>
                    <a:pt x="345" y="293"/>
                  </a:lnTo>
                  <a:lnTo>
                    <a:pt x="368" y="308"/>
                  </a:lnTo>
                  <a:lnTo>
                    <a:pt x="360" y="314"/>
                  </a:lnTo>
                  <a:lnTo>
                    <a:pt x="361" y="314"/>
                  </a:lnTo>
                  <a:lnTo>
                    <a:pt x="321" y="346"/>
                  </a:lnTo>
                  <a:lnTo>
                    <a:pt x="321" y="346"/>
                  </a:lnTo>
                  <a:lnTo>
                    <a:pt x="283" y="380"/>
                  </a:lnTo>
                  <a:lnTo>
                    <a:pt x="284" y="379"/>
                  </a:lnTo>
                  <a:lnTo>
                    <a:pt x="248" y="415"/>
                  </a:lnTo>
                  <a:lnTo>
                    <a:pt x="249" y="414"/>
                  </a:lnTo>
                  <a:lnTo>
                    <a:pt x="217" y="449"/>
                  </a:lnTo>
                  <a:lnTo>
                    <a:pt x="190" y="437"/>
                  </a:lnTo>
                  <a:close/>
                  <a:moveTo>
                    <a:pt x="438" y="229"/>
                  </a:moveTo>
                  <a:lnTo>
                    <a:pt x="472" y="208"/>
                  </a:lnTo>
                  <a:lnTo>
                    <a:pt x="521" y="181"/>
                  </a:lnTo>
                  <a:lnTo>
                    <a:pt x="572" y="156"/>
                  </a:lnTo>
                  <a:lnTo>
                    <a:pt x="624" y="132"/>
                  </a:lnTo>
                  <a:lnTo>
                    <a:pt x="647" y="123"/>
                  </a:lnTo>
                  <a:lnTo>
                    <a:pt x="663" y="142"/>
                  </a:lnTo>
                  <a:lnTo>
                    <a:pt x="641" y="151"/>
                  </a:lnTo>
                  <a:lnTo>
                    <a:pt x="641" y="151"/>
                  </a:lnTo>
                  <a:lnTo>
                    <a:pt x="589" y="175"/>
                  </a:lnTo>
                  <a:lnTo>
                    <a:pt x="590" y="174"/>
                  </a:lnTo>
                  <a:lnTo>
                    <a:pt x="540" y="199"/>
                  </a:lnTo>
                  <a:lnTo>
                    <a:pt x="541" y="199"/>
                  </a:lnTo>
                  <a:lnTo>
                    <a:pt x="492" y="226"/>
                  </a:lnTo>
                  <a:lnTo>
                    <a:pt x="493" y="225"/>
                  </a:lnTo>
                  <a:lnTo>
                    <a:pt x="459" y="246"/>
                  </a:lnTo>
                  <a:lnTo>
                    <a:pt x="438" y="229"/>
                  </a:lnTo>
                  <a:close/>
                  <a:moveTo>
                    <a:pt x="761" y="81"/>
                  </a:moveTo>
                  <a:lnTo>
                    <a:pt x="792" y="72"/>
                  </a:lnTo>
                  <a:lnTo>
                    <a:pt x="851" y="55"/>
                  </a:lnTo>
                  <a:lnTo>
                    <a:pt x="911" y="41"/>
                  </a:lnTo>
                  <a:lnTo>
                    <a:pt x="972" y="29"/>
                  </a:lnTo>
                  <a:lnTo>
                    <a:pt x="1006" y="23"/>
                  </a:lnTo>
                  <a:lnTo>
                    <a:pt x="1013" y="45"/>
                  </a:lnTo>
                  <a:lnTo>
                    <a:pt x="980" y="50"/>
                  </a:lnTo>
                  <a:lnTo>
                    <a:pt x="981" y="50"/>
                  </a:lnTo>
                  <a:lnTo>
                    <a:pt x="920" y="62"/>
                  </a:lnTo>
                  <a:lnTo>
                    <a:pt x="921" y="62"/>
                  </a:lnTo>
                  <a:lnTo>
                    <a:pt x="861" y="76"/>
                  </a:lnTo>
                  <a:lnTo>
                    <a:pt x="862" y="76"/>
                  </a:lnTo>
                  <a:lnTo>
                    <a:pt x="804" y="92"/>
                  </a:lnTo>
                  <a:lnTo>
                    <a:pt x="805" y="92"/>
                  </a:lnTo>
                  <a:lnTo>
                    <a:pt x="775" y="102"/>
                  </a:lnTo>
                  <a:lnTo>
                    <a:pt x="761" y="81"/>
                  </a:lnTo>
                  <a:close/>
                  <a:moveTo>
                    <a:pt x="1133" y="7"/>
                  </a:moveTo>
                  <a:lnTo>
                    <a:pt x="1164" y="5"/>
                  </a:lnTo>
                  <a:lnTo>
                    <a:pt x="1229" y="1"/>
                  </a:lnTo>
                  <a:lnTo>
                    <a:pt x="1296" y="0"/>
                  </a:lnTo>
                  <a:lnTo>
                    <a:pt x="1363" y="1"/>
                  </a:lnTo>
                  <a:lnTo>
                    <a:pt x="1391" y="3"/>
                  </a:lnTo>
                  <a:lnTo>
                    <a:pt x="1389" y="25"/>
                  </a:lnTo>
                  <a:lnTo>
                    <a:pt x="1361" y="24"/>
                  </a:lnTo>
                  <a:lnTo>
                    <a:pt x="1362" y="24"/>
                  </a:lnTo>
                  <a:lnTo>
                    <a:pt x="1296" y="22"/>
                  </a:lnTo>
                  <a:lnTo>
                    <a:pt x="1296" y="22"/>
                  </a:lnTo>
                  <a:lnTo>
                    <a:pt x="1231" y="24"/>
                  </a:lnTo>
                  <a:lnTo>
                    <a:pt x="1231" y="24"/>
                  </a:lnTo>
                  <a:lnTo>
                    <a:pt x="1166" y="27"/>
                  </a:lnTo>
                  <a:lnTo>
                    <a:pt x="1167" y="27"/>
                  </a:lnTo>
                  <a:lnTo>
                    <a:pt x="1137" y="30"/>
                  </a:lnTo>
                  <a:lnTo>
                    <a:pt x="1133" y="7"/>
                  </a:lnTo>
                  <a:close/>
                  <a:moveTo>
                    <a:pt x="1519" y="14"/>
                  </a:moveTo>
                  <a:lnTo>
                    <a:pt x="1557" y="19"/>
                  </a:lnTo>
                  <a:lnTo>
                    <a:pt x="1620" y="29"/>
                  </a:lnTo>
                  <a:lnTo>
                    <a:pt x="1681" y="41"/>
                  </a:lnTo>
                  <a:lnTo>
                    <a:pt x="1742" y="55"/>
                  </a:lnTo>
                  <a:lnTo>
                    <a:pt x="1768" y="63"/>
                  </a:lnTo>
                  <a:lnTo>
                    <a:pt x="1756" y="83"/>
                  </a:lnTo>
                  <a:lnTo>
                    <a:pt x="1730" y="76"/>
                  </a:lnTo>
                  <a:lnTo>
                    <a:pt x="1731" y="76"/>
                  </a:lnTo>
                  <a:lnTo>
                    <a:pt x="1671" y="62"/>
                  </a:lnTo>
                  <a:lnTo>
                    <a:pt x="1672" y="62"/>
                  </a:lnTo>
                  <a:lnTo>
                    <a:pt x="1612" y="50"/>
                  </a:lnTo>
                  <a:lnTo>
                    <a:pt x="1612" y="50"/>
                  </a:lnTo>
                  <a:lnTo>
                    <a:pt x="1550" y="41"/>
                  </a:lnTo>
                  <a:lnTo>
                    <a:pt x="1551" y="41"/>
                  </a:lnTo>
                  <a:lnTo>
                    <a:pt x="1513" y="36"/>
                  </a:lnTo>
                  <a:lnTo>
                    <a:pt x="1519" y="14"/>
                  </a:lnTo>
                  <a:close/>
                  <a:moveTo>
                    <a:pt x="1885" y="100"/>
                  </a:moveTo>
                  <a:lnTo>
                    <a:pt x="1914" y="110"/>
                  </a:lnTo>
                  <a:lnTo>
                    <a:pt x="1968" y="132"/>
                  </a:lnTo>
                  <a:lnTo>
                    <a:pt x="2021" y="156"/>
                  </a:lnTo>
                  <a:lnTo>
                    <a:pt x="2071" y="181"/>
                  </a:lnTo>
                  <a:lnTo>
                    <a:pt x="2102" y="198"/>
                  </a:lnTo>
                  <a:lnTo>
                    <a:pt x="2083" y="216"/>
                  </a:lnTo>
                  <a:lnTo>
                    <a:pt x="2052" y="199"/>
                  </a:lnTo>
                  <a:lnTo>
                    <a:pt x="2053" y="199"/>
                  </a:lnTo>
                  <a:lnTo>
                    <a:pt x="2002" y="174"/>
                  </a:lnTo>
                  <a:lnTo>
                    <a:pt x="2003" y="175"/>
                  </a:lnTo>
                  <a:lnTo>
                    <a:pt x="1951" y="151"/>
                  </a:lnTo>
                  <a:lnTo>
                    <a:pt x="1952" y="151"/>
                  </a:lnTo>
                  <a:lnTo>
                    <a:pt x="1898" y="130"/>
                  </a:lnTo>
                  <a:lnTo>
                    <a:pt x="1899" y="130"/>
                  </a:lnTo>
                  <a:lnTo>
                    <a:pt x="1871" y="120"/>
                  </a:lnTo>
                  <a:lnTo>
                    <a:pt x="1885" y="100"/>
                  </a:lnTo>
                  <a:close/>
                  <a:moveTo>
                    <a:pt x="2199" y="258"/>
                  </a:moveTo>
                  <a:lnTo>
                    <a:pt x="2212" y="267"/>
                  </a:lnTo>
                  <a:lnTo>
                    <a:pt x="2255" y="299"/>
                  </a:lnTo>
                  <a:lnTo>
                    <a:pt x="2296" y="332"/>
                  </a:lnTo>
                  <a:lnTo>
                    <a:pt x="2335" y="366"/>
                  </a:lnTo>
                  <a:lnTo>
                    <a:pt x="2365" y="397"/>
                  </a:lnTo>
                  <a:lnTo>
                    <a:pt x="2339" y="410"/>
                  </a:lnTo>
                  <a:lnTo>
                    <a:pt x="2309" y="379"/>
                  </a:lnTo>
                  <a:lnTo>
                    <a:pt x="2309" y="380"/>
                  </a:lnTo>
                  <a:lnTo>
                    <a:pt x="2271" y="346"/>
                  </a:lnTo>
                  <a:lnTo>
                    <a:pt x="2272" y="346"/>
                  </a:lnTo>
                  <a:lnTo>
                    <a:pt x="2231" y="314"/>
                  </a:lnTo>
                  <a:lnTo>
                    <a:pt x="2232" y="314"/>
                  </a:lnTo>
                  <a:lnTo>
                    <a:pt x="2189" y="283"/>
                  </a:lnTo>
                  <a:lnTo>
                    <a:pt x="2190" y="283"/>
                  </a:lnTo>
                  <a:lnTo>
                    <a:pt x="2177" y="274"/>
                  </a:lnTo>
                  <a:lnTo>
                    <a:pt x="2199" y="258"/>
                  </a:lnTo>
                  <a:close/>
                  <a:moveTo>
                    <a:pt x="2433" y="474"/>
                  </a:moveTo>
                  <a:lnTo>
                    <a:pt x="2435" y="477"/>
                  </a:lnTo>
                  <a:lnTo>
                    <a:pt x="2464" y="516"/>
                  </a:lnTo>
                  <a:lnTo>
                    <a:pt x="2490" y="557"/>
                  </a:lnTo>
                  <a:lnTo>
                    <a:pt x="2513" y="598"/>
                  </a:lnTo>
                  <a:lnTo>
                    <a:pt x="2534" y="641"/>
                  </a:lnTo>
                  <a:lnTo>
                    <a:pt x="2534" y="642"/>
                  </a:lnTo>
                  <a:lnTo>
                    <a:pt x="2503" y="648"/>
                  </a:lnTo>
                  <a:lnTo>
                    <a:pt x="2503" y="647"/>
                  </a:lnTo>
                  <a:lnTo>
                    <a:pt x="2503" y="647"/>
                  </a:lnTo>
                  <a:lnTo>
                    <a:pt x="2483" y="606"/>
                  </a:lnTo>
                  <a:lnTo>
                    <a:pt x="2484" y="606"/>
                  </a:lnTo>
                  <a:lnTo>
                    <a:pt x="2461" y="565"/>
                  </a:lnTo>
                  <a:lnTo>
                    <a:pt x="2461" y="566"/>
                  </a:lnTo>
                  <a:lnTo>
                    <a:pt x="2435" y="526"/>
                  </a:lnTo>
                  <a:lnTo>
                    <a:pt x="2435" y="526"/>
                  </a:lnTo>
                  <a:lnTo>
                    <a:pt x="2407" y="487"/>
                  </a:lnTo>
                  <a:lnTo>
                    <a:pt x="2407" y="488"/>
                  </a:lnTo>
                  <a:lnTo>
                    <a:pt x="2405" y="485"/>
                  </a:lnTo>
                  <a:lnTo>
                    <a:pt x="2433" y="474"/>
                  </a:lnTo>
                  <a:close/>
                  <a:moveTo>
                    <a:pt x="2566" y="730"/>
                  </a:moveTo>
                  <a:lnTo>
                    <a:pt x="2577" y="773"/>
                  </a:lnTo>
                  <a:lnTo>
                    <a:pt x="2585" y="818"/>
                  </a:lnTo>
                  <a:lnTo>
                    <a:pt x="2590" y="864"/>
                  </a:lnTo>
                  <a:lnTo>
                    <a:pt x="2592" y="910"/>
                  </a:lnTo>
                  <a:lnTo>
                    <a:pt x="2560" y="910"/>
                  </a:lnTo>
                  <a:lnTo>
                    <a:pt x="2558" y="865"/>
                  </a:lnTo>
                  <a:lnTo>
                    <a:pt x="2559" y="866"/>
                  </a:lnTo>
                  <a:lnTo>
                    <a:pt x="2553" y="820"/>
                  </a:lnTo>
                  <a:lnTo>
                    <a:pt x="2553" y="821"/>
                  </a:lnTo>
                  <a:lnTo>
                    <a:pt x="2545" y="776"/>
                  </a:lnTo>
                  <a:lnTo>
                    <a:pt x="2545" y="776"/>
                  </a:lnTo>
                  <a:lnTo>
                    <a:pt x="2535" y="734"/>
                  </a:lnTo>
                  <a:lnTo>
                    <a:pt x="2566" y="730"/>
                  </a:lnTo>
                  <a:close/>
                  <a:moveTo>
                    <a:pt x="2586" y="1001"/>
                  </a:moveTo>
                  <a:lnTo>
                    <a:pt x="2585" y="1005"/>
                  </a:lnTo>
                  <a:lnTo>
                    <a:pt x="2577" y="1050"/>
                  </a:lnTo>
                  <a:lnTo>
                    <a:pt x="2565" y="1095"/>
                  </a:lnTo>
                  <a:lnTo>
                    <a:pt x="2551" y="1139"/>
                  </a:lnTo>
                  <a:lnTo>
                    <a:pt x="2535" y="1179"/>
                  </a:lnTo>
                  <a:lnTo>
                    <a:pt x="2505" y="1173"/>
                  </a:lnTo>
                  <a:lnTo>
                    <a:pt x="2520" y="1133"/>
                  </a:lnTo>
                  <a:lnTo>
                    <a:pt x="2520" y="1134"/>
                  </a:lnTo>
                  <a:lnTo>
                    <a:pt x="2534" y="1090"/>
                  </a:lnTo>
                  <a:lnTo>
                    <a:pt x="2534" y="1091"/>
                  </a:lnTo>
                  <a:lnTo>
                    <a:pt x="2545" y="1047"/>
                  </a:lnTo>
                  <a:lnTo>
                    <a:pt x="2545" y="1047"/>
                  </a:lnTo>
                  <a:lnTo>
                    <a:pt x="2553" y="1002"/>
                  </a:lnTo>
                  <a:lnTo>
                    <a:pt x="2553" y="1003"/>
                  </a:lnTo>
                  <a:lnTo>
                    <a:pt x="2554" y="999"/>
                  </a:lnTo>
                  <a:lnTo>
                    <a:pt x="2586" y="1001"/>
                  </a:lnTo>
                  <a:close/>
                  <a:moveTo>
                    <a:pt x="2491" y="1264"/>
                  </a:moveTo>
                  <a:lnTo>
                    <a:pt x="2490" y="1266"/>
                  </a:lnTo>
                  <a:lnTo>
                    <a:pt x="2464" y="1307"/>
                  </a:lnTo>
                  <a:lnTo>
                    <a:pt x="2435" y="1346"/>
                  </a:lnTo>
                  <a:lnTo>
                    <a:pt x="2404" y="1384"/>
                  </a:lnTo>
                  <a:lnTo>
                    <a:pt x="2371" y="1421"/>
                  </a:lnTo>
                  <a:lnTo>
                    <a:pt x="2368" y="1424"/>
                  </a:lnTo>
                  <a:lnTo>
                    <a:pt x="2342" y="1411"/>
                  </a:lnTo>
                  <a:lnTo>
                    <a:pt x="2344" y="1408"/>
                  </a:lnTo>
                  <a:lnTo>
                    <a:pt x="2344" y="1409"/>
                  </a:lnTo>
                  <a:lnTo>
                    <a:pt x="2377" y="1372"/>
                  </a:lnTo>
                  <a:lnTo>
                    <a:pt x="2377" y="1373"/>
                  </a:lnTo>
                  <a:lnTo>
                    <a:pt x="2407" y="1335"/>
                  </a:lnTo>
                  <a:lnTo>
                    <a:pt x="2407" y="1336"/>
                  </a:lnTo>
                  <a:lnTo>
                    <a:pt x="2435" y="1297"/>
                  </a:lnTo>
                  <a:lnTo>
                    <a:pt x="2435" y="1297"/>
                  </a:lnTo>
                  <a:lnTo>
                    <a:pt x="2461" y="1257"/>
                  </a:lnTo>
                  <a:lnTo>
                    <a:pt x="2461" y="1258"/>
                  </a:lnTo>
                  <a:lnTo>
                    <a:pt x="2461" y="1256"/>
                  </a:lnTo>
                  <a:lnTo>
                    <a:pt x="2491" y="1264"/>
                  </a:lnTo>
                  <a:close/>
                  <a:moveTo>
                    <a:pt x="2290" y="1496"/>
                  </a:moveTo>
                  <a:lnTo>
                    <a:pt x="2255" y="1524"/>
                  </a:lnTo>
                  <a:lnTo>
                    <a:pt x="2212" y="1556"/>
                  </a:lnTo>
                  <a:lnTo>
                    <a:pt x="2167" y="1586"/>
                  </a:lnTo>
                  <a:lnTo>
                    <a:pt x="2120" y="1615"/>
                  </a:lnTo>
                  <a:lnTo>
                    <a:pt x="2105" y="1623"/>
                  </a:lnTo>
                  <a:lnTo>
                    <a:pt x="2085" y="1606"/>
                  </a:lnTo>
                  <a:lnTo>
                    <a:pt x="2100" y="1597"/>
                  </a:lnTo>
                  <a:lnTo>
                    <a:pt x="2100" y="1598"/>
                  </a:lnTo>
                  <a:lnTo>
                    <a:pt x="2146" y="1570"/>
                  </a:lnTo>
                  <a:lnTo>
                    <a:pt x="2146" y="1570"/>
                  </a:lnTo>
                  <a:lnTo>
                    <a:pt x="2190" y="1540"/>
                  </a:lnTo>
                  <a:lnTo>
                    <a:pt x="2189" y="1540"/>
                  </a:lnTo>
                  <a:lnTo>
                    <a:pt x="2232" y="1509"/>
                  </a:lnTo>
                  <a:lnTo>
                    <a:pt x="2231" y="1510"/>
                  </a:lnTo>
                  <a:lnTo>
                    <a:pt x="2265" y="1482"/>
                  </a:lnTo>
                  <a:lnTo>
                    <a:pt x="2290" y="1496"/>
                  </a:lnTo>
                  <a:close/>
                  <a:moveTo>
                    <a:pt x="2001" y="1676"/>
                  </a:moveTo>
                  <a:lnTo>
                    <a:pt x="1968" y="1691"/>
                  </a:lnTo>
                  <a:lnTo>
                    <a:pt x="1914" y="1713"/>
                  </a:lnTo>
                  <a:lnTo>
                    <a:pt x="1858" y="1733"/>
                  </a:lnTo>
                  <a:lnTo>
                    <a:pt x="1800" y="1752"/>
                  </a:lnTo>
                  <a:lnTo>
                    <a:pt x="1771" y="1760"/>
                  </a:lnTo>
                  <a:lnTo>
                    <a:pt x="1760" y="1739"/>
                  </a:lnTo>
                  <a:lnTo>
                    <a:pt x="1788" y="1731"/>
                  </a:lnTo>
                  <a:lnTo>
                    <a:pt x="1788" y="1731"/>
                  </a:lnTo>
                  <a:lnTo>
                    <a:pt x="1845" y="1713"/>
                  </a:lnTo>
                  <a:lnTo>
                    <a:pt x="1844" y="1713"/>
                  </a:lnTo>
                  <a:lnTo>
                    <a:pt x="1899" y="1693"/>
                  </a:lnTo>
                  <a:lnTo>
                    <a:pt x="1898" y="1693"/>
                  </a:lnTo>
                  <a:lnTo>
                    <a:pt x="1952" y="1672"/>
                  </a:lnTo>
                  <a:lnTo>
                    <a:pt x="1951" y="1672"/>
                  </a:lnTo>
                  <a:lnTo>
                    <a:pt x="1983" y="1657"/>
                  </a:lnTo>
                  <a:lnTo>
                    <a:pt x="2001" y="1676"/>
                  </a:lnTo>
                  <a:close/>
                  <a:moveTo>
                    <a:pt x="1649" y="1789"/>
                  </a:moveTo>
                  <a:lnTo>
                    <a:pt x="1620" y="1794"/>
                  </a:lnTo>
                  <a:lnTo>
                    <a:pt x="1557" y="1805"/>
                  </a:lnTo>
                  <a:lnTo>
                    <a:pt x="1494" y="1813"/>
                  </a:lnTo>
                  <a:lnTo>
                    <a:pt x="1429" y="1818"/>
                  </a:lnTo>
                  <a:lnTo>
                    <a:pt x="1395" y="1820"/>
                  </a:lnTo>
                  <a:lnTo>
                    <a:pt x="1392" y="1798"/>
                  </a:lnTo>
                  <a:lnTo>
                    <a:pt x="1426" y="1796"/>
                  </a:lnTo>
                  <a:lnTo>
                    <a:pt x="1425" y="1796"/>
                  </a:lnTo>
                  <a:lnTo>
                    <a:pt x="1489" y="1790"/>
                  </a:lnTo>
                  <a:lnTo>
                    <a:pt x="1488" y="1790"/>
                  </a:lnTo>
                  <a:lnTo>
                    <a:pt x="1551" y="1782"/>
                  </a:lnTo>
                  <a:lnTo>
                    <a:pt x="1550" y="1783"/>
                  </a:lnTo>
                  <a:lnTo>
                    <a:pt x="1612" y="1773"/>
                  </a:lnTo>
                  <a:lnTo>
                    <a:pt x="1612" y="1773"/>
                  </a:lnTo>
                  <a:lnTo>
                    <a:pt x="1640" y="1767"/>
                  </a:lnTo>
                  <a:lnTo>
                    <a:pt x="1649" y="1789"/>
                  </a:lnTo>
                  <a:close/>
                  <a:moveTo>
                    <a:pt x="1266" y="1823"/>
                  </a:moveTo>
                  <a:lnTo>
                    <a:pt x="1229" y="1822"/>
                  </a:lnTo>
                  <a:lnTo>
                    <a:pt x="1164" y="1818"/>
                  </a:lnTo>
                  <a:lnTo>
                    <a:pt x="1099" y="1813"/>
                  </a:lnTo>
                  <a:lnTo>
                    <a:pt x="1035" y="1805"/>
                  </a:lnTo>
                  <a:lnTo>
                    <a:pt x="1010" y="1800"/>
                  </a:lnTo>
                  <a:lnTo>
                    <a:pt x="1017" y="1779"/>
                  </a:lnTo>
                  <a:lnTo>
                    <a:pt x="1042" y="1783"/>
                  </a:lnTo>
                  <a:lnTo>
                    <a:pt x="1041" y="1782"/>
                  </a:lnTo>
                  <a:lnTo>
                    <a:pt x="1104" y="1790"/>
                  </a:lnTo>
                  <a:lnTo>
                    <a:pt x="1103" y="1790"/>
                  </a:lnTo>
                  <a:lnTo>
                    <a:pt x="1167" y="1796"/>
                  </a:lnTo>
                  <a:lnTo>
                    <a:pt x="1166" y="1796"/>
                  </a:lnTo>
                  <a:lnTo>
                    <a:pt x="1231" y="1800"/>
                  </a:lnTo>
                  <a:lnTo>
                    <a:pt x="1231" y="1799"/>
                  </a:lnTo>
                  <a:lnTo>
                    <a:pt x="1266" y="1800"/>
                  </a:lnTo>
                  <a:lnTo>
                    <a:pt x="1266" y="1823"/>
                  </a:lnTo>
                  <a:close/>
                  <a:moveTo>
                    <a:pt x="885" y="1776"/>
                  </a:moveTo>
                  <a:lnTo>
                    <a:pt x="851" y="1768"/>
                  </a:lnTo>
                  <a:lnTo>
                    <a:pt x="792" y="1752"/>
                  </a:lnTo>
                  <a:lnTo>
                    <a:pt x="734" y="1733"/>
                  </a:lnTo>
                  <a:lnTo>
                    <a:pt x="679" y="1713"/>
                  </a:lnTo>
                  <a:lnTo>
                    <a:pt x="650" y="1701"/>
                  </a:lnTo>
                  <a:lnTo>
                    <a:pt x="666" y="1682"/>
                  </a:lnTo>
                  <a:lnTo>
                    <a:pt x="694" y="1693"/>
                  </a:lnTo>
                  <a:lnTo>
                    <a:pt x="694" y="1693"/>
                  </a:lnTo>
                  <a:lnTo>
                    <a:pt x="749" y="1713"/>
                  </a:lnTo>
                  <a:lnTo>
                    <a:pt x="748" y="1713"/>
                  </a:lnTo>
                  <a:lnTo>
                    <a:pt x="805" y="1731"/>
                  </a:lnTo>
                  <a:lnTo>
                    <a:pt x="804" y="1731"/>
                  </a:lnTo>
                  <a:lnTo>
                    <a:pt x="862" y="1747"/>
                  </a:lnTo>
                  <a:lnTo>
                    <a:pt x="861" y="1747"/>
                  </a:lnTo>
                  <a:lnTo>
                    <a:pt x="896" y="1755"/>
                  </a:lnTo>
                  <a:lnTo>
                    <a:pt x="885" y="1776"/>
                  </a:lnTo>
                  <a:close/>
                  <a:moveTo>
                    <a:pt x="542" y="1652"/>
                  </a:moveTo>
                  <a:lnTo>
                    <a:pt x="521" y="1642"/>
                  </a:lnTo>
                  <a:lnTo>
                    <a:pt x="472" y="1615"/>
                  </a:lnTo>
                  <a:lnTo>
                    <a:pt x="425" y="1586"/>
                  </a:lnTo>
                  <a:lnTo>
                    <a:pt x="380" y="1556"/>
                  </a:lnTo>
                  <a:lnTo>
                    <a:pt x="348" y="1533"/>
                  </a:lnTo>
                  <a:lnTo>
                    <a:pt x="371" y="1517"/>
                  </a:lnTo>
                  <a:lnTo>
                    <a:pt x="403" y="1540"/>
                  </a:lnTo>
                  <a:lnTo>
                    <a:pt x="403" y="1540"/>
                  </a:lnTo>
                  <a:lnTo>
                    <a:pt x="447" y="1570"/>
                  </a:lnTo>
                  <a:lnTo>
                    <a:pt x="446" y="1570"/>
                  </a:lnTo>
                  <a:lnTo>
                    <a:pt x="493" y="1598"/>
                  </a:lnTo>
                  <a:lnTo>
                    <a:pt x="492" y="1597"/>
                  </a:lnTo>
                  <a:lnTo>
                    <a:pt x="541" y="1624"/>
                  </a:lnTo>
                  <a:lnTo>
                    <a:pt x="540" y="1624"/>
                  </a:lnTo>
                  <a:lnTo>
                    <a:pt x="560" y="1634"/>
                  </a:lnTo>
                  <a:lnTo>
                    <a:pt x="542" y="1652"/>
                  </a:lnTo>
                  <a:close/>
                  <a:moveTo>
                    <a:pt x="265" y="1463"/>
                  </a:moveTo>
                  <a:lnTo>
                    <a:pt x="258" y="1457"/>
                  </a:lnTo>
                  <a:lnTo>
                    <a:pt x="222" y="1421"/>
                  </a:lnTo>
                  <a:lnTo>
                    <a:pt x="188" y="1384"/>
                  </a:lnTo>
                  <a:lnTo>
                    <a:pt x="157" y="1346"/>
                  </a:lnTo>
                  <a:lnTo>
                    <a:pt x="130" y="1309"/>
                  </a:lnTo>
                  <a:lnTo>
                    <a:pt x="158" y="1298"/>
                  </a:lnTo>
                  <a:lnTo>
                    <a:pt x="185" y="1336"/>
                  </a:lnTo>
                  <a:lnTo>
                    <a:pt x="185" y="1335"/>
                  </a:lnTo>
                  <a:lnTo>
                    <a:pt x="216" y="1373"/>
                  </a:lnTo>
                  <a:lnTo>
                    <a:pt x="215" y="1372"/>
                  </a:lnTo>
                  <a:lnTo>
                    <a:pt x="249" y="1409"/>
                  </a:lnTo>
                  <a:lnTo>
                    <a:pt x="248" y="1408"/>
                  </a:lnTo>
                  <a:lnTo>
                    <a:pt x="284" y="1444"/>
                  </a:lnTo>
                  <a:lnTo>
                    <a:pt x="283" y="1443"/>
                  </a:lnTo>
                  <a:lnTo>
                    <a:pt x="290" y="1449"/>
                  </a:lnTo>
                  <a:lnTo>
                    <a:pt x="265" y="1463"/>
                  </a:lnTo>
                  <a:close/>
                  <a:moveTo>
                    <a:pt x="79" y="1224"/>
                  </a:moveTo>
                  <a:lnTo>
                    <a:pt x="59" y="1182"/>
                  </a:lnTo>
                  <a:lnTo>
                    <a:pt x="41" y="1139"/>
                  </a:lnTo>
                  <a:lnTo>
                    <a:pt x="27" y="1095"/>
                  </a:lnTo>
                  <a:lnTo>
                    <a:pt x="15" y="1050"/>
                  </a:lnTo>
                  <a:lnTo>
                    <a:pt x="15" y="1048"/>
                  </a:lnTo>
                  <a:lnTo>
                    <a:pt x="47" y="1046"/>
                  </a:lnTo>
                  <a:lnTo>
                    <a:pt x="47" y="1047"/>
                  </a:lnTo>
                  <a:lnTo>
                    <a:pt x="47" y="1047"/>
                  </a:lnTo>
                  <a:lnTo>
                    <a:pt x="58" y="1091"/>
                  </a:lnTo>
                  <a:lnTo>
                    <a:pt x="58" y="1090"/>
                  </a:lnTo>
                  <a:lnTo>
                    <a:pt x="72" y="1134"/>
                  </a:lnTo>
                  <a:lnTo>
                    <a:pt x="72" y="1133"/>
                  </a:lnTo>
                  <a:lnTo>
                    <a:pt x="89" y="1176"/>
                  </a:lnTo>
                  <a:lnTo>
                    <a:pt x="89" y="1176"/>
                  </a:lnTo>
                  <a:lnTo>
                    <a:pt x="109" y="1217"/>
                  </a:lnTo>
                  <a:lnTo>
                    <a:pt x="79" y="1224"/>
                  </a:lnTo>
                  <a:close/>
                </a:path>
              </a:pathLst>
            </a:custGeom>
            <a:solidFill>
              <a:srgbClr val="3D64AC"/>
            </a:solidFill>
            <a:ln w="0" cap="flat">
              <a:solidFill>
                <a:srgbClr val="3D64AC"/>
              </a:solid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8" name="Rectangle 7">
              <a:extLst>
                <a:ext uri="{FF2B5EF4-FFF2-40B4-BE49-F238E27FC236}">
                  <a16:creationId xmlns:a16="http://schemas.microsoft.com/office/drawing/2014/main" id="{95288441-CCCA-BD78-D8B8-0622829EA0AB}"/>
                </a:ext>
              </a:extLst>
            </p:cNvPr>
            <p:cNvSpPr>
              <a:spLocks noChangeArrowheads="1"/>
            </p:cNvSpPr>
            <p:nvPr/>
          </p:nvSpPr>
          <p:spPr bwMode="auto">
            <a:xfrm>
              <a:off x="3270" y="2153"/>
              <a:ext cx="99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50000"/>
                    </a:schemeClr>
                  </a:solidFill>
                  <a:effectLst/>
                  <a:latin typeface="Calibri" panose="020F0502020204030204" pitchFamily="34" charset="0"/>
                </a:rPr>
                <a:t>Whānau Māori</a:t>
              </a:r>
              <a:endParaRPr kumimoji="0" lang="en-US" altLang="en-US" sz="1800" b="0" i="0" u="none" strike="noStrike" cap="none" normalizeH="0" baseline="0" dirty="0">
                <a:ln>
                  <a:noFill/>
                </a:ln>
                <a:solidFill>
                  <a:schemeClr val="accent1">
                    <a:lumMod val="50000"/>
                  </a:schemeClr>
                </a:solidFill>
                <a:effectLst/>
                <a:latin typeface="Arial" panose="020B0604020202020204" pitchFamily="34" charset="0"/>
              </a:endParaRPr>
            </a:p>
          </p:txBody>
        </p:sp>
        <p:sp>
          <p:nvSpPr>
            <p:cNvPr id="10" name="Rectangle 8">
              <a:extLst>
                <a:ext uri="{FF2B5EF4-FFF2-40B4-BE49-F238E27FC236}">
                  <a16:creationId xmlns:a16="http://schemas.microsoft.com/office/drawing/2014/main" id="{B1937A07-DA98-0724-80FA-BAAA9CC7CADE}"/>
                </a:ext>
              </a:extLst>
            </p:cNvPr>
            <p:cNvSpPr>
              <a:spLocks noChangeArrowheads="1"/>
            </p:cNvSpPr>
            <p:nvPr/>
          </p:nvSpPr>
          <p:spPr bwMode="auto">
            <a:xfrm>
              <a:off x="3230" y="1040"/>
              <a:ext cx="9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Colonisation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FE6CA58F-E455-7C99-4B62-EDAEA4DBEFD6}"/>
                </a:ext>
              </a:extLst>
            </p:cNvPr>
            <p:cNvSpPr>
              <a:spLocks noChangeArrowheads="1"/>
            </p:cNvSpPr>
            <p:nvPr/>
          </p:nvSpPr>
          <p:spPr bwMode="auto">
            <a:xfrm>
              <a:off x="5259" y="1251"/>
              <a:ext cx="67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Trauma: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0DBAECB5-5E99-41CF-D5FB-9E9896D217F2}"/>
                </a:ext>
              </a:extLst>
            </p:cNvPr>
            <p:cNvSpPr>
              <a:spLocks noChangeArrowheads="1"/>
            </p:cNvSpPr>
            <p:nvPr/>
          </p:nvSpPr>
          <p:spPr bwMode="auto">
            <a:xfrm>
              <a:off x="4667" y="1395"/>
              <a:ext cx="186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Historical|Contemporary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1">
              <a:extLst>
                <a:ext uri="{FF2B5EF4-FFF2-40B4-BE49-F238E27FC236}">
                  <a16:creationId xmlns:a16="http://schemas.microsoft.com/office/drawing/2014/main" id="{2BE33D70-0073-E390-31C5-66C4F16D98DD}"/>
                </a:ext>
              </a:extLst>
            </p:cNvPr>
            <p:cNvSpPr>
              <a:spLocks noChangeArrowheads="1"/>
            </p:cNvSpPr>
            <p:nvPr/>
          </p:nvSpPr>
          <p:spPr bwMode="auto">
            <a:xfrm>
              <a:off x="1291" y="1281"/>
              <a:ext cx="7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00000"/>
                  </a:solidFill>
                  <a:effectLst/>
                  <a:latin typeface="Calibri" panose="020F0502020204030204" pitchFamily="34" charset="0"/>
                </a:rPr>
                <a:t>Māori Ethnicity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2">
              <a:extLst>
                <a:ext uri="{FF2B5EF4-FFF2-40B4-BE49-F238E27FC236}">
                  <a16:creationId xmlns:a16="http://schemas.microsoft.com/office/drawing/2014/main" id="{2DCF5660-DFE3-149D-2986-11984E9F552C}"/>
                </a:ext>
              </a:extLst>
            </p:cNvPr>
            <p:cNvSpPr>
              <a:spLocks noChangeArrowheads="1"/>
            </p:cNvSpPr>
            <p:nvPr/>
          </p:nvSpPr>
          <p:spPr bwMode="auto">
            <a:xfrm>
              <a:off x="963" y="1838"/>
              <a:ext cx="69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Welfare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3">
              <a:extLst>
                <a:ext uri="{FF2B5EF4-FFF2-40B4-BE49-F238E27FC236}">
                  <a16:creationId xmlns:a16="http://schemas.microsoft.com/office/drawing/2014/main" id="{6204A524-AEC3-0211-4944-2B5DE58129C4}"/>
                </a:ext>
              </a:extLst>
            </p:cNvPr>
            <p:cNvSpPr>
              <a:spLocks noChangeArrowheads="1"/>
            </p:cNvSpPr>
            <p:nvPr/>
          </p:nvSpPr>
          <p:spPr bwMode="auto">
            <a:xfrm>
              <a:off x="806" y="1983"/>
              <a:ext cx="97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Dependency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4">
              <a:extLst>
                <a:ext uri="{FF2B5EF4-FFF2-40B4-BE49-F238E27FC236}">
                  <a16:creationId xmlns:a16="http://schemas.microsoft.com/office/drawing/2014/main" id="{018CDA8A-6906-7A02-BAA0-BE05617CFD7B}"/>
                </a:ext>
              </a:extLst>
            </p:cNvPr>
            <p:cNvSpPr>
              <a:spLocks noChangeArrowheads="1"/>
            </p:cNvSpPr>
            <p:nvPr/>
          </p:nvSpPr>
          <p:spPr bwMode="auto">
            <a:xfrm>
              <a:off x="5877" y="1988"/>
              <a:ext cx="79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Education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5">
              <a:extLst>
                <a:ext uri="{FF2B5EF4-FFF2-40B4-BE49-F238E27FC236}">
                  <a16:creationId xmlns:a16="http://schemas.microsoft.com/office/drawing/2014/main" id="{2069AF7A-FA3D-145B-7FA0-B51F0A885E33}"/>
                </a:ext>
              </a:extLst>
            </p:cNvPr>
            <p:cNvSpPr>
              <a:spLocks noChangeArrowheads="1"/>
            </p:cNvSpPr>
            <p:nvPr/>
          </p:nvSpPr>
          <p:spPr bwMode="auto">
            <a:xfrm>
              <a:off x="499" y="2487"/>
              <a:ext cx="120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Social &amp; Health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id="{0EC8335E-F408-5734-211C-835E02A62904}"/>
                </a:ext>
              </a:extLst>
            </p:cNvPr>
            <p:cNvSpPr>
              <a:spLocks noChangeArrowheads="1"/>
            </p:cNvSpPr>
            <p:nvPr/>
          </p:nvSpPr>
          <p:spPr bwMode="auto">
            <a:xfrm>
              <a:off x="687" y="2632"/>
              <a:ext cx="79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Inequities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589CDBDD-DE66-1F40-5C6D-7671DCD9D0D5}"/>
                </a:ext>
              </a:extLst>
            </p:cNvPr>
            <p:cNvSpPr>
              <a:spLocks noChangeArrowheads="1"/>
            </p:cNvSpPr>
            <p:nvPr/>
          </p:nvSpPr>
          <p:spPr bwMode="auto">
            <a:xfrm>
              <a:off x="5582" y="3359"/>
              <a:ext cx="103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Digital Divide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id="{5E726A87-02E4-492F-0B4C-7CD1F23B89CA}"/>
                </a:ext>
              </a:extLst>
            </p:cNvPr>
            <p:cNvSpPr>
              <a:spLocks noChangeArrowheads="1"/>
            </p:cNvSpPr>
            <p:nvPr/>
          </p:nvSpPr>
          <p:spPr bwMode="auto">
            <a:xfrm>
              <a:off x="5909" y="2616"/>
              <a:ext cx="136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Intergenerational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3CF882D7-D278-7AFB-AD7D-8252048C4840}"/>
                </a:ext>
              </a:extLst>
            </p:cNvPr>
            <p:cNvSpPr>
              <a:spLocks noChangeArrowheads="1"/>
            </p:cNvSpPr>
            <p:nvPr/>
          </p:nvSpPr>
          <p:spPr bwMode="auto">
            <a:xfrm>
              <a:off x="6060" y="2760"/>
              <a:ext cx="102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Incarceration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3E58A4CE-6E85-D2D6-D972-43C923AA3B3F}"/>
                </a:ext>
              </a:extLst>
            </p:cNvPr>
            <p:cNvSpPr>
              <a:spLocks noChangeArrowheads="1"/>
            </p:cNvSpPr>
            <p:nvPr/>
          </p:nvSpPr>
          <p:spPr bwMode="auto">
            <a:xfrm>
              <a:off x="3915" y="3868"/>
              <a:ext cx="169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Racism|Discrimination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C97923DD-CB03-CD84-3BD6-E5A497FBF77E}"/>
                </a:ext>
              </a:extLst>
            </p:cNvPr>
            <p:cNvSpPr>
              <a:spLocks noChangeArrowheads="1"/>
            </p:cNvSpPr>
            <p:nvPr/>
          </p:nvSpPr>
          <p:spPr bwMode="auto">
            <a:xfrm>
              <a:off x="1176" y="3261"/>
              <a:ext cx="61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Gender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C44BB3DB-14EC-46DB-3EAD-EF485FDAD0DE}"/>
                </a:ext>
              </a:extLst>
            </p:cNvPr>
            <p:cNvSpPr>
              <a:spLocks noChangeArrowheads="1"/>
            </p:cNvSpPr>
            <p:nvPr/>
          </p:nvSpPr>
          <p:spPr bwMode="auto">
            <a:xfrm>
              <a:off x="2163" y="3755"/>
              <a:ext cx="10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Employment: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EF2B99A5-7F6D-ACFC-DB2D-2A5DBE8CD71C}"/>
                </a:ext>
              </a:extLst>
            </p:cNvPr>
            <p:cNvSpPr>
              <a:spLocks noChangeArrowheads="1"/>
            </p:cNvSpPr>
            <p:nvPr/>
          </p:nvSpPr>
          <p:spPr bwMode="auto">
            <a:xfrm>
              <a:off x="1979" y="3900"/>
              <a:ext cx="140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Under|Unpaid|No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Freeform 24">
              <a:extLst>
                <a:ext uri="{FF2B5EF4-FFF2-40B4-BE49-F238E27FC236}">
                  <a16:creationId xmlns:a16="http://schemas.microsoft.com/office/drawing/2014/main" id="{E2932132-7407-AC68-05F7-4EE68D8296A4}"/>
                </a:ext>
              </a:extLst>
            </p:cNvPr>
            <p:cNvSpPr>
              <a:spLocks noEditPoints="1"/>
            </p:cNvSpPr>
            <p:nvPr/>
          </p:nvSpPr>
          <p:spPr bwMode="auto">
            <a:xfrm>
              <a:off x="2261" y="1410"/>
              <a:ext cx="688" cy="514"/>
            </a:xfrm>
            <a:custGeom>
              <a:avLst/>
              <a:gdLst>
                <a:gd name="T0" fmla="*/ 206 w 688"/>
                <a:gd name="T1" fmla="*/ 45 h 514"/>
                <a:gd name="T2" fmla="*/ 614 w 688"/>
                <a:gd name="T3" fmla="*/ 362 h 514"/>
                <a:gd name="T4" fmla="*/ 688 w 688"/>
                <a:gd name="T5" fmla="*/ 314 h 514"/>
                <a:gd name="T6" fmla="*/ 674 w 688"/>
                <a:gd name="T7" fmla="*/ 514 h 514"/>
                <a:gd name="T8" fmla="*/ 390 w 688"/>
                <a:gd name="T9" fmla="*/ 504 h 514"/>
                <a:gd name="T10" fmla="*/ 465 w 688"/>
                <a:gd name="T11" fmla="*/ 457 h 514"/>
                <a:gd name="T12" fmla="*/ 57 w 688"/>
                <a:gd name="T13" fmla="*/ 140 h 514"/>
                <a:gd name="T14" fmla="*/ 206 w 688"/>
                <a:gd name="T15" fmla="*/ 45 h 514"/>
                <a:gd name="T16" fmla="*/ 172 w 688"/>
                <a:gd name="T17" fmla="*/ 18 h 514"/>
                <a:gd name="T18" fmla="*/ 194 w 688"/>
                <a:gd name="T19" fmla="*/ 36 h 514"/>
                <a:gd name="T20" fmla="*/ 45 w 688"/>
                <a:gd name="T21" fmla="*/ 131 h 514"/>
                <a:gd name="T22" fmla="*/ 23 w 688"/>
                <a:gd name="T23" fmla="*/ 113 h 514"/>
                <a:gd name="T24" fmla="*/ 172 w 688"/>
                <a:gd name="T25" fmla="*/ 18 h 514"/>
                <a:gd name="T26" fmla="*/ 149 w 688"/>
                <a:gd name="T27" fmla="*/ 0 h 514"/>
                <a:gd name="T28" fmla="*/ 160 w 688"/>
                <a:gd name="T29" fmla="*/ 9 h 514"/>
                <a:gd name="T30" fmla="*/ 11 w 688"/>
                <a:gd name="T31" fmla="*/ 104 h 514"/>
                <a:gd name="T32" fmla="*/ 0 w 688"/>
                <a:gd name="T33" fmla="*/ 95 h 514"/>
                <a:gd name="T34" fmla="*/ 149 w 688"/>
                <a:gd name="T35"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8" h="514">
                  <a:moveTo>
                    <a:pt x="206" y="45"/>
                  </a:moveTo>
                  <a:lnTo>
                    <a:pt x="614" y="362"/>
                  </a:lnTo>
                  <a:lnTo>
                    <a:pt x="688" y="314"/>
                  </a:lnTo>
                  <a:lnTo>
                    <a:pt x="674" y="514"/>
                  </a:lnTo>
                  <a:lnTo>
                    <a:pt x="390" y="504"/>
                  </a:lnTo>
                  <a:lnTo>
                    <a:pt x="465" y="457"/>
                  </a:lnTo>
                  <a:lnTo>
                    <a:pt x="57" y="140"/>
                  </a:lnTo>
                  <a:lnTo>
                    <a:pt x="206" y="45"/>
                  </a:lnTo>
                  <a:close/>
                  <a:moveTo>
                    <a:pt x="172" y="18"/>
                  </a:moveTo>
                  <a:lnTo>
                    <a:pt x="194" y="36"/>
                  </a:lnTo>
                  <a:lnTo>
                    <a:pt x="45" y="131"/>
                  </a:lnTo>
                  <a:lnTo>
                    <a:pt x="23" y="113"/>
                  </a:lnTo>
                  <a:lnTo>
                    <a:pt x="172" y="18"/>
                  </a:lnTo>
                  <a:close/>
                  <a:moveTo>
                    <a:pt x="149" y="0"/>
                  </a:moveTo>
                  <a:lnTo>
                    <a:pt x="160" y="9"/>
                  </a:lnTo>
                  <a:lnTo>
                    <a:pt x="11" y="104"/>
                  </a:lnTo>
                  <a:lnTo>
                    <a:pt x="0" y="95"/>
                  </a:lnTo>
                  <a:lnTo>
                    <a:pt x="149"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27" name="Freeform 25">
              <a:extLst>
                <a:ext uri="{FF2B5EF4-FFF2-40B4-BE49-F238E27FC236}">
                  <a16:creationId xmlns:a16="http://schemas.microsoft.com/office/drawing/2014/main" id="{AF7D776B-20E4-139A-A409-CA3836AD5D12}"/>
                </a:ext>
              </a:extLst>
            </p:cNvPr>
            <p:cNvSpPr>
              <a:spLocks/>
            </p:cNvSpPr>
            <p:nvPr/>
          </p:nvSpPr>
          <p:spPr bwMode="auto">
            <a:xfrm>
              <a:off x="2318" y="1455"/>
              <a:ext cx="631" cy="469"/>
            </a:xfrm>
            <a:custGeom>
              <a:avLst/>
              <a:gdLst>
                <a:gd name="T0" fmla="*/ 149 w 631"/>
                <a:gd name="T1" fmla="*/ 0 h 469"/>
                <a:gd name="T2" fmla="*/ 557 w 631"/>
                <a:gd name="T3" fmla="*/ 317 h 469"/>
                <a:gd name="T4" fmla="*/ 631 w 631"/>
                <a:gd name="T5" fmla="*/ 269 h 469"/>
                <a:gd name="T6" fmla="*/ 617 w 631"/>
                <a:gd name="T7" fmla="*/ 469 h 469"/>
                <a:gd name="T8" fmla="*/ 333 w 631"/>
                <a:gd name="T9" fmla="*/ 459 h 469"/>
                <a:gd name="T10" fmla="*/ 408 w 631"/>
                <a:gd name="T11" fmla="*/ 412 h 469"/>
                <a:gd name="T12" fmla="*/ 0 w 631"/>
                <a:gd name="T13" fmla="*/ 95 h 469"/>
                <a:gd name="T14" fmla="*/ 149 w 631"/>
                <a:gd name="T15" fmla="*/ 0 h 4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1" h="469">
                  <a:moveTo>
                    <a:pt x="149" y="0"/>
                  </a:moveTo>
                  <a:lnTo>
                    <a:pt x="557" y="317"/>
                  </a:lnTo>
                  <a:lnTo>
                    <a:pt x="631" y="269"/>
                  </a:lnTo>
                  <a:lnTo>
                    <a:pt x="617" y="469"/>
                  </a:lnTo>
                  <a:lnTo>
                    <a:pt x="333" y="459"/>
                  </a:lnTo>
                  <a:lnTo>
                    <a:pt x="408" y="412"/>
                  </a:lnTo>
                  <a:lnTo>
                    <a:pt x="0" y="95"/>
                  </a:lnTo>
                  <a:lnTo>
                    <a:pt x="149" y="0"/>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8" name="Freeform 26">
              <a:extLst>
                <a:ext uri="{FF2B5EF4-FFF2-40B4-BE49-F238E27FC236}">
                  <a16:creationId xmlns:a16="http://schemas.microsoft.com/office/drawing/2014/main" id="{661706FE-2648-6DC6-3DC0-B3D09142DCB0}"/>
                </a:ext>
              </a:extLst>
            </p:cNvPr>
            <p:cNvSpPr>
              <a:spLocks/>
            </p:cNvSpPr>
            <p:nvPr/>
          </p:nvSpPr>
          <p:spPr bwMode="auto">
            <a:xfrm>
              <a:off x="2284" y="1428"/>
              <a:ext cx="171" cy="113"/>
            </a:xfrm>
            <a:custGeom>
              <a:avLst/>
              <a:gdLst>
                <a:gd name="T0" fmla="*/ 149 w 171"/>
                <a:gd name="T1" fmla="*/ 0 h 113"/>
                <a:gd name="T2" fmla="*/ 171 w 171"/>
                <a:gd name="T3" fmla="*/ 18 h 113"/>
                <a:gd name="T4" fmla="*/ 22 w 171"/>
                <a:gd name="T5" fmla="*/ 113 h 113"/>
                <a:gd name="T6" fmla="*/ 0 w 171"/>
                <a:gd name="T7" fmla="*/ 95 h 113"/>
                <a:gd name="T8" fmla="*/ 149 w 171"/>
                <a:gd name="T9" fmla="*/ 0 h 113"/>
              </a:gdLst>
              <a:ahLst/>
              <a:cxnLst>
                <a:cxn ang="0">
                  <a:pos x="T0" y="T1"/>
                </a:cxn>
                <a:cxn ang="0">
                  <a:pos x="T2" y="T3"/>
                </a:cxn>
                <a:cxn ang="0">
                  <a:pos x="T4" y="T5"/>
                </a:cxn>
                <a:cxn ang="0">
                  <a:pos x="T6" y="T7"/>
                </a:cxn>
                <a:cxn ang="0">
                  <a:pos x="T8" y="T9"/>
                </a:cxn>
              </a:cxnLst>
              <a:rect l="0" t="0" r="r" b="b"/>
              <a:pathLst>
                <a:path w="171" h="113">
                  <a:moveTo>
                    <a:pt x="149" y="0"/>
                  </a:moveTo>
                  <a:lnTo>
                    <a:pt x="171" y="18"/>
                  </a:lnTo>
                  <a:lnTo>
                    <a:pt x="22" y="113"/>
                  </a:lnTo>
                  <a:lnTo>
                    <a:pt x="0" y="95"/>
                  </a:lnTo>
                  <a:lnTo>
                    <a:pt x="149" y="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29" name="Freeform 27">
              <a:extLst>
                <a:ext uri="{FF2B5EF4-FFF2-40B4-BE49-F238E27FC236}">
                  <a16:creationId xmlns:a16="http://schemas.microsoft.com/office/drawing/2014/main" id="{A6A5D88A-75DB-8C35-3015-80821F571660}"/>
                </a:ext>
              </a:extLst>
            </p:cNvPr>
            <p:cNvSpPr>
              <a:spLocks/>
            </p:cNvSpPr>
            <p:nvPr/>
          </p:nvSpPr>
          <p:spPr bwMode="auto">
            <a:xfrm>
              <a:off x="2261" y="1410"/>
              <a:ext cx="160" cy="104"/>
            </a:xfrm>
            <a:custGeom>
              <a:avLst/>
              <a:gdLst>
                <a:gd name="T0" fmla="*/ 149 w 160"/>
                <a:gd name="T1" fmla="*/ 0 h 104"/>
                <a:gd name="T2" fmla="*/ 160 w 160"/>
                <a:gd name="T3" fmla="*/ 9 h 104"/>
                <a:gd name="T4" fmla="*/ 11 w 160"/>
                <a:gd name="T5" fmla="*/ 104 h 104"/>
                <a:gd name="T6" fmla="*/ 0 w 160"/>
                <a:gd name="T7" fmla="*/ 95 h 104"/>
                <a:gd name="T8" fmla="*/ 149 w 160"/>
                <a:gd name="T9" fmla="*/ 0 h 104"/>
              </a:gdLst>
              <a:ahLst/>
              <a:cxnLst>
                <a:cxn ang="0">
                  <a:pos x="T0" y="T1"/>
                </a:cxn>
                <a:cxn ang="0">
                  <a:pos x="T2" y="T3"/>
                </a:cxn>
                <a:cxn ang="0">
                  <a:pos x="T4" y="T5"/>
                </a:cxn>
                <a:cxn ang="0">
                  <a:pos x="T6" y="T7"/>
                </a:cxn>
                <a:cxn ang="0">
                  <a:pos x="T8" y="T9"/>
                </a:cxn>
              </a:cxnLst>
              <a:rect l="0" t="0" r="r" b="b"/>
              <a:pathLst>
                <a:path w="160" h="104">
                  <a:moveTo>
                    <a:pt x="149" y="0"/>
                  </a:moveTo>
                  <a:lnTo>
                    <a:pt x="160" y="9"/>
                  </a:lnTo>
                  <a:lnTo>
                    <a:pt x="11" y="104"/>
                  </a:lnTo>
                  <a:lnTo>
                    <a:pt x="0" y="95"/>
                  </a:lnTo>
                  <a:lnTo>
                    <a:pt x="149" y="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0" name="Freeform 28">
              <a:extLst>
                <a:ext uri="{FF2B5EF4-FFF2-40B4-BE49-F238E27FC236}">
                  <a16:creationId xmlns:a16="http://schemas.microsoft.com/office/drawing/2014/main" id="{1567B75E-81C1-911A-9021-E6FA279045B7}"/>
                </a:ext>
              </a:extLst>
            </p:cNvPr>
            <p:cNvSpPr>
              <a:spLocks noEditPoints="1"/>
            </p:cNvSpPr>
            <p:nvPr/>
          </p:nvSpPr>
          <p:spPr bwMode="auto">
            <a:xfrm>
              <a:off x="1719" y="2001"/>
              <a:ext cx="802" cy="386"/>
            </a:xfrm>
            <a:custGeom>
              <a:avLst/>
              <a:gdLst>
                <a:gd name="T0" fmla="*/ 164 w 802"/>
                <a:gd name="T1" fmla="*/ 26 h 386"/>
                <a:gd name="T2" fmla="*/ 664 w 802"/>
                <a:gd name="T3" fmla="*/ 194 h 386"/>
                <a:gd name="T4" fmla="*/ 707 w 802"/>
                <a:gd name="T5" fmla="*/ 130 h 386"/>
                <a:gd name="T6" fmla="*/ 802 w 802"/>
                <a:gd name="T7" fmla="*/ 319 h 386"/>
                <a:gd name="T8" fmla="*/ 533 w 802"/>
                <a:gd name="T9" fmla="*/ 386 h 386"/>
                <a:gd name="T10" fmla="*/ 577 w 802"/>
                <a:gd name="T11" fmla="*/ 322 h 386"/>
                <a:gd name="T12" fmla="*/ 77 w 802"/>
                <a:gd name="T13" fmla="*/ 154 h 386"/>
                <a:gd name="T14" fmla="*/ 164 w 802"/>
                <a:gd name="T15" fmla="*/ 26 h 386"/>
                <a:gd name="T16" fmla="*/ 118 w 802"/>
                <a:gd name="T17" fmla="*/ 11 h 386"/>
                <a:gd name="T18" fmla="*/ 148 w 802"/>
                <a:gd name="T19" fmla="*/ 21 h 386"/>
                <a:gd name="T20" fmla="*/ 62 w 802"/>
                <a:gd name="T21" fmla="*/ 149 h 386"/>
                <a:gd name="T22" fmla="*/ 31 w 802"/>
                <a:gd name="T23" fmla="*/ 138 h 386"/>
                <a:gd name="T24" fmla="*/ 118 w 802"/>
                <a:gd name="T25" fmla="*/ 11 h 386"/>
                <a:gd name="T26" fmla="*/ 87 w 802"/>
                <a:gd name="T27" fmla="*/ 0 h 386"/>
                <a:gd name="T28" fmla="*/ 102 w 802"/>
                <a:gd name="T29" fmla="*/ 5 h 386"/>
                <a:gd name="T30" fmla="*/ 16 w 802"/>
                <a:gd name="T31" fmla="*/ 133 h 386"/>
                <a:gd name="T32" fmla="*/ 0 w 802"/>
                <a:gd name="T33" fmla="*/ 128 h 386"/>
                <a:gd name="T34" fmla="*/ 87 w 802"/>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2" h="386">
                  <a:moveTo>
                    <a:pt x="164" y="26"/>
                  </a:moveTo>
                  <a:lnTo>
                    <a:pt x="664" y="194"/>
                  </a:lnTo>
                  <a:lnTo>
                    <a:pt x="707" y="130"/>
                  </a:lnTo>
                  <a:lnTo>
                    <a:pt x="802" y="319"/>
                  </a:lnTo>
                  <a:lnTo>
                    <a:pt x="533" y="386"/>
                  </a:lnTo>
                  <a:lnTo>
                    <a:pt x="577" y="322"/>
                  </a:lnTo>
                  <a:lnTo>
                    <a:pt x="77" y="154"/>
                  </a:lnTo>
                  <a:lnTo>
                    <a:pt x="164" y="26"/>
                  </a:lnTo>
                  <a:close/>
                  <a:moveTo>
                    <a:pt x="118" y="11"/>
                  </a:moveTo>
                  <a:lnTo>
                    <a:pt x="148" y="21"/>
                  </a:lnTo>
                  <a:lnTo>
                    <a:pt x="62" y="149"/>
                  </a:lnTo>
                  <a:lnTo>
                    <a:pt x="31" y="138"/>
                  </a:lnTo>
                  <a:lnTo>
                    <a:pt x="118" y="11"/>
                  </a:lnTo>
                  <a:close/>
                  <a:moveTo>
                    <a:pt x="87" y="0"/>
                  </a:moveTo>
                  <a:lnTo>
                    <a:pt x="102" y="5"/>
                  </a:lnTo>
                  <a:lnTo>
                    <a:pt x="16" y="133"/>
                  </a:lnTo>
                  <a:lnTo>
                    <a:pt x="0" y="128"/>
                  </a:lnTo>
                  <a:lnTo>
                    <a:pt x="87"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1" name="Freeform 29">
              <a:extLst>
                <a:ext uri="{FF2B5EF4-FFF2-40B4-BE49-F238E27FC236}">
                  <a16:creationId xmlns:a16="http://schemas.microsoft.com/office/drawing/2014/main" id="{ADA6EFBF-2AEE-1C44-637A-E1FD890E5D7D}"/>
                </a:ext>
              </a:extLst>
            </p:cNvPr>
            <p:cNvSpPr>
              <a:spLocks/>
            </p:cNvSpPr>
            <p:nvPr/>
          </p:nvSpPr>
          <p:spPr bwMode="auto">
            <a:xfrm>
              <a:off x="1796" y="2027"/>
              <a:ext cx="725" cy="360"/>
            </a:xfrm>
            <a:custGeom>
              <a:avLst/>
              <a:gdLst>
                <a:gd name="T0" fmla="*/ 87 w 725"/>
                <a:gd name="T1" fmla="*/ 0 h 360"/>
                <a:gd name="T2" fmla="*/ 587 w 725"/>
                <a:gd name="T3" fmla="*/ 168 h 360"/>
                <a:gd name="T4" fmla="*/ 630 w 725"/>
                <a:gd name="T5" fmla="*/ 104 h 360"/>
                <a:gd name="T6" fmla="*/ 725 w 725"/>
                <a:gd name="T7" fmla="*/ 293 h 360"/>
                <a:gd name="T8" fmla="*/ 456 w 725"/>
                <a:gd name="T9" fmla="*/ 360 h 360"/>
                <a:gd name="T10" fmla="*/ 500 w 725"/>
                <a:gd name="T11" fmla="*/ 296 h 360"/>
                <a:gd name="T12" fmla="*/ 0 w 725"/>
                <a:gd name="T13" fmla="*/ 128 h 360"/>
                <a:gd name="T14" fmla="*/ 87 w 725"/>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360">
                  <a:moveTo>
                    <a:pt x="87" y="0"/>
                  </a:moveTo>
                  <a:lnTo>
                    <a:pt x="587" y="168"/>
                  </a:lnTo>
                  <a:lnTo>
                    <a:pt x="630" y="104"/>
                  </a:lnTo>
                  <a:lnTo>
                    <a:pt x="725" y="293"/>
                  </a:lnTo>
                  <a:lnTo>
                    <a:pt x="456" y="360"/>
                  </a:lnTo>
                  <a:lnTo>
                    <a:pt x="500" y="296"/>
                  </a:lnTo>
                  <a:lnTo>
                    <a:pt x="0" y="128"/>
                  </a:lnTo>
                  <a:lnTo>
                    <a:pt x="87" y="0"/>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2" name="Freeform 30">
              <a:extLst>
                <a:ext uri="{FF2B5EF4-FFF2-40B4-BE49-F238E27FC236}">
                  <a16:creationId xmlns:a16="http://schemas.microsoft.com/office/drawing/2014/main" id="{5C97AC09-81D6-2867-5262-3C0D27F33D9E}"/>
                </a:ext>
              </a:extLst>
            </p:cNvPr>
            <p:cNvSpPr>
              <a:spLocks/>
            </p:cNvSpPr>
            <p:nvPr/>
          </p:nvSpPr>
          <p:spPr bwMode="auto">
            <a:xfrm>
              <a:off x="1750" y="2012"/>
              <a:ext cx="117" cy="138"/>
            </a:xfrm>
            <a:custGeom>
              <a:avLst/>
              <a:gdLst>
                <a:gd name="T0" fmla="*/ 87 w 117"/>
                <a:gd name="T1" fmla="*/ 0 h 138"/>
                <a:gd name="T2" fmla="*/ 117 w 117"/>
                <a:gd name="T3" fmla="*/ 10 h 138"/>
                <a:gd name="T4" fmla="*/ 31 w 117"/>
                <a:gd name="T5" fmla="*/ 138 h 138"/>
                <a:gd name="T6" fmla="*/ 0 w 117"/>
                <a:gd name="T7" fmla="*/ 127 h 138"/>
                <a:gd name="T8" fmla="*/ 87 w 117"/>
                <a:gd name="T9" fmla="*/ 0 h 138"/>
              </a:gdLst>
              <a:ahLst/>
              <a:cxnLst>
                <a:cxn ang="0">
                  <a:pos x="T0" y="T1"/>
                </a:cxn>
                <a:cxn ang="0">
                  <a:pos x="T2" y="T3"/>
                </a:cxn>
                <a:cxn ang="0">
                  <a:pos x="T4" y="T5"/>
                </a:cxn>
                <a:cxn ang="0">
                  <a:pos x="T6" y="T7"/>
                </a:cxn>
                <a:cxn ang="0">
                  <a:pos x="T8" y="T9"/>
                </a:cxn>
              </a:cxnLst>
              <a:rect l="0" t="0" r="r" b="b"/>
              <a:pathLst>
                <a:path w="117" h="138">
                  <a:moveTo>
                    <a:pt x="87" y="0"/>
                  </a:moveTo>
                  <a:lnTo>
                    <a:pt x="117" y="10"/>
                  </a:lnTo>
                  <a:lnTo>
                    <a:pt x="31" y="138"/>
                  </a:lnTo>
                  <a:lnTo>
                    <a:pt x="0" y="127"/>
                  </a:lnTo>
                  <a:lnTo>
                    <a:pt x="87" y="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3" name="Freeform 31">
              <a:extLst>
                <a:ext uri="{FF2B5EF4-FFF2-40B4-BE49-F238E27FC236}">
                  <a16:creationId xmlns:a16="http://schemas.microsoft.com/office/drawing/2014/main" id="{D8C955CB-FD60-E22D-8F27-FF71187AD41E}"/>
                </a:ext>
              </a:extLst>
            </p:cNvPr>
            <p:cNvSpPr>
              <a:spLocks/>
            </p:cNvSpPr>
            <p:nvPr/>
          </p:nvSpPr>
          <p:spPr bwMode="auto">
            <a:xfrm>
              <a:off x="1719" y="2001"/>
              <a:ext cx="102" cy="133"/>
            </a:xfrm>
            <a:custGeom>
              <a:avLst/>
              <a:gdLst>
                <a:gd name="T0" fmla="*/ 87 w 102"/>
                <a:gd name="T1" fmla="*/ 0 h 133"/>
                <a:gd name="T2" fmla="*/ 102 w 102"/>
                <a:gd name="T3" fmla="*/ 5 h 133"/>
                <a:gd name="T4" fmla="*/ 16 w 102"/>
                <a:gd name="T5" fmla="*/ 133 h 133"/>
                <a:gd name="T6" fmla="*/ 0 w 102"/>
                <a:gd name="T7" fmla="*/ 128 h 133"/>
                <a:gd name="T8" fmla="*/ 87 w 102"/>
                <a:gd name="T9" fmla="*/ 0 h 133"/>
              </a:gdLst>
              <a:ahLst/>
              <a:cxnLst>
                <a:cxn ang="0">
                  <a:pos x="T0" y="T1"/>
                </a:cxn>
                <a:cxn ang="0">
                  <a:pos x="T2" y="T3"/>
                </a:cxn>
                <a:cxn ang="0">
                  <a:pos x="T4" y="T5"/>
                </a:cxn>
                <a:cxn ang="0">
                  <a:pos x="T6" y="T7"/>
                </a:cxn>
                <a:cxn ang="0">
                  <a:pos x="T8" y="T9"/>
                </a:cxn>
              </a:cxnLst>
              <a:rect l="0" t="0" r="r" b="b"/>
              <a:pathLst>
                <a:path w="102" h="133">
                  <a:moveTo>
                    <a:pt x="87" y="0"/>
                  </a:moveTo>
                  <a:lnTo>
                    <a:pt x="102" y="5"/>
                  </a:lnTo>
                  <a:lnTo>
                    <a:pt x="16" y="133"/>
                  </a:lnTo>
                  <a:lnTo>
                    <a:pt x="0" y="128"/>
                  </a:lnTo>
                  <a:lnTo>
                    <a:pt x="87" y="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4" name="Freeform 32">
              <a:extLst>
                <a:ext uri="{FF2B5EF4-FFF2-40B4-BE49-F238E27FC236}">
                  <a16:creationId xmlns:a16="http://schemas.microsoft.com/office/drawing/2014/main" id="{1C5B9499-1A11-8A9B-B78B-458EC86EB46B}"/>
                </a:ext>
              </a:extLst>
            </p:cNvPr>
            <p:cNvSpPr>
              <a:spLocks noEditPoints="1"/>
            </p:cNvSpPr>
            <p:nvPr/>
          </p:nvSpPr>
          <p:spPr bwMode="auto">
            <a:xfrm>
              <a:off x="1641" y="2537"/>
              <a:ext cx="800" cy="283"/>
            </a:xfrm>
            <a:custGeom>
              <a:avLst/>
              <a:gdLst>
                <a:gd name="T0" fmla="*/ 85 w 800"/>
                <a:gd name="T1" fmla="*/ 71 h 283"/>
                <a:gd name="T2" fmla="*/ 599 w 800"/>
                <a:gd name="T3" fmla="*/ 71 h 283"/>
                <a:gd name="T4" fmla="*/ 599 w 800"/>
                <a:gd name="T5" fmla="*/ 0 h 283"/>
                <a:gd name="T6" fmla="*/ 800 w 800"/>
                <a:gd name="T7" fmla="*/ 141 h 283"/>
                <a:gd name="T8" fmla="*/ 599 w 800"/>
                <a:gd name="T9" fmla="*/ 283 h 283"/>
                <a:gd name="T10" fmla="*/ 599 w 800"/>
                <a:gd name="T11" fmla="*/ 212 h 283"/>
                <a:gd name="T12" fmla="*/ 85 w 800"/>
                <a:gd name="T13" fmla="*/ 212 h 283"/>
                <a:gd name="T14" fmla="*/ 85 w 800"/>
                <a:gd name="T15" fmla="*/ 71 h 283"/>
                <a:gd name="T16" fmla="*/ 34 w 800"/>
                <a:gd name="T17" fmla="*/ 71 h 283"/>
                <a:gd name="T18" fmla="*/ 68 w 800"/>
                <a:gd name="T19" fmla="*/ 71 h 283"/>
                <a:gd name="T20" fmla="*/ 68 w 800"/>
                <a:gd name="T21" fmla="*/ 212 h 283"/>
                <a:gd name="T22" fmla="*/ 34 w 800"/>
                <a:gd name="T23" fmla="*/ 212 h 283"/>
                <a:gd name="T24" fmla="*/ 34 w 800"/>
                <a:gd name="T25" fmla="*/ 71 h 283"/>
                <a:gd name="T26" fmla="*/ 0 w 800"/>
                <a:gd name="T27" fmla="*/ 71 h 283"/>
                <a:gd name="T28" fmla="*/ 17 w 800"/>
                <a:gd name="T29" fmla="*/ 71 h 283"/>
                <a:gd name="T30" fmla="*/ 17 w 800"/>
                <a:gd name="T31" fmla="*/ 212 h 283"/>
                <a:gd name="T32" fmla="*/ 0 w 800"/>
                <a:gd name="T33" fmla="*/ 212 h 283"/>
                <a:gd name="T34" fmla="*/ 0 w 800"/>
                <a:gd name="T35" fmla="*/ 7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0" h="283">
                  <a:moveTo>
                    <a:pt x="85" y="71"/>
                  </a:moveTo>
                  <a:lnTo>
                    <a:pt x="599" y="71"/>
                  </a:lnTo>
                  <a:lnTo>
                    <a:pt x="599" y="0"/>
                  </a:lnTo>
                  <a:lnTo>
                    <a:pt x="800" y="141"/>
                  </a:lnTo>
                  <a:lnTo>
                    <a:pt x="599" y="283"/>
                  </a:lnTo>
                  <a:lnTo>
                    <a:pt x="599" y="212"/>
                  </a:lnTo>
                  <a:lnTo>
                    <a:pt x="85" y="212"/>
                  </a:lnTo>
                  <a:lnTo>
                    <a:pt x="85" y="71"/>
                  </a:lnTo>
                  <a:close/>
                  <a:moveTo>
                    <a:pt x="34" y="71"/>
                  </a:moveTo>
                  <a:lnTo>
                    <a:pt x="68" y="71"/>
                  </a:lnTo>
                  <a:lnTo>
                    <a:pt x="68" y="212"/>
                  </a:lnTo>
                  <a:lnTo>
                    <a:pt x="34" y="212"/>
                  </a:lnTo>
                  <a:lnTo>
                    <a:pt x="34" y="71"/>
                  </a:lnTo>
                  <a:close/>
                  <a:moveTo>
                    <a:pt x="0" y="71"/>
                  </a:moveTo>
                  <a:lnTo>
                    <a:pt x="17" y="71"/>
                  </a:lnTo>
                  <a:lnTo>
                    <a:pt x="17" y="212"/>
                  </a:lnTo>
                  <a:lnTo>
                    <a:pt x="0" y="212"/>
                  </a:lnTo>
                  <a:lnTo>
                    <a:pt x="0" y="71"/>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5" name="Freeform 33">
              <a:extLst>
                <a:ext uri="{FF2B5EF4-FFF2-40B4-BE49-F238E27FC236}">
                  <a16:creationId xmlns:a16="http://schemas.microsoft.com/office/drawing/2014/main" id="{A380D4A1-536E-8344-393C-15BC41060851}"/>
                </a:ext>
              </a:extLst>
            </p:cNvPr>
            <p:cNvSpPr>
              <a:spLocks/>
            </p:cNvSpPr>
            <p:nvPr/>
          </p:nvSpPr>
          <p:spPr bwMode="auto">
            <a:xfrm>
              <a:off x="1726" y="2537"/>
              <a:ext cx="715" cy="283"/>
            </a:xfrm>
            <a:custGeom>
              <a:avLst/>
              <a:gdLst>
                <a:gd name="T0" fmla="*/ 0 w 715"/>
                <a:gd name="T1" fmla="*/ 71 h 283"/>
                <a:gd name="T2" fmla="*/ 514 w 715"/>
                <a:gd name="T3" fmla="*/ 71 h 283"/>
                <a:gd name="T4" fmla="*/ 514 w 715"/>
                <a:gd name="T5" fmla="*/ 0 h 283"/>
                <a:gd name="T6" fmla="*/ 715 w 715"/>
                <a:gd name="T7" fmla="*/ 141 h 283"/>
                <a:gd name="T8" fmla="*/ 514 w 715"/>
                <a:gd name="T9" fmla="*/ 283 h 283"/>
                <a:gd name="T10" fmla="*/ 514 w 715"/>
                <a:gd name="T11" fmla="*/ 212 h 283"/>
                <a:gd name="T12" fmla="*/ 0 w 715"/>
                <a:gd name="T13" fmla="*/ 212 h 283"/>
                <a:gd name="T14" fmla="*/ 0 w 715"/>
                <a:gd name="T15" fmla="*/ 71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283">
                  <a:moveTo>
                    <a:pt x="0" y="71"/>
                  </a:moveTo>
                  <a:lnTo>
                    <a:pt x="514" y="71"/>
                  </a:lnTo>
                  <a:lnTo>
                    <a:pt x="514" y="0"/>
                  </a:lnTo>
                  <a:lnTo>
                    <a:pt x="715" y="141"/>
                  </a:lnTo>
                  <a:lnTo>
                    <a:pt x="514" y="283"/>
                  </a:lnTo>
                  <a:lnTo>
                    <a:pt x="514" y="212"/>
                  </a:lnTo>
                  <a:lnTo>
                    <a:pt x="0" y="212"/>
                  </a:lnTo>
                  <a:lnTo>
                    <a:pt x="0" y="71"/>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6" name="Rectangle 34">
              <a:extLst>
                <a:ext uri="{FF2B5EF4-FFF2-40B4-BE49-F238E27FC236}">
                  <a16:creationId xmlns:a16="http://schemas.microsoft.com/office/drawing/2014/main" id="{E875940B-52CF-5840-3A35-A4548375A91C}"/>
                </a:ext>
              </a:extLst>
            </p:cNvPr>
            <p:cNvSpPr>
              <a:spLocks noChangeArrowheads="1"/>
            </p:cNvSpPr>
            <p:nvPr/>
          </p:nvSpPr>
          <p:spPr bwMode="auto">
            <a:xfrm>
              <a:off x="1675" y="2608"/>
              <a:ext cx="34" cy="141"/>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7" name="Rectangle 35">
              <a:extLst>
                <a:ext uri="{FF2B5EF4-FFF2-40B4-BE49-F238E27FC236}">
                  <a16:creationId xmlns:a16="http://schemas.microsoft.com/office/drawing/2014/main" id="{B6F637A7-0703-DC21-4FAF-47C745C3F787}"/>
                </a:ext>
              </a:extLst>
            </p:cNvPr>
            <p:cNvSpPr>
              <a:spLocks noChangeArrowheads="1"/>
            </p:cNvSpPr>
            <p:nvPr/>
          </p:nvSpPr>
          <p:spPr bwMode="auto">
            <a:xfrm>
              <a:off x="1641" y="2608"/>
              <a:ext cx="17" cy="141"/>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8" name="Freeform 36">
              <a:extLst>
                <a:ext uri="{FF2B5EF4-FFF2-40B4-BE49-F238E27FC236}">
                  <a16:creationId xmlns:a16="http://schemas.microsoft.com/office/drawing/2014/main" id="{1922059F-4AE5-C123-2F88-872452A031F8}"/>
                </a:ext>
              </a:extLst>
            </p:cNvPr>
            <p:cNvSpPr>
              <a:spLocks noEditPoints="1"/>
            </p:cNvSpPr>
            <p:nvPr/>
          </p:nvSpPr>
          <p:spPr bwMode="auto">
            <a:xfrm>
              <a:off x="1811" y="3019"/>
              <a:ext cx="825" cy="330"/>
            </a:xfrm>
            <a:custGeom>
              <a:avLst/>
              <a:gdLst>
                <a:gd name="T0" fmla="*/ 81 w 825"/>
                <a:gd name="T1" fmla="*/ 178 h 330"/>
                <a:gd name="T2" fmla="*/ 603 w 825"/>
                <a:gd name="T3" fmla="*/ 68 h 330"/>
                <a:gd name="T4" fmla="*/ 575 w 825"/>
                <a:gd name="T5" fmla="*/ 0 h 330"/>
                <a:gd name="T6" fmla="*/ 825 w 825"/>
                <a:gd name="T7" fmla="*/ 96 h 330"/>
                <a:gd name="T8" fmla="*/ 689 w 825"/>
                <a:gd name="T9" fmla="*/ 272 h 330"/>
                <a:gd name="T10" fmla="*/ 661 w 825"/>
                <a:gd name="T11" fmla="*/ 204 h 330"/>
                <a:gd name="T12" fmla="*/ 139 w 825"/>
                <a:gd name="T13" fmla="*/ 313 h 330"/>
                <a:gd name="T14" fmla="*/ 81 w 825"/>
                <a:gd name="T15" fmla="*/ 178 h 330"/>
                <a:gd name="T16" fmla="*/ 32 w 825"/>
                <a:gd name="T17" fmla="*/ 188 h 330"/>
                <a:gd name="T18" fmla="*/ 65 w 825"/>
                <a:gd name="T19" fmla="*/ 181 h 330"/>
                <a:gd name="T20" fmla="*/ 122 w 825"/>
                <a:gd name="T21" fmla="*/ 316 h 330"/>
                <a:gd name="T22" fmla="*/ 90 w 825"/>
                <a:gd name="T23" fmla="*/ 323 h 330"/>
                <a:gd name="T24" fmla="*/ 32 w 825"/>
                <a:gd name="T25" fmla="*/ 188 h 330"/>
                <a:gd name="T26" fmla="*/ 0 w 825"/>
                <a:gd name="T27" fmla="*/ 195 h 330"/>
                <a:gd name="T28" fmla="*/ 16 w 825"/>
                <a:gd name="T29" fmla="*/ 191 h 330"/>
                <a:gd name="T30" fmla="*/ 73 w 825"/>
                <a:gd name="T31" fmla="*/ 327 h 330"/>
                <a:gd name="T32" fmla="*/ 57 w 825"/>
                <a:gd name="T33" fmla="*/ 330 h 330"/>
                <a:gd name="T34" fmla="*/ 0 w 825"/>
                <a:gd name="T35" fmla="*/ 19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5" h="330">
                  <a:moveTo>
                    <a:pt x="81" y="178"/>
                  </a:moveTo>
                  <a:lnTo>
                    <a:pt x="603" y="68"/>
                  </a:lnTo>
                  <a:lnTo>
                    <a:pt x="575" y="0"/>
                  </a:lnTo>
                  <a:lnTo>
                    <a:pt x="825" y="96"/>
                  </a:lnTo>
                  <a:lnTo>
                    <a:pt x="689" y="272"/>
                  </a:lnTo>
                  <a:lnTo>
                    <a:pt x="661" y="204"/>
                  </a:lnTo>
                  <a:lnTo>
                    <a:pt x="139" y="313"/>
                  </a:lnTo>
                  <a:lnTo>
                    <a:pt x="81" y="178"/>
                  </a:lnTo>
                  <a:close/>
                  <a:moveTo>
                    <a:pt x="32" y="188"/>
                  </a:moveTo>
                  <a:lnTo>
                    <a:pt x="65" y="181"/>
                  </a:lnTo>
                  <a:lnTo>
                    <a:pt x="122" y="316"/>
                  </a:lnTo>
                  <a:lnTo>
                    <a:pt x="90" y="323"/>
                  </a:lnTo>
                  <a:lnTo>
                    <a:pt x="32" y="188"/>
                  </a:lnTo>
                  <a:close/>
                  <a:moveTo>
                    <a:pt x="0" y="195"/>
                  </a:moveTo>
                  <a:lnTo>
                    <a:pt x="16" y="191"/>
                  </a:lnTo>
                  <a:lnTo>
                    <a:pt x="73" y="327"/>
                  </a:lnTo>
                  <a:lnTo>
                    <a:pt x="57" y="330"/>
                  </a:lnTo>
                  <a:lnTo>
                    <a:pt x="0" y="195"/>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39" name="Freeform 37">
              <a:extLst>
                <a:ext uri="{FF2B5EF4-FFF2-40B4-BE49-F238E27FC236}">
                  <a16:creationId xmlns:a16="http://schemas.microsoft.com/office/drawing/2014/main" id="{5251F8B3-560B-5AB5-4060-F6A0558F399A}"/>
                </a:ext>
              </a:extLst>
            </p:cNvPr>
            <p:cNvSpPr>
              <a:spLocks/>
            </p:cNvSpPr>
            <p:nvPr/>
          </p:nvSpPr>
          <p:spPr bwMode="auto">
            <a:xfrm>
              <a:off x="1892" y="3019"/>
              <a:ext cx="744" cy="313"/>
            </a:xfrm>
            <a:custGeom>
              <a:avLst/>
              <a:gdLst>
                <a:gd name="T0" fmla="*/ 0 w 744"/>
                <a:gd name="T1" fmla="*/ 178 h 313"/>
                <a:gd name="T2" fmla="*/ 522 w 744"/>
                <a:gd name="T3" fmla="*/ 68 h 313"/>
                <a:gd name="T4" fmla="*/ 494 w 744"/>
                <a:gd name="T5" fmla="*/ 0 h 313"/>
                <a:gd name="T6" fmla="*/ 744 w 744"/>
                <a:gd name="T7" fmla="*/ 96 h 313"/>
                <a:gd name="T8" fmla="*/ 608 w 744"/>
                <a:gd name="T9" fmla="*/ 272 h 313"/>
                <a:gd name="T10" fmla="*/ 580 w 744"/>
                <a:gd name="T11" fmla="*/ 204 h 313"/>
                <a:gd name="T12" fmla="*/ 58 w 744"/>
                <a:gd name="T13" fmla="*/ 313 h 313"/>
                <a:gd name="T14" fmla="*/ 0 w 744"/>
                <a:gd name="T15" fmla="*/ 178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4" h="313">
                  <a:moveTo>
                    <a:pt x="0" y="178"/>
                  </a:moveTo>
                  <a:lnTo>
                    <a:pt x="522" y="68"/>
                  </a:lnTo>
                  <a:lnTo>
                    <a:pt x="494" y="0"/>
                  </a:lnTo>
                  <a:lnTo>
                    <a:pt x="744" y="96"/>
                  </a:lnTo>
                  <a:lnTo>
                    <a:pt x="608" y="272"/>
                  </a:lnTo>
                  <a:lnTo>
                    <a:pt x="580" y="204"/>
                  </a:lnTo>
                  <a:lnTo>
                    <a:pt x="58" y="313"/>
                  </a:lnTo>
                  <a:lnTo>
                    <a:pt x="0" y="178"/>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0" name="Freeform 38">
              <a:extLst>
                <a:ext uri="{FF2B5EF4-FFF2-40B4-BE49-F238E27FC236}">
                  <a16:creationId xmlns:a16="http://schemas.microsoft.com/office/drawing/2014/main" id="{C8C5C919-2334-02E7-D4F7-5428012F339B}"/>
                </a:ext>
              </a:extLst>
            </p:cNvPr>
            <p:cNvSpPr>
              <a:spLocks/>
            </p:cNvSpPr>
            <p:nvPr/>
          </p:nvSpPr>
          <p:spPr bwMode="auto">
            <a:xfrm>
              <a:off x="1843" y="3200"/>
              <a:ext cx="90" cy="142"/>
            </a:xfrm>
            <a:custGeom>
              <a:avLst/>
              <a:gdLst>
                <a:gd name="T0" fmla="*/ 0 w 90"/>
                <a:gd name="T1" fmla="*/ 7 h 142"/>
                <a:gd name="T2" fmla="*/ 33 w 90"/>
                <a:gd name="T3" fmla="*/ 0 h 142"/>
                <a:gd name="T4" fmla="*/ 90 w 90"/>
                <a:gd name="T5" fmla="*/ 135 h 142"/>
                <a:gd name="T6" fmla="*/ 58 w 90"/>
                <a:gd name="T7" fmla="*/ 142 h 142"/>
                <a:gd name="T8" fmla="*/ 0 w 90"/>
                <a:gd name="T9" fmla="*/ 7 h 142"/>
              </a:gdLst>
              <a:ahLst/>
              <a:cxnLst>
                <a:cxn ang="0">
                  <a:pos x="T0" y="T1"/>
                </a:cxn>
                <a:cxn ang="0">
                  <a:pos x="T2" y="T3"/>
                </a:cxn>
                <a:cxn ang="0">
                  <a:pos x="T4" y="T5"/>
                </a:cxn>
                <a:cxn ang="0">
                  <a:pos x="T6" y="T7"/>
                </a:cxn>
                <a:cxn ang="0">
                  <a:pos x="T8" y="T9"/>
                </a:cxn>
              </a:cxnLst>
              <a:rect l="0" t="0" r="r" b="b"/>
              <a:pathLst>
                <a:path w="90" h="142">
                  <a:moveTo>
                    <a:pt x="0" y="7"/>
                  </a:moveTo>
                  <a:lnTo>
                    <a:pt x="33" y="0"/>
                  </a:lnTo>
                  <a:lnTo>
                    <a:pt x="90" y="135"/>
                  </a:lnTo>
                  <a:lnTo>
                    <a:pt x="58" y="142"/>
                  </a:lnTo>
                  <a:lnTo>
                    <a:pt x="0" y="7"/>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1" name="Freeform 39">
              <a:extLst>
                <a:ext uri="{FF2B5EF4-FFF2-40B4-BE49-F238E27FC236}">
                  <a16:creationId xmlns:a16="http://schemas.microsoft.com/office/drawing/2014/main" id="{C81BAD14-3ED6-2B18-AB97-DE9DF1D481D2}"/>
                </a:ext>
              </a:extLst>
            </p:cNvPr>
            <p:cNvSpPr>
              <a:spLocks/>
            </p:cNvSpPr>
            <p:nvPr/>
          </p:nvSpPr>
          <p:spPr bwMode="auto">
            <a:xfrm>
              <a:off x="1811" y="3210"/>
              <a:ext cx="73" cy="139"/>
            </a:xfrm>
            <a:custGeom>
              <a:avLst/>
              <a:gdLst>
                <a:gd name="T0" fmla="*/ 0 w 73"/>
                <a:gd name="T1" fmla="*/ 4 h 139"/>
                <a:gd name="T2" fmla="*/ 16 w 73"/>
                <a:gd name="T3" fmla="*/ 0 h 139"/>
                <a:gd name="T4" fmla="*/ 73 w 73"/>
                <a:gd name="T5" fmla="*/ 136 h 139"/>
                <a:gd name="T6" fmla="*/ 57 w 73"/>
                <a:gd name="T7" fmla="*/ 139 h 139"/>
                <a:gd name="T8" fmla="*/ 0 w 73"/>
                <a:gd name="T9" fmla="*/ 4 h 139"/>
              </a:gdLst>
              <a:ahLst/>
              <a:cxnLst>
                <a:cxn ang="0">
                  <a:pos x="T0" y="T1"/>
                </a:cxn>
                <a:cxn ang="0">
                  <a:pos x="T2" y="T3"/>
                </a:cxn>
                <a:cxn ang="0">
                  <a:pos x="T4" y="T5"/>
                </a:cxn>
                <a:cxn ang="0">
                  <a:pos x="T6" y="T7"/>
                </a:cxn>
                <a:cxn ang="0">
                  <a:pos x="T8" y="T9"/>
                </a:cxn>
              </a:cxnLst>
              <a:rect l="0" t="0" r="r" b="b"/>
              <a:pathLst>
                <a:path w="73" h="139">
                  <a:moveTo>
                    <a:pt x="0" y="4"/>
                  </a:moveTo>
                  <a:lnTo>
                    <a:pt x="16" y="0"/>
                  </a:lnTo>
                  <a:lnTo>
                    <a:pt x="73" y="136"/>
                  </a:lnTo>
                  <a:lnTo>
                    <a:pt x="57" y="139"/>
                  </a:lnTo>
                  <a:lnTo>
                    <a:pt x="0" y="4"/>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2" name="Freeform 40">
              <a:extLst>
                <a:ext uri="{FF2B5EF4-FFF2-40B4-BE49-F238E27FC236}">
                  <a16:creationId xmlns:a16="http://schemas.microsoft.com/office/drawing/2014/main" id="{9A53B41D-294E-28BA-477C-7514ACA4F829}"/>
                </a:ext>
              </a:extLst>
            </p:cNvPr>
            <p:cNvSpPr>
              <a:spLocks noEditPoints="1"/>
            </p:cNvSpPr>
            <p:nvPr/>
          </p:nvSpPr>
          <p:spPr bwMode="auto">
            <a:xfrm>
              <a:off x="4624" y="1570"/>
              <a:ext cx="610" cy="429"/>
            </a:xfrm>
            <a:custGeom>
              <a:avLst/>
              <a:gdLst>
                <a:gd name="T0" fmla="*/ 549 w 610"/>
                <a:gd name="T1" fmla="*/ 142 h 429"/>
                <a:gd name="T2" fmla="*/ 213 w 610"/>
                <a:gd name="T3" fmla="*/ 379 h 429"/>
                <a:gd name="T4" fmla="*/ 284 w 610"/>
                <a:gd name="T5" fmla="*/ 429 h 429"/>
                <a:gd name="T6" fmla="*/ 0 w 610"/>
                <a:gd name="T7" fmla="*/ 429 h 429"/>
                <a:gd name="T8" fmla="*/ 0 w 610"/>
                <a:gd name="T9" fmla="*/ 229 h 429"/>
                <a:gd name="T10" fmla="*/ 71 w 610"/>
                <a:gd name="T11" fmla="*/ 279 h 429"/>
                <a:gd name="T12" fmla="*/ 407 w 610"/>
                <a:gd name="T13" fmla="*/ 42 h 429"/>
                <a:gd name="T14" fmla="*/ 549 w 610"/>
                <a:gd name="T15" fmla="*/ 142 h 429"/>
                <a:gd name="T16" fmla="*/ 585 w 610"/>
                <a:gd name="T17" fmla="*/ 117 h 429"/>
                <a:gd name="T18" fmla="*/ 561 w 610"/>
                <a:gd name="T19" fmla="*/ 134 h 429"/>
                <a:gd name="T20" fmla="*/ 419 w 610"/>
                <a:gd name="T21" fmla="*/ 34 h 429"/>
                <a:gd name="T22" fmla="*/ 443 w 610"/>
                <a:gd name="T23" fmla="*/ 17 h 429"/>
                <a:gd name="T24" fmla="*/ 585 w 610"/>
                <a:gd name="T25" fmla="*/ 117 h 429"/>
                <a:gd name="T26" fmla="*/ 610 w 610"/>
                <a:gd name="T27" fmla="*/ 100 h 429"/>
                <a:gd name="T28" fmla="*/ 598 w 610"/>
                <a:gd name="T29" fmla="*/ 109 h 429"/>
                <a:gd name="T30" fmla="*/ 455 w 610"/>
                <a:gd name="T31" fmla="*/ 8 h 429"/>
                <a:gd name="T32" fmla="*/ 467 w 610"/>
                <a:gd name="T33" fmla="*/ 0 h 429"/>
                <a:gd name="T34" fmla="*/ 610 w 610"/>
                <a:gd name="T35" fmla="*/ 10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429">
                  <a:moveTo>
                    <a:pt x="549" y="142"/>
                  </a:moveTo>
                  <a:lnTo>
                    <a:pt x="213" y="379"/>
                  </a:lnTo>
                  <a:lnTo>
                    <a:pt x="284" y="429"/>
                  </a:lnTo>
                  <a:lnTo>
                    <a:pt x="0" y="429"/>
                  </a:lnTo>
                  <a:lnTo>
                    <a:pt x="0" y="229"/>
                  </a:lnTo>
                  <a:lnTo>
                    <a:pt x="71" y="279"/>
                  </a:lnTo>
                  <a:lnTo>
                    <a:pt x="407" y="42"/>
                  </a:lnTo>
                  <a:lnTo>
                    <a:pt x="549" y="142"/>
                  </a:lnTo>
                  <a:close/>
                  <a:moveTo>
                    <a:pt x="585" y="117"/>
                  </a:moveTo>
                  <a:lnTo>
                    <a:pt x="561" y="134"/>
                  </a:lnTo>
                  <a:lnTo>
                    <a:pt x="419" y="34"/>
                  </a:lnTo>
                  <a:lnTo>
                    <a:pt x="443" y="17"/>
                  </a:lnTo>
                  <a:lnTo>
                    <a:pt x="585" y="117"/>
                  </a:lnTo>
                  <a:close/>
                  <a:moveTo>
                    <a:pt x="610" y="100"/>
                  </a:moveTo>
                  <a:lnTo>
                    <a:pt x="598" y="109"/>
                  </a:lnTo>
                  <a:lnTo>
                    <a:pt x="455" y="8"/>
                  </a:lnTo>
                  <a:lnTo>
                    <a:pt x="467" y="0"/>
                  </a:lnTo>
                  <a:lnTo>
                    <a:pt x="610" y="10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3" name="Freeform 41">
              <a:extLst>
                <a:ext uri="{FF2B5EF4-FFF2-40B4-BE49-F238E27FC236}">
                  <a16:creationId xmlns:a16="http://schemas.microsoft.com/office/drawing/2014/main" id="{FE1B5CA9-5F5F-1728-D826-47403961E52F}"/>
                </a:ext>
              </a:extLst>
            </p:cNvPr>
            <p:cNvSpPr>
              <a:spLocks/>
            </p:cNvSpPr>
            <p:nvPr/>
          </p:nvSpPr>
          <p:spPr bwMode="auto">
            <a:xfrm>
              <a:off x="4624" y="1612"/>
              <a:ext cx="549" cy="387"/>
            </a:xfrm>
            <a:custGeom>
              <a:avLst/>
              <a:gdLst>
                <a:gd name="T0" fmla="*/ 549 w 549"/>
                <a:gd name="T1" fmla="*/ 100 h 387"/>
                <a:gd name="T2" fmla="*/ 213 w 549"/>
                <a:gd name="T3" fmla="*/ 337 h 387"/>
                <a:gd name="T4" fmla="*/ 284 w 549"/>
                <a:gd name="T5" fmla="*/ 387 h 387"/>
                <a:gd name="T6" fmla="*/ 0 w 549"/>
                <a:gd name="T7" fmla="*/ 387 h 387"/>
                <a:gd name="T8" fmla="*/ 0 w 549"/>
                <a:gd name="T9" fmla="*/ 187 h 387"/>
                <a:gd name="T10" fmla="*/ 71 w 549"/>
                <a:gd name="T11" fmla="*/ 237 h 387"/>
                <a:gd name="T12" fmla="*/ 407 w 549"/>
                <a:gd name="T13" fmla="*/ 0 h 387"/>
                <a:gd name="T14" fmla="*/ 549 w 549"/>
                <a:gd name="T15" fmla="*/ 10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387">
                  <a:moveTo>
                    <a:pt x="549" y="100"/>
                  </a:moveTo>
                  <a:lnTo>
                    <a:pt x="213" y="337"/>
                  </a:lnTo>
                  <a:lnTo>
                    <a:pt x="284" y="387"/>
                  </a:lnTo>
                  <a:lnTo>
                    <a:pt x="0" y="387"/>
                  </a:lnTo>
                  <a:lnTo>
                    <a:pt x="0" y="187"/>
                  </a:lnTo>
                  <a:lnTo>
                    <a:pt x="71" y="237"/>
                  </a:lnTo>
                  <a:lnTo>
                    <a:pt x="407" y="0"/>
                  </a:lnTo>
                  <a:lnTo>
                    <a:pt x="549" y="100"/>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4" name="Freeform 42">
              <a:extLst>
                <a:ext uri="{FF2B5EF4-FFF2-40B4-BE49-F238E27FC236}">
                  <a16:creationId xmlns:a16="http://schemas.microsoft.com/office/drawing/2014/main" id="{6A024EA8-C570-44B1-6C30-A7FBD5979503}"/>
                </a:ext>
              </a:extLst>
            </p:cNvPr>
            <p:cNvSpPr>
              <a:spLocks/>
            </p:cNvSpPr>
            <p:nvPr/>
          </p:nvSpPr>
          <p:spPr bwMode="auto">
            <a:xfrm>
              <a:off x="5043" y="1587"/>
              <a:ext cx="166" cy="117"/>
            </a:xfrm>
            <a:custGeom>
              <a:avLst/>
              <a:gdLst>
                <a:gd name="T0" fmla="*/ 166 w 166"/>
                <a:gd name="T1" fmla="*/ 100 h 117"/>
                <a:gd name="T2" fmla="*/ 142 w 166"/>
                <a:gd name="T3" fmla="*/ 117 h 117"/>
                <a:gd name="T4" fmla="*/ 0 w 166"/>
                <a:gd name="T5" fmla="*/ 17 h 117"/>
                <a:gd name="T6" fmla="*/ 24 w 166"/>
                <a:gd name="T7" fmla="*/ 0 h 117"/>
                <a:gd name="T8" fmla="*/ 166 w 166"/>
                <a:gd name="T9" fmla="*/ 100 h 117"/>
              </a:gdLst>
              <a:ahLst/>
              <a:cxnLst>
                <a:cxn ang="0">
                  <a:pos x="T0" y="T1"/>
                </a:cxn>
                <a:cxn ang="0">
                  <a:pos x="T2" y="T3"/>
                </a:cxn>
                <a:cxn ang="0">
                  <a:pos x="T4" y="T5"/>
                </a:cxn>
                <a:cxn ang="0">
                  <a:pos x="T6" y="T7"/>
                </a:cxn>
                <a:cxn ang="0">
                  <a:pos x="T8" y="T9"/>
                </a:cxn>
              </a:cxnLst>
              <a:rect l="0" t="0" r="r" b="b"/>
              <a:pathLst>
                <a:path w="166" h="117">
                  <a:moveTo>
                    <a:pt x="166" y="100"/>
                  </a:moveTo>
                  <a:lnTo>
                    <a:pt x="142" y="117"/>
                  </a:lnTo>
                  <a:lnTo>
                    <a:pt x="0" y="17"/>
                  </a:lnTo>
                  <a:lnTo>
                    <a:pt x="24" y="0"/>
                  </a:lnTo>
                  <a:lnTo>
                    <a:pt x="166" y="10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5" name="Freeform 43">
              <a:extLst>
                <a:ext uri="{FF2B5EF4-FFF2-40B4-BE49-F238E27FC236}">
                  <a16:creationId xmlns:a16="http://schemas.microsoft.com/office/drawing/2014/main" id="{A79448F6-CB4E-7A2C-913A-109B95999C7C}"/>
                </a:ext>
              </a:extLst>
            </p:cNvPr>
            <p:cNvSpPr>
              <a:spLocks/>
            </p:cNvSpPr>
            <p:nvPr/>
          </p:nvSpPr>
          <p:spPr bwMode="auto">
            <a:xfrm>
              <a:off x="5079" y="1570"/>
              <a:ext cx="155" cy="109"/>
            </a:xfrm>
            <a:custGeom>
              <a:avLst/>
              <a:gdLst>
                <a:gd name="T0" fmla="*/ 155 w 155"/>
                <a:gd name="T1" fmla="*/ 100 h 109"/>
                <a:gd name="T2" fmla="*/ 143 w 155"/>
                <a:gd name="T3" fmla="*/ 109 h 109"/>
                <a:gd name="T4" fmla="*/ 0 w 155"/>
                <a:gd name="T5" fmla="*/ 8 h 109"/>
                <a:gd name="T6" fmla="*/ 12 w 155"/>
                <a:gd name="T7" fmla="*/ 0 h 109"/>
                <a:gd name="T8" fmla="*/ 155 w 155"/>
                <a:gd name="T9" fmla="*/ 100 h 109"/>
              </a:gdLst>
              <a:ahLst/>
              <a:cxnLst>
                <a:cxn ang="0">
                  <a:pos x="T0" y="T1"/>
                </a:cxn>
                <a:cxn ang="0">
                  <a:pos x="T2" y="T3"/>
                </a:cxn>
                <a:cxn ang="0">
                  <a:pos x="T4" y="T5"/>
                </a:cxn>
                <a:cxn ang="0">
                  <a:pos x="T6" y="T7"/>
                </a:cxn>
                <a:cxn ang="0">
                  <a:pos x="T8" y="T9"/>
                </a:cxn>
              </a:cxnLst>
              <a:rect l="0" t="0" r="r" b="b"/>
              <a:pathLst>
                <a:path w="155" h="109">
                  <a:moveTo>
                    <a:pt x="155" y="100"/>
                  </a:moveTo>
                  <a:lnTo>
                    <a:pt x="143" y="109"/>
                  </a:lnTo>
                  <a:lnTo>
                    <a:pt x="0" y="8"/>
                  </a:lnTo>
                  <a:lnTo>
                    <a:pt x="12" y="0"/>
                  </a:lnTo>
                  <a:lnTo>
                    <a:pt x="155" y="10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6" name="Freeform 44">
              <a:extLst>
                <a:ext uri="{FF2B5EF4-FFF2-40B4-BE49-F238E27FC236}">
                  <a16:creationId xmlns:a16="http://schemas.microsoft.com/office/drawing/2014/main" id="{51D3801C-0F92-7B7E-F5CC-B9F8604584D5}"/>
                </a:ext>
              </a:extLst>
            </p:cNvPr>
            <p:cNvSpPr>
              <a:spLocks noEditPoints="1"/>
            </p:cNvSpPr>
            <p:nvPr/>
          </p:nvSpPr>
          <p:spPr bwMode="auto">
            <a:xfrm>
              <a:off x="3516" y="1216"/>
              <a:ext cx="402" cy="519"/>
            </a:xfrm>
            <a:custGeom>
              <a:avLst/>
              <a:gdLst>
                <a:gd name="T0" fmla="*/ 298 w 402"/>
                <a:gd name="T1" fmla="*/ 60 h 519"/>
                <a:gd name="T2" fmla="*/ 302 w 402"/>
                <a:gd name="T3" fmla="*/ 377 h 519"/>
                <a:gd name="T4" fmla="*/ 402 w 402"/>
                <a:gd name="T5" fmla="*/ 376 h 519"/>
                <a:gd name="T6" fmla="*/ 203 w 402"/>
                <a:gd name="T7" fmla="*/ 519 h 519"/>
                <a:gd name="T8" fmla="*/ 0 w 402"/>
                <a:gd name="T9" fmla="*/ 379 h 519"/>
                <a:gd name="T10" fmla="*/ 101 w 402"/>
                <a:gd name="T11" fmla="*/ 378 h 519"/>
                <a:gd name="T12" fmla="*/ 97 w 402"/>
                <a:gd name="T13" fmla="*/ 61 h 519"/>
                <a:gd name="T14" fmla="*/ 298 w 402"/>
                <a:gd name="T15" fmla="*/ 60 h 519"/>
                <a:gd name="T16" fmla="*/ 297 w 402"/>
                <a:gd name="T17" fmla="*/ 24 h 519"/>
                <a:gd name="T18" fmla="*/ 298 w 402"/>
                <a:gd name="T19" fmla="*/ 48 h 519"/>
                <a:gd name="T20" fmla="*/ 97 w 402"/>
                <a:gd name="T21" fmla="*/ 49 h 519"/>
                <a:gd name="T22" fmla="*/ 96 w 402"/>
                <a:gd name="T23" fmla="*/ 25 h 519"/>
                <a:gd name="T24" fmla="*/ 297 w 402"/>
                <a:gd name="T25" fmla="*/ 24 h 519"/>
                <a:gd name="T26" fmla="*/ 297 w 402"/>
                <a:gd name="T27" fmla="*/ 0 h 519"/>
                <a:gd name="T28" fmla="*/ 297 w 402"/>
                <a:gd name="T29" fmla="*/ 12 h 519"/>
                <a:gd name="T30" fmla="*/ 96 w 402"/>
                <a:gd name="T31" fmla="*/ 13 h 519"/>
                <a:gd name="T32" fmla="*/ 96 w 402"/>
                <a:gd name="T33" fmla="*/ 1 h 519"/>
                <a:gd name="T34" fmla="*/ 297 w 402"/>
                <a:gd name="T35"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 h="519">
                  <a:moveTo>
                    <a:pt x="298" y="60"/>
                  </a:moveTo>
                  <a:lnTo>
                    <a:pt x="302" y="377"/>
                  </a:lnTo>
                  <a:lnTo>
                    <a:pt x="402" y="376"/>
                  </a:lnTo>
                  <a:lnTo>
                    <a:pt x="203" y="519"/>
                  </a:lnTo>
                  <a:lnTo>
                    <a:pt x="0" y="379"/>
                  </a:lnTo>
                  <a:lnTo>
                    <a:pt x="101" y="378"/>
                  </a:lnTo>
                  <a:lnTo>
                    <a:pt x="97" y="61"/>
                  </a:lnTo>
                  <a:lnTo>
                    <a:pt x="298" y="60"/>
                  </a:lnTo>
                  <a:close/>
                  <a:moveTo>
                    <a:pt x="297" y="24"/>
                  </a:moveTo>
                  <a:lnTo>
                    <a:pt x="298" y="48"/>
                  </a:lnTo>
                  <a:lnTo>
                    <a:pt x="97" y="49"/>
                  </a:lnTo>
                  <a:lnTo>
                    <a:pt x="96" y="25"/>
                  </a:lnTo>
                  <a:lnTo>
                    <a:pt x="297" y="24"/>
                  </a:lnTo>
                  <a:close/>
                  <a:moveTo>
                    <a:pt x="297" y="0"/>
                  </a:moveTo>
                  <a:lnTo>
                    <a:pt x="297" y="12"/>
                  </a:lnTo>
                  <a:lnTo>
                    <a:pt x="96" y="13"/>
                  </a:lnTo>
                  <a:lnTo>
                    <a:pt x="96" y="1"/>
                  </a:lnTo>
                  <a:lnTo>
                    <a:pt x="297"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7" name="Freeform 45">
              <a:extLst>
                <a:ext uri="{FF2B5EF4-FFF2-40B4-BE49-F238E27FC236}">
                  <a16:creationId xmlns:a16="http://schemas.microsoft.com/office/drawing/2014/main" id="{248E0817-7C11-8404-FA16-0D78FAD5B680}"/>
                </a:ext>
              </a:extLst>
            </p:cNvPr>
            <p:cNvSpPr>
              <a:spLocks/>
            </p:cNvSpPr>
            <p:nvPr/>
          </p:nvSpPr>
          <p:spPr bwMode="auto">
            <a:xfrm>
              <a:off x="3516" y="1276"/>
              <a:ext cx="402" cy="459"/>
            </a:xfrm>
            <a:custGeom>
              <a:avLst/>
              <a:gdLst>
                <a:gd name="T0" fmla="*/ 298 w 402"/>
                <a:gd name="T1" fmla="*/ 0 h 459"/>
                <a:gd name="T2" fmla="*/ 302 w 402"/>
                <a:gd name="T3" fmla="*/ 317 h 459"/>
                <a:gd name="T4" fmla="*/ 402 w 402"/>
                <a:gd name="T5" fmla="*/ 316 h 459"/>
                <a:gd name="T6" fmla="*/ 203 w 402"/>
                <a:gd name="T7" fmla="*/ 459 h 459"/>
                <a:gd name="T8" fmla="*/ 0 w 402"/>
                <a:gd name="T9" fmla="*/ 319 h 459"/>
                <a:gd name="T10" fmla="*/ 101 w 402"/>
                <a:gd name="T11" fmla="*/ 318 h 459"/>
                <a:gd name="T12" fmla="*/ 97 w 402"/>
                <a:gd name="T13" fmla="*/ 1 h 459"/>
                <a:gd name="T14" fmla="*/ 298 w 402"/>
                <a:gd name="T15" fmla="*/ 0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459">
                  <a:moveTo>
                    <a:pt x="298" y="0"/>
                  </a:moveTo>
                  <a:lnTo>
                    <a:pt x="302" y="317"/>
                  </a:lnTo>
                  <a:lnTo>
                    <a:pt x="402" y="316"/>
                  </a:lnTo>
                  <a:lnTo>
                    <a:pt x="203" y="459"/>
                  </a:lnTo>
                  <a:lnTo>
                    <a:pt x="0" y="319"/>
                  </a:lnTo>
                  <a:lnTo>
                    <a:pt x="101" y="318"/>
                  </a:lnTo>
                  <a:lnTo>
                    <a:pt x="97" y="1"/>
                  </a:lnTo>
                  <a:lnTo>
                    <a:pt x="298" y="0"/>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8" name="Freeform 46">
              <a:extLst>
                <a:ext uri="{FF2B5EF4-FFF2-40B4-BE49-F238E27FC236}">
                  <a16:creationId xmlns:a16="http://schemas.microsoft.com/office/drawing/2014/main" id="{3C24D6F5-77C9-AF53-6C0F-599AE8FEA4C6}"/>
                </a:ext>
              </a:extLst>
            </p:cNvPr>
            <p:cNvSpPr>
              <a:spLocks/>
            </p:cNvSpPr>
            <p:nvPr/>
          </p:nvSpPr>
          <p:spPr bwMode="auto">
            <a:xfrm>
              <a:off x="3612" y="1240"/>
              <a:ext cx="202" cy="25"/>
            </a:xfrm>
            <a:custGeom>
              <a:avLst/>
              <a:gdLst>
                <a:gd name="T0" fmla="*/ 201 w 202"/>
                <a:gd name="T1" fmla="*/ 0 h 25"/>
                <a:gd name="T2" fmla="*/ 202 w 202"/>
                <a:gd name="T3" fmla="*/ 24 h 25"/>
                <a:gd name="T4" fmla="*/ 1 w 202"/>
                <a:gd name="T5" fmla="*/ 25 h 25"/>
                <a:gd name="T6" fmla="*/ 0 w 202"/>
                <a:gd name="T7" fmla="*/ 1 h 25"/>
                <a:gd name="T8" fmla="*/ 201 w 202"/>
                <a:gd name="T9" fmla="*/ 0 h 25"/>
              </a:gdLst>
              <a:ahLst/>
              <a:cxnLst>
                <a:cxn ang="0">
                  <a:pos x="T0" y="T1"/>
                </a:cxn>
                <a:cxn ang="0">
                  <a:pos x="T2" y="T3"/>
                </a:cxn>
                <a:cxn ang="0">
                  <a:pos x="T4" y="T5"/>
                </a:cxn>
                <a:cxn ang="0">
                  <a:pos x="T6" y="T7"/>
                </a:cxn>
                <a:cxn ang="0">
                  <a:pos x="T8" y="T9"/>
                </a:cxn>
              </a:cxnLst>
              <a:rect l="0" t="0" r="r" b="b"/>
              <a:pathLst>
                <a:path w="202" h="25">
                  <a:moveTo>
                    <a:pt x="201" y="0"/>
                  </a:moveTo>
                  <a:lnTo>
                    <a:pt x="202" y="24"/>
                  </a:lnTo>
                  <a:lnTo>
                    <a:pt x="1" y="25"/>
                  </a:lnTo>
                  <a:lnTo>
                    <a:pt x="0" y="1"/>
                  </a:lnTo>
                  <a:lnTo>
                    <a:pt x="201" y="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9" name="Freeform 47">
              <a:extLst>
                <a:ext uri="{FF2B5EF4-FFF2-40B4-BE49-F238E27FC236}">
                  <a16:creationId xmlns:a16="http://schemas.microsoft.com/office/drawing/2014/main" id="{49F69FFB-6B24-6408-0B6C-4D56156CC7ED}"/>
                </a:ext>
              </a:extLst>
            </p:cNvPr>
            <p:cNvSpPr>
              <a:spLocks/>
            </p:cNvSpPr>
            <p:nvPr/>
          </p:nvSpPr>
          <p:spPr bwMode="auto">
            <a:xfrm>
              <a:off x="3612" y="1216"/>
              <a:ext cx="201" cy="13"/>
            </a:xfrm>
            <a:custGeom>
              <a:avLst/>
              <a:gdLst>
                <a:gd name="T0" fmla="*/ 201 w 201"/>
                <a:gd name="T1" fmla="*/ 0 h 13"/>
                <a:gd name="T2" fmla="*/ 201 w 201"/>
                <a:gd name="T3" fmla="*/ 12 h 13"/>
                <a:gd name="T4" fmla="*/ 0 w 201"/>
                <a:gd name="T5" fmla="*/ 13 h 13"/>
                <a:gd name="T6" fmla="*/ 0 w 201"/>
                <a:gd name="T7" fmla="*/ 1 h 13"/>
                <a:gd name="T8" fmla="*/ 201 w 201"/>
                <a:gd name="T9" fmla="*/ 0 h 13"/>
              </a:gdLst>
              <a:ahLst/>
              <a:cxnLst>
                <a:cxn ang="0">
                  <a:pos x="T0" y="T1"/>
                </a:cxn>
                <a:cxn ang="0">
                  <a:pos x="T2" y="T3"/>
                </a:cxn>
                <a:cxn ang="0">
                  <a:pos x="T4" y="T5"/>
                </a:cxn>
                <a:cxn ang="0">
                  <a:pos x="T6" y="T7"/>
                </a:cxn>
                <a:cxn ang="0">
                  <a:pos x="T8" y="T9"/>
                </a:cxn>
              </a:cxnLst>
              <a:rect l="0" t="0" r="r" b="b"/>
              <a:pathLst>
                <a:path w="201" h="13">
                  <a:moveTo>
                    <a:pt x="201" y="0"/>
                  </a:moveTo>
                  <a:lnTo>
                    <a:pt x="201" y="12"/>
                  </a:lnTo>
                  <a:lnTo>
                    <a:pt x="0" y="13"/>
                  </a:lnTo>
                  <a:lnTo>
                    <a:pt x="0" y="1"/>
                  </a:lnTo>
                  <a:lnTo>
                    <a:pt x="201" y="0"/>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0" name="Freeform 48">
              <a:extLst>
                <a:ext uri="{FF2B5EF4-FFF2-40B4-BE49-F238E27FC236}">
                  <a16:creationId xmlns:a16="http://schemas.microsoft.com/office/drawing/2014/main" id="{46D26835-B27E-3AF9-E040-E11D2998CCF7}"/>
                </a:ext>
              </a:extLst>
            </p:cNvPr>
            <p:cNvSpPr>
              <a:spLocks noEditPoints="1"/>
            </p:cNvSpPr>
            <p:nvPr/>
          </p:nvSpPr>
          <p:spPr bwMode="auto">
            <a:xfrm>
              <a:off x="4917" y="2055"/>
              <a:ext cx="870" cy="354"/>
            </a:xfrm>
            <a:custGeom>
              <a:avLst/>
              <a:gdLst>
                <a:gd name="T0" fmla="*/ 789 w 870"/>
                <a:gd name="T1" fmla="*/ 153 h 354"/>
                <a:gd name="T2" fmla="*/ 223 w 870"/>
                <a:gd name="T3" fmla="*/ 287 h 354"/>
                <a:gd name="T4" fmla="*/ 255 w 870"/>
                <a:gd name="T5" fmla="*/ 354 h 354"/>
                <a:gd name="T6" fmla="*/ 0 w 870"/>
                <a:gd name="T7" fmla="*/ 265 h 354"/>
                <a:gd name="T8" fmla="*/ 127 w 870"/>
                <a:gd name="T9" fmla="*/ 86 h 354"/>
                <a:gd name="T10" fmla="*/ 159 w 870"/>
                <a:gd name="T11" fmla="*/ 153 h 354"/>
                <a:gd name="T12" fmla="*/ 725 w 870"/>
                <a:gd name="T13" fmla="*/ 19 h 354"/>
                <a:gd name="T14" fmla="*/ 789 w 870"/>
                <a:gd name="T15" fmla="*/ 153 h 354"/>
                <a:gd name="T16" fmla="*/ 837 w 870"/>
                <a:gd name="T17" fmla="*/ 141 h 354"/>
                <a:gd name="T18" fmla="*/ 805 w 870"/>
                <a:gd name="T19" fmla="*/ 149 h 354"/>
                <a:gd name="T20" fmla="*/ 741 w 870"/>
                <a:gd name="T21" fmla="*/ 15 h 354"/>
                <a:gd name="T22" fmla="*/ 773 w 870"/>
                <a:gd name="T23" fmla="*/ 7 h 354"/>
                <a:gd name="T24" fmla="*/ 837 w 870"/>
                <a:gd name="T25" fmla="*/ 141 h 354"/>
                <a:gd name="T26" fmla="*/ 870 w 870"/>
                <a:gd name="T27" fmla="*/ 134 h 354"/>
                <a:gd name="T28" fmla="*/ 853 w 870"/>
                <a:gd name="T29" fmla="*/ 138 h 354"/>
                <a:gd name="T30" fmla="*/ 789 w 870"/>
                <a:gd name="T31" fmla="*/ 3 h 354"/>
                <a:gd name="T32" fmla="*/ 806 w 870"/>
                <a:gd name="T33" fmla="*/ 0 h 354"/>
                <a:gd name="T34" fmla="*/ 870 w 870"/>
                <a:gd name="T35" fmla="*/ 13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0" h="354">
                  <a:moveTo>
                    <a:pt x="789" y="153"/>
                  </a:moveTo>
                  <a:lnTo>
                    <a:pt x="223" y="287"/>
                  </a:lnTo>
                  <a:lnTo>
                    <a:pt x="255" y="354"/>
                  </a:lnTo>
                  <a:lnTo>
                    <a:pt x="0" y="265"/>
                  </a:lnTo>
                  <a:lnTo>
                    <a:pt x="127" y="86"/>
                  </a:lnTo>
                  <a:lnTo>
                    <a:pt x="159" y="153"/>
                  </a:lnTo>
                  <a:lnTo>
                    <a:pt x="725" y="19"/>
                  </a:lnTo>
                  <a:lnTo>
                    <a:pt x="789" y="153"/>
                  </a:lnTo>
                  <a:close/>
                  <a:moveTo>
                    <a:pt x="837" y="141"/>
                  </a:moveTo>
                  <a:lnTo>
                    <a:pt x="805" y="149"/>
                  </a:lnTo>
                  <a:lnTo>
                    <a:pt x="741" y="15"/>
                  </a:lnTo>
                  <a:lnTo>
                    <a:pt x="773" y="7"/>
                  </a:lnTo>
                  <a:lnTo>
                    <a:pt x="837" y="141"/>
                  </a:lnTo>
                  <a:close/>
                  <a:moveTo>
                    <a:pt x="870" y="134"/>
                  </a:moveTo>
                  <a:lnTo>
                    <a:pt x="853" y="138"/>
                  </a:lnTo>
                  <a:lnTo>
                    <a:pt x="789" y="3"/>
                  </a:lnTo>
                  <a:lnTo>
                    <a:pt x="806" y="0"/>
                  </a:lnTo>
                  <a:lnTo>
                    <a:pt x="870" y="134"/>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1" name="Freeform 49">
              <a:extLst>
                <a:ext uri="{FF2B5EF4-FFF2-40B4-BE49-F238E27FC236}">
                  <a16:creationId xmlns:a16="http://schemas.microsoft.com/office/drawing/2014/main" id="{BF261D78-BEE1-574E-4F46-6BF6BAE35590}"/>
                </a:ext>
              </a:extLst>
            </p:cNvPr>
            <p:cNvSpPr>
              <a:spLocks/>
            </p:cNvSpPr>
            <p:nvPr/>
          </p:nvSpPr>
          <p:spPr bwMode="auto">
            <a:xfrm>
              <a:off x="4917" y="2074"/>
              <a:ext cx="789" cy="335"/>
            </a:xfrm>
            <a:custGeom>
              <a:avLst/>
              <a:gdLst>
                <a:gd name="T0" fmla="*/ 789 w 789"/>
                <a:gd name="T1" fmla="*/ 134 h 335"/>
                <a:gd name="T2" fmla="*/ 223 w 789"/>
                <a:gd name="T3" fmla="*/ 268 h 335"/>
                <a:gd name="T4" fmla="*/ 255 w 789"/>
                <a:gd name="T5" fmla="*/ 335 h 335"/>
                <a:gd name="T6" fmla="*/ 0 w 789"/>
                <a:gd name="T7" fmla="*/ 246 h 335"/>
                <a:gd name="T8" fmla="*/ 127 w 789"/>
                <a:gd name="T9" fmla="*/ 67 h 335"/>
                <a:gd name="T10" fmla="*/ 159 w 789"/>
                <a:gd name="T11" fmla="*/ 134 h 335"/>
                <a:gd name="T12" fmla="*/ 725 w 789"/>
                <a:gd name="T13" fmla="*/ 0 h 335"/>
                <a:gd name="T14" fmla="*/ 789 w 789"/>
                <a:gd name="T15" fmla="*/ 134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9" h="335">
                  <a:moveTo>
                    <a:pt x="789" y="134"/>
                  </a:moveTo>
                  <a:lnTo>
                    <a:pt x="223" y="268"/>
                  </a:lnTo>
                  <a:lnTo>
                    <a:pt x="255" y="335"/>
                  </a:lnTo>
                  <a:lnTo>
                    <a:pt x="0" y="246"/>
                  </a:lnTo>
                  <a:lnTo>
                    <a:pt x="127" y="67"/>
                  </a:lnTo>
                  <a:lnTo>
                    <a:pt x="159" y="134"/>
                  </a:lnTo>
                  <a:lnTo>
                    <a:pt x="725" y="0"/>
                  </a:lnTo>
                  <a:lnTo>
                    <a:pt x="789" y="134"/>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2" name="Freeform 50">
              <a:extLst>
                <a:ext uri="{FF2B5EF4-FFF2-40B4-BE49-F238E27FC236}">
                  <a16:creationId xmlns:a16="http://schemas.microsoft.com/office/drawing/2014/main" id="{97C2F44C-F277-52A6-8F6B-A266078DAFB6}"/>
                </a:ext>
              </a:extLst>
            </p:cNvPr>
            <p:cNvSpPr>
              <a:spLocks/>
            </p:cNvSpPr>
            <p:nvPr/>
          </p:nvSpPr>
          <p:spPr bwMode="auto">
            <a:xfrm>
              <a:off x="5658" y="2062"/>
              <a:ext cx="96" cy="142"/>
            </a:xfrm>
            <a:custGeom>
              <a:avLst/>
              <a:gdLst>
                <a:gd name="T0" fmla="*/ 96 w 96"/>
                <a:gd name="T1" fmla="*/ 134 h 142"/>
                <a:gd name="T2" fmla="*/ 64 w 96"/>
                <a:gd name="T3" fmla="*/ 142 h 142"/>
                <a:gd name="T4" fmla="*/ 0 w 96"/>
                <a:gd name="T5" fmla="*/ 8 h 142"/>
                <a:gd name="T6" fmla="*/ 32 w 96"/>
                <a:gd name="T7" fmla="*/ 0 h 142"/>
                <a:gd name="T8" fmla="*/ 96 w 96"/>
                <a:gd name="T9" fmla="*/ 134 h 142"/>
              </a:gdLst>
              <a:ahLst/>
              <a:cxnLst>
                <a:cxn ang="0">
                  <a:pos x="T0" y="T1"/>
                </a:cxn>
                <a:cxn ang="0">
                  <a:pos x="T2" y="T3"/>
                </a:cxn>
                <a:cxn ang="0">
                  <a:pos x="T4" y="T5"/>
                </a:cxn>
                <a:cxn ang="0">
                  <a:pos x="T6" y="T7"/>
                </a:cxn>
                <a:cxn ang="0">
                  <a:pos x="T8" y="T9"/>
                </a:cxn>
              </a:cxnLst>
              <a:rect l="0" t="0" r="r" b="b"/>
              <a:pathLst>
                <a:path w="96" h="142">
                  <a:moveTo>
                    <a:pt x="96" y="134"/>
                  </a:moveTo>
                  <a:lnTo>
                    <a:pt x="64" y="142"/>
                  </a:lnTo>
                  <a:lnTo>
                    <a:pt x="0" y="8"/>
                  </a:lnTo>
                  <a:lnTo>
                    <a:pt x="32" y="0"/>
                  </a:lnTo>
                  <a:lnTo>
                    <a:pt x="96" y="134"/>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3" name="Freeform 51">
              <a:extLst>
                <a:ext uri="{FF2B5EF4-FFF2-40B4-BE49-F238E27FC236}">
                  <a16:creationId xmlns:a16="http://schemas.microsoft.com/office/drawing/2014/main" id="{0A035237-668F-BE77-1E41-49529E28588F}"/>
                </a:ext>
              </a:extLst>
            </p:cNvPr>
            <p:cNvSpPr>
              <a:spLocks/>
            </p:cNvSpPr>
            <p:nvPr/>
          </p:nvSpPr>
          <p:spPr bwMode="auto">
            <a:xfrm>
              <a:off x="5706" y="2055"/>
              <a:ext cx="81" cy="138"/>
            </a:xfrm>
            <a:custGeom>
              <a:avLst/>
              <a:gdLst>
                <a:gd name="T0" fmla="*/ 81 w 81"/>
                <a:gd name="T1" fmla="*/ 134 h 138"/>
                <a:gd name="T2" fmla="*/ 64 w 81"/>
                <a:gd name="T3" fmla="*/ 138 h 138"/>
                <a:gd name="T4" fmla="*/ 0 w 81"/>
                <a:gd name="T5" fmla="*/ 3 h 138"/>
                <a:gd name="T6" fmla="*/ 17 w 81"/>
                <a:gd name="T7" fmla="*/ 0 h 138"/>
                <a:gd name="T8" fmla="*/ 81 w 81"/>
                <a:gd name="T9" fmla="*/ 134 h 138"/>
              </a:gdLst>
              <a:ahLst/>
              <a:cxnLst>
                <a:cxn ang="0">
                  <a:pos x="T0" y="T1"/>
                </a:cxn>
                <a:cxn ang="0">
                  <a:pos x="T2" y="T3"/>
                </a:cxn>
                <a:cxn ang="0">
                  <a:pos x="T4" y="T5"/>
                </a:cxn>
                <a:cxn ang="0">
                  <a:pos x="T6" y="T7"/>
                </a:cxn>
                <a:cxn ang="0">
                  <a:pos x="T8" y="T9"/>
                </a:cxn>
              </a:cxnLst>
              <a:rect l="0" t="0" r="r" b="b"/>
              <a:pathLst>
                <a:path w="81" h="138">
                  <a:moveTo>
                    <a:pt x="81" y="134"/>
                  </a:moveTo>
                  <a:lnTo>
                    <a:pt x="64" y="138"/>
                  </a:lnTo>
                  <a:lnTo>
                    <a:pt x="0" y="3"/>
                  </a:lnTo>
                  <a:lnTo>
                    <a:pt x="17" y="0"/>
                  </a:lnTo>
                  <a:lnTo>
                    <a:pt x="81" y="134"/>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4" name="Freeform 52">
              <a:extLst>
                <a:ext uri="{FF2B5EF4-FFF2-40B4-BE49-F238E27FC236}">
                  <a16:creationId xmlns:a16="http://schemas.microsoft.com/office/drawing/2014/main" id="{E5E02C10-58A4-8DDD-6C83-5C16F09A5B38}"/>
                </a:ext>
              </a:extLst>
            </p:cNvPr>
            <p:cNvSpPr>
              <a:spLocks noEditPoints="1"/>
            </p:cNvSpPr>
            <p:nvPr/>
          </p:nvSpPr>
          <p:spPr bwMode="auto">
            <a:xfrm>
              <a:off x="4984" y="2632"/>
              <a:ext cx="776" cy="283"/>
            </a:xfrm>
            <a:custGeom>
              <a:avLst/>
              <a:gdLst>
                <a:gd name="T0" fmla="*/ 691 w 776"/>
                <a:gd name="T1" fmla="*/ 212 h 283"/>
                <a:gd name="T2" fmla="*/ 201 w 776"/>
                <a:gd name="T3" fmla="*/ 212 h 283"/>
                <a:gd name="T4" fmla="*/ 201 w 776"/>
                <a:gd name="T5" fmla="*/ 283 h 283"/>
                <a:gd name="T6" fmla="*/ 0 w 776"/>
                <a:gd name="T7" fmla="*/ 142 h 283"/>
                <a:gd name="T8" fmla="*/ 201 w 776"/>
                <a:gd name="T9" fmla="*/ 0 h 283"/>
                <a:gd name="T10" fmla="*/ 201 w 776"/>
                <a:gd name="T11" fmla="*/ 71 h 283"/>
                <a:gd name="T12" fmla="*/ 691 w 776"/>
                <a:gd name="T13" fmla="*/ 71 h 283"/>
                <a:gd name="T14" fmla="*/ 691 w 776"/>
                <a:gd name="T15" fmla="*/ 212 h 283"/>
                <a:gd name="T16" fmla="*/ 742 w 776"/>
                <a:gd name="T17" fmla="*/ 212 h 283"/>
                <a:gd name="T18" fmla="*/ 708 w 776"/>
                <a:gd name="T19" fmla="*/ 212 h 283"/>
                <a:gd name="T20" fmla="*/ 708 w 776"/>
                <a:gd name="T21" fmla="*/ 71 h 283"/>
                <a:gd name="T22" fmla="*/ 742 w 776"/>
                <a:gd name="T23" fmla="*/ 71 h 283"/>
                <a:gd name="T24" fmla="*/ 742 w 776"/>
                <a:gd name="T25" fmla="*/ 212 h 283"/>
                <a:gd name="T26" fmla="*/ 776 w 776"/>
                <a:gd name="T27" fmla="*/ 212 h 283"/>
                <a:gd name="T28" fmla="*/ 759 w 776"/>
                <a:gd name="T29" fmla="*/ 212 h 283"/>
                <a:gd name="T30" fmla="*/ 759 w 776"/>
                <a:gd name="T31" fmla="*/ 71 h 283"/>
                <a:gd name="T32" fmla="*/ 776 w 776"/>
                <a:gd name="T33" fmla="*/ 71 h 283"/>
                <a:gd name="T34" fmla="*/ 776 w 776"/>
                <a:gd name="T35" fmla="*/ 21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283">
                  <a:moveTo>
                    <a:pt x="691" y="212"/>
                  </a:moveTo>
                  <a:lnTo>
                    <a:pt x="201" y="212"/>
                  </a:lnTo>
                  <a:lnTo>
                    <a:pt x="201" y="283"/>
                  </a:lnTo>
                  <a:lnTo>
                    <a:pt x="0" y="142"/>
                  </a:lnTo>
                  <a:lnTo>
                    <a:pt x="201" y="0"/>
                  </a:lnTo>
                  <a:lnTo>
                    <a:pt x="201" y="71"/>
                  </a:lnTo>
                  <a:lnTo>
                    <a:pt x="691" y="71"/>
                  </a:lnTo>
                  <a:lnTo>
                    <a:pt x="691" y="212"/>
                  </a:lnTo>
                  <a:close/>
                  <a:moveTo>
                    <a:pt x="742" y="212"/>
                  </a:moveTo>
                  <a:lnTo>
                    <a:pt x="708" y="212"/>
                  </a:lnTo>
                  <a:lnTo>
                    <a:pt x="708" y="71"/>
                  </a:lnTo>
                  <a:lnTo>
                    <a:pt x="742" y="71"/>
                  </a:lnTo>
                  <a:lnTo>
                    <a:pt x="742" y="212"/>
                  </a:lnTo>
                  <a:close/>
                  <a:moveTo>
                    <a:pt x="776" y="212"/>
                  </a:moveTo>
                  <a:lnTo>
                    <a:pt x="759" y="212"/>
                  </a:lnTo>
                  <a:lnTo>
                    <a:pt x="759" y="71"/>
                  </a:lnTo>
                  <a:lnTo>
                    <a:pt x="776" y="71"/>
                  </a:lnTo>
                  <a:lnTo>
                    <a:pt x="776" y="212"/>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Freeform 53">
              <a:extLst>
                <a:ext uri="{FF2B5EF4-FFF2-40B4-BE49-F238E27FC236}">
                  <a16:creationId xmlns:a16="http://schemas.microsoft.com/office/drawing/2014/main" id="{CC796649-E364-8048-7FD5-78B2F13DA8AD}"/>
                </a:ext>
              </a:extLst>
            </p:cNvPr>
            <p:cNvSpPr>
              <a:spLocks/>
            </p:cNvSpPr>
            <p:nvPr/>
          </p:nvSpPr>
          <p:spPr bwMode="auto">
            <a:xfrm>
              <a:off x="4984" y="2632"/>
              <a:ext cx="691" cy="283"/>
            </a:xfrm>
            <a:custGeom>
              <a:avLst/>
              <a:gdLst>
                <a:gd name="T0" fmla="*/ 691 w 691"/>
                <a:gd name="T1" fmla="*/ 212 h 283"/>
                <a:gd name="T2" fmla="*/ 201 w 691"/>
                <a:gd name="T3" fmla="*/ 212 h 283"/>
                <a:gd name="T4" fmla="*/ 201 w 691"/>
                <a:gd name="T5" fmla="*/ 283 h 283"/>
                <a:gd name="T6" fmla="*/ 0 w 691"/>
                <a:gd name="T7" fmla="*/ 142 h 283"/>
                <a:gd name="T8" fmla="*/ 201 w 691"/>
                <a:gd name="T9" fmla="*/ 0 h 283"/>
                <a:gd name="T10" fmla="*/ 201 w 691"/>
                <a:gd name="T11" fmla="*/ 71 h 283"/>
                <a:gd name="T12" fmla="*/ 691 w 691"/>
                <a:gd name="T13" fmla="*/ 71 h 283"/>
                <a:gd name="T14" fmla="*/ 691 w 691"/>
                <a:gd name="T15" fmla="*/ 212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1" h="283">
                  <a:moveTo>
                    <a:pt x="691" y="212"/>
                  </a:moveTo>
                  <a:lnTo>
                    <a:pt x="201" y="212"/>
                  </a:lnTo>
                  <a:lnTo>
                    <a:pt x="201" y="283"/>
                  </a:lnTo>
                  <a:lnTo>
                    <a:pt x="0" y="142"/>
                  </a:lnTo>
                  <a:lnTo>
                    <a:pt x="201" y="0"/>
                  </a:lnTo>
                  <a:lnTo>
                    <a:pt x="201" y="71"/>
                  </a:lnTo>
                  <a:lnTo>
                    <a:pt x="691" y="71"/>
                  </a:lnTo>
                  <a:lnTo>
                    <a:pt x="691" y="212"/>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6" name="Rectangle 54">
              <a:extLst>
                <a:ext uri="{FF2B5EF4-FFF2-40B4-BE49-F238E27FC236}">
                  <a16:creationId xmlns:a16="http://schemas.microsoft.com/office/drawing/2014/main" id="{D1AA3B69-FDDD-F2A4-DB52-C36C0D6F12C3}"/>
                </a:ext>
              </a:extLst>
            </p:cNvPr>
            <p:cNvSpPr>
              <a:spLocks noChangeArrowheads="1"/>
            </p:cNvSpPr>
            <p:nvPr/>
          </p:nvSpPr>
          <p:spPr bwMode="auto">
            <a:xfrm>
              <a:off x="5692" y="2703"/>
              <a:ext cx="34" cy="141"/>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7" name="Rectangle 55">
              <a:extLst>
                <a:ext uri="{FF2B5EF4-FFF2-40B4-BE49-F238E27FC236}">
                  <a16:creationId xmlns:a16="http://schemas.microsoft.com/office/drawing/2014/main" id="{9C6CF5C1-3228-51F0-5A3D-13EFF445C9A8}"/>
                </a:ext>
              </a:extLst>
            </p:cNvPr>
            <p:cNvSpPr>
              <a:spLocks noChangeArrowheads="1"/>
            </p:cNvSpPr>
            <p:nvPr/>
          </p:nvSpPr>
          <p:spPr bwMode="auto">
            <a:xfrm>
              <a:off x="5743" y="2703"/>
              <a:ext cx="17" cy="141"/>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58" name="Freeform 56">
              <a:extLst>
                <a:ext uri="{FF2B5EF4-FFF2-40B4-BE49-F238E27FC236}">
                  <a16:creationId xmlns:a16="http://schemas.microsoft.com/office/drawing/2014/main" id="{5E1291C0-F40D-B983-EBA1-E4C3C7E90B94}"/>
                </a:ext>
              </a:extLst>
            </p:cNvPr>
            <p:cNvSpPr>
              <a:spLocks noEditPoints="1"/>
            </p:cNvSpPr>
            <p:nvPr/>
          </p:nvSpPr>
          <p:spPr bwMode="auto">
            <a:xfrm>
              <a:off x="2629" y="3405"/>
              <a:ext cx="509" cy="408"/>
            </a:xfrm>
            <a:custGeom>
              <a:avLst/>
              <a:gdLst>
                <a:gd name="T0" fmla="*/ 50 w 509"/>
                <a:gd name="T1" fmla="*/ 275 h 408"/>
                <a:gd name="T2" fmla="*/ 268 w 509"/>
                <a:gd name="T3" fmla="*/ 71 h 408"/>
                <a:gd name="T4" fmla="*/ 187 w 509"/>
                <a:gd name="T5" fmla="*/ 29 h 408"/>
                <a:gd name="T6" fmla="*/ 469 w 509"/>
                <a:gd name="T7" fmla="*/ 0 h 408"/>
                <a:gd name="T8" fmla="*/ 509 w 509"/>
                <a:gd name="T9" fmla="*/ 198 h 408"/>
                <a:gd name="T10" fmla="*/ 429 w 509"/>
                <a:gd name="T11" fmla="*/ 156 h 408"/>
                <a:gd name="T12" fmla="*/ 211 w 509"/>
                <a:gd name="T13" fmla="*/ 360 h 408"/>
                <a:gd name="T14" fmla="*/ 50 w 509"/>
                <a:gd name="T15" fmla="*/ 275 h 408"/>
                <a:gd name="T16" fmla="*/ 20 w 509"/>
                <a:gd name="T17" fmla="*/ 304 h 408"/>
                <a:gd name="T18" fmla="*/ 40 w 509"/>
                <a:gd name="T19" fmla="*/ 285 h 408"/>
                <a:gd name="T20" fmla="*/ 201 w 509"/>
                <a:gd name="T21" fmla="*/ 370 h 408"/>
                <a:gd name="T22" fmla="*/ 181 w 509"/>
                <a:gd name="T23" fmla="*/ 389 h 408"/>
                <a:gd name="T24" fmla="*/ 20 w 509"/>
                <a:gd name="T25" fmla="*/ 304 h 408"/>
                <a:gd name="T26" fmla="*/ 0 w 509"/>
                <a:gd name="T27" fmla="*/ 323 h 408"/>
                <a:gd name="T28" fmla="*/ 10 w 509"/>
                <a:gd name="T29" fmla="*/ 314 h 408"/>
                <a:gd name="T30" fmla="*/ 171 w 509"/>
                <a:gd name="T31" fmla="*/ 398 h 408"/>
                <a:gd name="T32" fmla="*/ 161 w 509"/>
                <a:gd name="T33" fmla="*/ 408 h 408"/>
                <a:gd name="T34" fmla="*/ 0 w 509"/>
                <a:gd name="T35" fmla="*/ 32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9" h="408">
                  <a:moveTo>
                    <a:pt x="50" y="275"/>
                  </a:moveTo>
                  <a:lnTo>
                    <a:pt x="268" y="71"/>
                  </a:lnTo>
                  <a:lnTo>
                    <a:pt x="187" y="29"/>
                  </a:lnTo>
                  <a:lnTo>
                    <a:pt x="469" y="0"/>
                  </a:lnTo>
                  <a:lnTo>
                    <a:pt x="509" y="198"/>
                  </a:lnTo>
                  <a:lnTo>
                    <a:pt x="429" y="156"/>
                  </a:lnTo>
                  <a:lnTo>
                    <a:pt x="211" y="360"/>
                  </a:lnTo>
                  <a:lnTo>
                    <a:pt x="50" y="275"/>
                  </a:lnTo>
                  <a:close/>
                  <a:moveTo>
                    <a:pt x="20" y="304"/>
                  </a:moveTo>
                  <a:lnTo>
                    <a:pt x="40" y="285"/>
                  </a:lnTo>
                  <a:lnTo>
                    <a:pt x="201" y="370"/>
                  </a:lnTo>
                  <a:lnTo>
                    <a:pt x="181" y="389"/>
                  </a:lnTo>
                  <a:lnTo>
                    <a:pt x="20" y="304"/>
                  </a:lnTo>
                  <a:close/>
                  <a:moveTo>
                    <a:pt x="0" y="323"/>
                  </a:moveTo>
                  <a:lnTo>
                    <a:pt x="10" y="314"/>
                  </a:lnTo>
                  <a:lnTo>
                    <a:pt x="171" y="398"/>
                  </a:lnTo>
                  <a:lnTo>
                    <a:pt x="161" y="408"/>
                  </a:lnTo>
                  <a:lnTo>
                    <a:pt x="0" y="323"/>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0" name="Freeform 58">
              <a:extLst>
                <a:ext uri="{FF2B5EF4-FFF2-40B4-BE49-F238E27FC236}">
                  <a16:creationId xmlns:a16="http://schemas.microsoft.com/office/drawing/2014/main" id="{39E8B276-3314-AB00-60D7-C124C8748232}"/>
                </a:ext>
              </a:extLst>
            </p:cNvPr>
            <p:cNvSpPr>
              <a:spLocks/>
            </p:cNvSpPr>
            <p:nvPr/>
          </p:nvSpPr>
          <p:spPr bwMode="auto">
            <a:xfrm>
              <a:off x="2547" y="3663"/>
              <a:ext cx="181" cy="104"/>
            </a:xfrm>
            <a:custGeom>
              <a:avLst/>
              <a:gdLst>
                <a:gd name="T0" fmla="*/ 0 w 181"/>
                <a:gd name="T1" fmla="*/ 19 h 104"/>
                <a:gd name="T2" fmla="*/ 20 w 181"/>
                <a:gd name="T3" fmla="*/ 0 h 104"/>
                <a:gd name="T4" fmla="*/ 181 w 181"/>
                <a:gd name="T5" fmla="*/ 85 h 104"/>
                <a:gd name="T6" fmla="*/ 161 w 181"/>
                <a:gd name="T7" fmla="*/ 104 h 104"/>
                <a:gd name="T8" fmla="*/ 0 w 181"/>
                <a:gd name="T9" fmla="*/ 19 h 104"/>
              </a:gdLst>
              <a:ahLst/>
              <a:cxnLst>
                <a:cxn ang="0">
                  <a:pos x="T0" y="T1"/>
                </a:cxn>
                <a:cxn ang="0">
                  <a:pos x="T2" y="T3"/>
                </a:cxn>
                <a:cxn ang="0">
                  <a:pos x="T4" y="T5"/>
                </a:cxn>
                <a:cxn ang="0">
                  <a:pos x="T6" y="T7"/>
                </a:cxn>
                <a:cxn ang="0">
                  <a:pos x="T8" y="T9"/>
                </a:cxn>
              </a:cxnLst>
              <a:rect l="0" t="0" r="r" b="b"/>
              <a:pathLst>
                <a:path w="181" h="104">
                  <a:moveTo>
                    <a:pt x="0" y="19"/>
                  </a:moveTo>
                  <a:lnTo>
                    <a:pt x="20" y="0"/>
                  </a:lnTo>
                  <a:lnTo>
                    <a:pt x="181" y="85"/>
                  </a:lnTo>
                  <a:lnTo>
                    <a:pt x="161" y="104"/>
                  </a:lnTo>
                  <a:lnTo>
                    <a:pt x="0" y="19"/>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1" name="Freeform 59">
              <a:extLst>
                <a:ext uri="{FF2B5EF4-FFF2-40B4-BE49-F238E27FC236}">
                  <a16:creationId xmlns:a16="http://schemas.microsoft.com/office/drawing/2014/main" id="{C28AD9EA-1C63-7208-D73D-4001C115C78C}"/>
                </a:ext>
              </a:extLst>
            </p:cNvPr>
            <p:cNvSpPr>
              <a:spLocks/>
            </p:cNvSpPr>
            <p:nvPr/>
          </p:nvSpPr>
          <p:spPr bwMode="auto">
            <a:xfrm>
              <a:off x="2527" y="3692"/>
              <a:ext cx="171" cy="94"/>
            </a:xfrm>
            <a:custGeom>
              <a:avLst/>
              <a:gdLst>
                <a:gd name="T0" fmla="*/ 0 w 171"/>
                <a:gd name="T1" fmla="*/ 9 h 94"/>
                <a:gd name="T2" fmla="*/ 10 w 171"/>
                <a:gd name="T3" fmla="*/ 0 h 94"/>
                <a:gd name="T4" fmla="*/ 171 w 171"/>
                <a:gd name="T5" fmla="*/ 84 h 94"/>
                <a:gd name="T6" fmla="*/ 161 w 171"/>
                <a:gd name="T7" fmla="*/ 94 h 94"/>
                <a:gd name="T8" fmla="*/ 0 w 171"/>
                <a:gd name="T9" fmla="*/ 9 h 94"/>
              </a:gdLst>
              <a:ahLst/>
              <a:cxnLst>
                <a:cxn ang="0">
                  <a:pos x="T0" y="T1"/>
                </a:cxn>
                <a:cxn ang="0">
                  <a:pos x="T2" y="T3"/>
                </a:cxn>
                <a:cxn ang="0">
                  <a:pos x="T4" y="T5"/>
                </a:cxn>
                <a:cxn ang="0">
                  <a:pos x="T6" y="T7"/>
                </a:cxn>
                <a:cxn ang="0">
                  <a:pos x="T8" y="T9"/>
                </a:cxn>
              </a:cxnLst>
              <a:rect l="0" t="0" r="r" b="b"/>
              <a:pathLst>
                <a:path w="171" h="94">
                  <a:moveTo>
                    <a:pt x="0" y="9"/>
                  </a:moveTo>
                  <a:lnTo>
                    <a:pt x="10" y="0"/>
                  </a:lnTo>
                  <a:lnTo>
                    <a:pt x="171" y="84"/>
                  </a:lnTo>
                  <a:lnTo>
                    <a:pt x="161" y="94"/>
                  </a:lnTo>
                  <a:lnTo>
                    <a:pt x="0" y="9"/>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62" name="Freeform 60">
              <a:extLst>
                <a:ext uri="{FF2B5EF4-FFF2-40B4-BE49-F238E27FC236}">
                  <a16:creationId xmlns:a16="http://schemas.microsoft.com/office/drawing/2014/main" id="{A3286AE2-6CCF-D046-274A-7400386B72A2}"/>
                </a:ext>
              </a:extLst>
            </p:cNvPr>
            <p:cNvSpPr>
              <a:spLocks noEditPoints="1"/>
            </p:cNvSpPr>
            <p:nvPr/>
          </p:nvSpPr>
          <p:spPr bwMode="auto">
            <a:xfrm>
              <a:off x="4140" y="3466"/>
              <a:ext cx="476" cy="420"/>
            </a:xfrm>
            <a:custGeom>
              <a:avLst/>
              <a:gdLst>
                <a:gd name="T0" fmla="*/ 260 w 476"/>
                <a:gd name="T1" fmla="*/ 368 h 420"/>
                <a:gd name="T2" fmla="*/ 87 w 476"/>
                <a:gd name="T3" fmla="*/ 158 h 420"/>
                <a:gd name="T4" fmla="*/ 0 w 476"/>
                <a:gd name="T5" fmla="*/ 193 h 420"/>
                <a:gd name="T6" fmla="*/ 73 w 476"/>
                <a:gd name="T7" fmla="*/ 0 h 420"/>
                <a:gd name="T8" fmla="*/ 348 w 476"/>
                <a:gd name="T9" fmla="*/ 52 h 420"/>
                <a:gd name="T10" fmla="*/ 261 w 476"/>
                <a:gd name="T11" fmla="*/ 87 h 420"/>
                <a:gd name="T12" fmla="*/ 434 w 476"/>
                <a:gd name="T13" fmla="*/ 298 h 420"/>
                <a:gd name="T14" fmla="*/ 260 w 476"/>
                <a:gd name="T15" fmla="*/ 368 h 420"/>
                <a:gd name="T16" fmla="*/ 285 w 476"/>
                <a:gd name="T17" fmla="*/ 399 h 420"/>
                <a:gd name="T18" fmla="*/ 268 w 476"/>
                <a:gd name="T19" fmla="*/ 379 h 420"/>
                <a:gd name="T20" fmla="*/ 442 w 476"/>
                <a:gd name="T21" fmla="*/ 308 h 420"/>
                <a:gd name="T22" fmla="*/ 459 w 476"/>
                <a:gd name="T23" fmla="*/ 329 h 420"/>
                <a:gd name="T24" fmla="*/ 285 w 476"/>
                <a:gd name="T25" fmla="*/ 399 h 420"/>
                <a:gd name="T26" fmla="*/ 303 w 476"/>
                <a:gd name="T27" fmla="*/ 420 h 420"/>
                <a:gd name="T28" fmla="*/ 294 w 476"/>
                <a:gd name="T29" fmla="*/ 410 h 420"/>
                <a:gd name="T30" fmla="*/ 468 w 476"/>
                <a:gd name="T31" fmla="*/ 339 h 420"/>
                <a:gd name="T32" fmla="*/ 476 w 476"/>
                <a:gd name="T33" fmla="*/ 350 h 420"/>
                <a:gd name="T34" fmla="*/ 303 w 476"/>
                <a:gd name="T35"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420">
                  <a:moveTo>
                    <a:pt x="260" y="368"/>
                  </a:moveTo>
                  <a:lnTo>
                    <a:pt x="87" y="158"/>
                  </a:lnTo>
                  <a:lnTo>
                    <a:pt x="0" y="193"/>
                  </a:lnTo>
                  <a:lnTo>
                    <a:pt x="73" y="0"/>
                  </a:lnTo>
                  <a:lnTo>
                    <a:pt x="348" y="52"/>
                  </a:lnTo>
                  <a:lnTo>
                    <a:pt x="261" y="87"/>
                  </a:lnTo>
                  <a:lnTo>
                    <a:pt x="434" y="298"/>
                  </a:lnTo>
                  <a:lnTo>
                    <a:pt x="260" y="368"/>
                  </a:lnTo>
                  <a:close/>
                  <a:moveTo>
                    <a:pt x="285" y="399"/>
                  </a:moveTo>
                  <a:lnTo>
                    <a:pt x="268" y="379"/>
                  </a:lnTo>
                  <a:lnTo>
                    <a:pt x="442" y="308"/>
                  </a:lnTo>
                  <a:lnTo>
                    <a:pt x="459" y="329"/>
                  </a:lnTo>
                  <a:lnTo>
                    <a:pt x="285" y="399"/>
                  </a:lnTo>
                  <a:close/>
                  <a:moveTo>
                    <a:pt x="303" y="420"/>
                  </a:moveTo>
                  <a:lnTo>
                    <a:pt x="294" y="410"/>
                  </a:lnTo>
                  <a:lnTo>
                    <a:pt x="468" y="339"/>
                  </a:lnTo>
                  <a:lnTo>
                    <a:pt x="476" y="350"/>
                  </a:lnTo>
                  <a:lnTo>
                    <a:pt x="303" y="42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3" name="Freeform 61">
              <a:extLst>
                <a:ext uri="{FF2B5EF4-FFF2-40B4-BE49-F238E27FC236}">
                  <a16:creationId xmlns:a16="http://schemas.microsoft.com/office/drawing/2014/main" id="{A0D0F54C-5F41-55D6-AA48-26BAD329E16E}"/>
                </a:ext>
              </a:extLst>
            </p:cNvPr>
            <p:cNvSpPr>
              <a:spLocks/>
            </p:cNvSpPr>
            <p:nvPr/>
          </p:nvSpPr>
          <p:spPr bwMode="auto">
            <a:xfrm>
              <a:off x="4140" y="3466"/>
              <a:ext cx="434" cy="368"/>
            </a:xfrm>
            <a:custGeom>
              <a:avLst/>
              <a:gdLst>
                <a:gd name="T0" fmla="*/ 260 w 434"/>
                <a:gd name="T1" fmla="*/ 368 h 368"/>
                <a:gd name="T2" fmla="*/ 87 w 434"/>
                <a:gd name="T3" fmla="*/ 158 h 368"/>
                <a:gd name="T4" fmla="*/ 0 w 434"/>
                <a:gd name="T5" fmla="*/ 193 h 368"/>
                <a:gd name="T6" fmla="*/ 73 w 434"/>
                <a:gd name="T7" fmla="*/ 0 h 368"/>
                <a:gd name="T8" fmla="*/ 348 w 434"/>
                <a:gd name="T9" fmla="*/ 52 h 368"/>
                <a:gd name="T10" fmla="*/ 261 w 434"/>
                <a:gd name="T11" fmla="*/ 87 h 368"/>
                <a:gd name="T12" fmla="*/ 434 w 434"/>
                <a:gd name="T13" fmla="*/ 298 h 368"/>
                <a:gd name="T14" fmla="*/ 260 w 434"/>
                <a:gd name="T15" fmla="*/ 368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368">
                  <a:moveTo>
                    <a:pt x="260" y="368"/>
                  </a:moveTo>
                  <a:lnTo>
                    <a:pt x="87" y="158"/>
                  </a:lnTo>
                  <a:lnTo>
                    <a:pt x="0" y="193"/>
                  </a:lnTo>
                  <a:lnTo>
                    <a:pt x="73" y="0"/>
                  </a:lnTo>
                  <a:lnTo>
                    <a:pt x="348" y="52"/>
                  </a:lnTo>
                  <a:lnTo>
                    <a:pt x="261" y="87"/>
                  </a:lnTo>
                  <a:lnTo>
                    <a:pt x="434" y="298"/>
                  </a:lnTo>
                  <a:lnTo>
                    <a:pt x="260" y="368"/>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096" name="Freeform 62">
              <a:extLst>
                <a:ext uri="{FF2B5EF4-FFF2-40B4-BE49-F238E27FC236}">
                  <a16:creationId xmlns:a16="http://schemas.microsoft.com/office/drawing/2014/main" id="{2F094538-65F0-2931-F950-B62BA1B4AAD6}"/>
                </a:ext>
              </a:extLst>
            </p:cNvPr>
            <p:cNvSpPr>
              <a:spLocks/>
            </p:cNvSpPr>
            <p:nvPr/>
          </p:nvSpPr>
          <p:spPr bwMode="auto">
            <a:xfrm>
              <a:off x="4408" y="3774"/>
              <a:ext cx="191" cy="91"/>
            </a:xfrm>
            <a:custGeom>
              <a:avLst/>
              <a:gdLst>
                <a:gd name="T0" fmla="*/ 17 w 191"/>
                <a:gd name="T1" fmla="*/ 91 h 91"/>
                <a:gd name="T2" fmla="*/ 0 w 191"/>
                <a:gd name="T3" fmla="*/ 71 h 91"/>
                <a:gd name="T4" fmla="*/ 174 w 191"/>
                <a:gd name="T5" fmla="*/ 0 h 91"/>
                <a:gd name="T6" fmla="*/ 191 w 191"/>
                <a:gd name="T7" fmla="*/ 21 h 91"/>
                <a:gd name="T8" fmla="*/ 17 w 191"/>
                <a:gd name="T9" fmla="*/ 91 h 91"/>
              </a:gdLst>
              <a:ahLst/>
              <a:cxnLst>
                <a:cxn ang="0">
                  <a:pos x="T0" y="T1"/>
                </a:cxn>
                <a:cxn ang="0">
                  <a:pos x="T2" y="T3"/>
                </a:cxn>
                <a:cxn ang="0">
                  <a:pos x="T4" y="T5"/>
                </a:cxn>
                <a:cxn ang="0">
                  <a:pos x="T6" y="T7"/>
                </a:cxn>
                <a:cxn ang="0">
                  <a:pos x="T8" y="T9"/>
                </a:cxn>
              </a:cxnLst>
              <a:rect l="0" t="0" r="r" b="b"/>
              <a:pathLst>
                <a:path w="191" h="91">
                  <a:moveTo>
                    <a:pt x="17" y="91"/>
                  </a:moveTo>
                  <a:lnTo>
                    <a:pt x="0" y="71"/>
                  </a:lnTo>
                  <a:lnTo>
                    <a:pt x="174" y="0"/>
                  </a:lnTo>
                  <a:lnTo>
                    <a:pt x="191" y="21"/>
                  </a:lnTo>
                  <a:lnTo>
                    <a:pt x="17" y="91"/>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097" name="Freeform 63">
              <a:extLst>
                <a:ext uri="{FF2B5EF4-FFF2-40B4-BE49-F238E27FC236}">
                  <a16:creationId xmlns:a16="http://schemas.microsoft.com/office/drawing/2014/main" id="{0EB2A4B5-119E-DEDF-5665-8766CB0BE4FD}"/>
                </a:ext>
              </a:extLst>
            </p:cNvPr>
            <p:cNvSpPr>
              <a:spLocks/>
            </p:cNvSpPr>
            <p:nvPr/>
          </p:nvSpPr>
          <p:spPr bwMode="auto">
            <a:xfrm>
              <a:off x="4434" y="3805"/>
              <a:ext cx="182" cy="81"/>
            </a:xfrm>
            <a:custGeom>
              <a:avLst/>
              <a:gdLst>
                <a:gd name="T0" fmla="*/ 9 w 182"/>
                <a:gd name="T1" fmla="*/ 81 h 81"/>
                <a:gd name="T2" fmla="*/ 0 w 182"/>
                <a:gd name="T3" fmla="*/ 71 h 81"/>
                <a:gd name="T4" fmla="*/ 174 w 182"/>
                <a:gd name="T5" fmla="*/ 0 h 81"/>
                <a:gd name="T6" fmla="*/ 182 w 182"/>
                <a:gd name="T7" fmla="*/ 11 h 81"/>
                <a:gd name="T8" fmla="*/ 9 w 182"/>
                <a:gd name="T9" fmla="*/ 81 h 81"/>
              </a:gdLst>
              <a:ahLst/>
              <a:cxnLst>
                <a:cxn ang="0">
                  <a:pos x="T0" y="T1"/>
                </a:cxn>
                <a:cxn ang="0">
                  <a:pos x="T2" y="T3"/>
                </a:cxn>
                <a:cxn ang="0">
                  <a:pos x="T4" y="T5"/>
                </a:cxn>
                <a:cxn ang="0">
                  <a:pos x="T6" y="T7"/>
                </a:cxn>
                <a:cxn ang="0">
                  <a:pos x="T8" y="T9"/>
                </a:cxn>
              </a:cxnLst>
              <a:rect l="0" t="0" r="r" b="b"/>
              <a:pathLst>
                <a:path w="182" h="81">
                  <a:moveTo>
                    <a:pt x="9" y="81"/>
                  </a:moveTo>
                  <a:lnTo>
                    <a:pt x="0" y="71"/>
                  </a:lnTo>
                  <a:lnTo>
                    <a:pt x="174" y="0"/>
                  </a:lnTo>
                  <a:lnTo>
                    <a:pt x="182" y="11"/>
                  </a:lnTo>
                  <a:lnTo>
                    <a:pt x="9" y="81"/>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098" name="Freeform 64">
              <a:extLst>
                <a:ext uri="{FF2B5EF4-FFF2-40B4-BE49-F238E27FC236}">
                  <a16:creationId xmlns:a16="http://schemas.microsoft.com/office/drawing/2014/main" id="{97925188-DDD4-8819-08B0-964C1E9FF3B8}"/>
                </a:ext>
              </a:extLst>
            </p:cNvPr>
            <p:cNvSpPr>
              <a:spLocks noEditPoints="1"/>
            </p:cNvSpPr>
            <p:nvPr/>
          </p:nvSpPr>
          <p:spPr bwMode="auto">
            <a:xfrm>
              <a:off x="4732" y="3077"/>
              <a:ext cx="748" cy="367"/>
            </a:xfrm>
            <a:custGeom>
              <a:avLst/>
              <a:gdLst>
                <a:gd name="T0" fmla="*/ 585 w 748"/>
                <a:gd name="T1" fmla="*/ 341 h 367"/>
                <a:gd name="T2" fmla="*/ 138 w 748"/>
                <a:gd name="T3" fmla="*/ 191 h 367"/>
                <a:gd name="T4" fmla="*/ 95 w 748"/>
                <a:gd name="T5" fmla="*/ 255 h 367"/>
                <a:gd name="T6" fmla="*/ 0 w 748"/>
                <a:gd name="T7" fmla="*/ 66 h 367"/>
                <a:gd name="T8" fmla="*/ 268 w 748"/>
                <a:gd name="T9" fmla="*/ 0 h 367"/>
                <a:gd name="T10" fmla="*/ 225 w 748"/>
                <a:gd name="T11" fmla="*/ 64 h 367"/>
                <a:gd name="T12" fmla="*/ 672 w 748"/>
                <a:gd name="T13" fmla="*/ 214 h 367"/>
                <a:gd name="T14" fmla="*/ 585 w 748"/>
                <a:gd name="T15" fmla="*/ 341 h 367"/>
                <a:gd name="T16" fmla="*/ 631 w 748"/>
                <a:gd name="T17" fmla="*/ 357 h 367"/>
                <a:gd name="T18" fmla="*/ 600 w 748"/>
                <a:gd name="T19" fmla="*/ 346 h 367"/>
                <a:gd name="T20" fmla="*/ 687 w 748"/>
                <a:gd name="T21" fmla="*/ 219 h 367"/>
                <a:gd name="T22" fmla="*/ 718 w 748"/>
                <a:gd name="T23" fmla="*/ 229 h 367"/>
                <a:gd name="T24" fmla="*/ 631 w 748"/>
                <a:gd name="T25" fmla="*/ 357 h 367"/>
                <a:gd name="T26" fmla="*/ 661 w 748"/>
                <a:gd name="T27" fmla="*/ 367 h 367"/>
                <a:gd name="T28" fmla="*/ 646 w 748"/>
                <a:gd name="T29" fmla="*/ 362 h 367"/>
                <a:gd name="T30" fmla="*/ 733 w 748"/>
                <a:gd name="T31" fmla="*/ 234 h 367"/>
                <a:gd name="T32" fmla="*/ 748 w 748"/>
                <a:gd name="T33" fmla="*/ 239 h 367"/>
                <a:gd name="T34" fmla="*/ 661 w 748"/>
                <a:gd name="T3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8" h="367">
                  <a:moveTo>
                    <a:pt x="585" y="341"/>
                  </a:moveTo>
                  <a:lnTo>
                    <a:pt x="138" y="191"/>
                  </a:lnTo>
                  <a:lnTo>
                    <a:pt x="95" y="255"/>
                  </a:lnTo>
                  <a:lnTo>
                    <a:pt x="0" y="66"/>
                  </a:lnTo>
                  <a:lnTo>
                    <a:pt x="268" y="0"/>
                  </a:lnTo>
                  <a:lnTo>
                    <a:pt x="225" y="64"/>
                  </a:lnTo>
                  <a:lnTo>
                    <a:pt x="672" y="214"/>
                  </a:lnTo>
                  <a:lnTo>
                    <a:pt x="585" y="341"/>
                  </a:lnTo>
                  <a:close/>
                  <a:moveTo>
                    <a:pt x="631" y="357"/>
                  </a:moveTo>
                  <a:lnTo>
                    <a:pt x="600" y="346"/>
                  </a:lnTo>
                  <a:lnTo>
                    <a:pt x="687" y="219"/>
                  </a:lnTo>
                  <a:lnTo>
                    <a:pt x="718" y="229"/>
                  </a:lnTo>
                  <a:lnTo>
                    <a:pt x="631" y="357"/>
                  </a:lnTo>
                  <a:close/>
                  <a:moveTo>
                    <a:pt x="661" y="367"/>
                  </a:moveTo>
                  <a:lnTo>
                    <a:pt x="646" y="362"/>
                  </a:lnTo>
                  <a:lnTo>
                    <a:pt x="733" y="234"/>
                  </a:lnTo>
                  <a:lnTo>
                    <a:pt x="748" y="239"/>
                  </a:lnTo>
                  <a:lnTo>
                    <a:pt x="661" y="36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099" name="Freeform 65">
              <a:extLst>
                <a:ext uri="{FF2B5EF4-FFF2-40B4-BE49-F238E27FC236}">
                  <a16:creationId xmlns:a16="http://schemas.microsoft.com/office/drawing/2014/main" id="{7EBECBE5-0272-95F6-C2B9-99284DB00CBE}"/>
                </a:ext>
              </a:extLst>
            </p:cNvPr>
            <p:cNvSpPr>
              <a:spLocks/>
            </p:cNvSpPr>
            <p:nvPr/>
          </p:nvSpPr>
          <p:spPr bwMode="auto">
            <a:xfrm>
              <a:off x="4808" y="3042"/>
              <a:ext cx="672" cy="341"/>
            </a:xfrm>
            <a:custGeom>
              <a:avLst/>
              <a:gdLst>
                <a:gd name="T0" fmla="*/ 585 w 672"/>
                <a:gd name="T1" fmla="*/ 341 h 341"/>
                <a:gd name="T2" fmla="*/ 138 w 672"/>
                <a:gd name="T3" fmla="*/ 191 h 341"/>
                <a:gd name="T4" fmla="*/ 95 w 672"/>
                <a:gd name="T5" fmla="*/ 255 h 341"/>
                <a:gd name="T6" fmla="*/ 0 w 672"/>
                <a:gd name="T7" fmla="*/ 66 h 341"/>
                <a:gd name="T8" fmla="*/ 268 w 672"/>
                <a:gd name="T9" fmla="*/ 0 h 341"/>
                <a:gd name="T10" fmla="*/ 225 w 672"/>
                <a:gd name="T11" fmla="*/ 64 h 341"/>
                <a:gd name="T12" fmla="*/ 672 w 672"/>
                <a:gd name="T13" fmla="*/ 214 h 341"/>
                <a:gd name="T14" fmla="*/ 585 w 672"/>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341">
                  <a:moveTo>
                    <a:pt x="585" y="341"/>
                  </a:moveTo>
                  <a:lnTo>
                    <a:pt x="138" y="191"/>
                  </a:lnTo>
                  <a:lnTo>
                    <a:pt x="95" y="255"/>
                  </a:lnTo>
                  <a:lnTo>
                    <a:pt x="0" y="66"/>
                  </a:lnTo>
                  <a:lnTo>
                    <a:pt x="268" y="0"/>
                  </a:lnTo>
                  <a:lnTo>
                    <a:pt x="225" y="64"/>
                  </a:lnTo>
                  <a:lnTo>
                    <a:pt x="672" y="214"/>
                  </a:lnTo>
                  <a:lnTo>
                    <a:pt x="585" y="341"/>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100" name="Freeform 66">
              <a:extLst>
                <a:ext uri="{FF2B5EF4-FFF2-40B4-BE49-F238E27FC236}">
                  <a16:creationId xmlns:a16="http://schemas.microsoft.com/office/drawing/2014/main" id="{BF3C7F5A-5200-A4AB-2396-BC7F28E97E73}"/>
                </a:ext>
              </a:extLst>
            </p:cNvPr>
            <p:cNvSpPr>
              <a:spLocks/>
            </p:cNvSpPr>
            <p:nvPr/>
          </p:nvSpPr>
          <p:spPr bwMode="auto">
            <a:xfrm>
              <a:off x="5408" y="3261"/>
              <a:ext cx="118" cy="138"/>
            </a:xfrm>
            <a:custGeom>
              <a:avLst/>
              <a:gdLst>
                <a:gd name="T0" fmla="*/ 31 w 118"/>
                <a:gd name="T1" fmla="*/ 138 h 138"/>
                <a:gd name="T2" fmla="*/ 0 w 118"/>
                <a:gd name="T3" fmla="*/ 127 h 138"/>
                <a:gd name="T4" fmla="*/ 87 w 118"/>
                <a:gd name="T5" fmla="*/ 0 h 138"/>
                <a:gd name="T6" fmla="*/ 118 w 118"/>
                <a:gd name="T7" fmla="*/ 10 h 138"/>
                <a:gd name="T8" fmla="*/ 31 w 118"/>
                <a:gd name="T9" fmla="*/ 138 h 138"/>
              </a:gdLst>
              <a:ahLst/>
              <a:cxnLst>
                <a:cxn ang="0">
                  <a:pos x="T0" y="T1"/>
                </a:cxn>
                <a:cxn ang="0">
                  <a:pos x="T2" y="T3"/>
                </a:cxn>
                <a:cxn ang="0">
                  <a:pos x="T4" y="T5"/>
                </a:cxn>
                <a:cxn ang="0">
                  <a:pos x="T6" y="T7"/>
                </a:cxn>
                <a:cxn ang="0">
                  <a:pos x="T8" y="T9"/>
                </a:cxn>
              </a:cxnLst>
              <a:rect l="0" t="0" r="r" b="b"/>
              <a:pathLst>
                <a:path w="118" h="138">
                  <a:moveTo>
                    <a:pt x="31" y="138"/>
                  </a:moveTo>
                  <a:lnTo>
                    <a:pt x="0" y="127"/>
                  </a:lnTo>
                  <a:lnTo>
                    <a:pt x="87" y="0"/>
                  </a:lnTo>
                  <a:lnTo>
                    <a:pt x="118" y="10"/>
                  </a:lnTo>
                  <a:lnTo>
                    <a:pt x="31" y="138"/>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102" name="Freeform 67">
              <a:extLst>
                <a:ext uri="{FF2B5EF4-FFF2-40B4-BE49-F238E27FC236}">
                  <a16:creationId xmlns:a16="http://schemas.microsoft.com/office/drawing/2014/main" id="{05269733-0DD0-AC30-BFF0-F0A46316A6F0}"/>
                </a:ext>
              </a:extLst>
            </p:cNvPr>
            <p:cNvSpPr>
              <a:spLocks/>
            </p:cNvSpPr>
            <p:nvPr/>
          </p:nvSpPr>
          <p:spPr bwMode="auto">
            <a:xfrm>
              <a:off x="5454" y="3276"/>
              <a:ext cx="102" cy="133"/>
            </a:xfrm>
            <a:custGeom>
              <a:avLst/>
              <a:gdLst>
                <a:gd name="T0" fmla="*/ 15 w 102"/>
                <a:gd name="T1" fmla="*/ 133 h 133"/>
                <a:gd name="T2" fmla="*/ 0 w 102"/>
                <a:gd name="T3" fmla="*/ 128 h 133"/>
                <a:gd name="T4" fmla="*/ 87 w 102"/>
                <a:gd name="T5" fmla="*/ 0 h 133"/>
                <a:gd name="T6" fmla="*/ 102 w 102"/>
                <a:gd name="T7" fmla="*/ 5 h 133"/>
                <a:gd name="T8" fmla="*/ 15 w 102"/>
                <a:gd name="T9" fmla="*/ 133 h 133"/>
              </a:gdLst>
              <a:ahLst/>
              <a:cxnLst>
                <a:cxn ang="0">
                  <a:pos x="T0" y="T1"/>
                </a:cxn>
                <a:cxn ang="0">
                  <a:pos x="T2" y="T3"/>
                </a:cxn>
                <a:cxn ang="0">
                  <a:pos x="T4" y="T5"/>
                </a:cxn>
                <a:cxn ang="0">
                  <a:pos x="T6" y="T7"/>
                </a:cxn>
                <a:cxn ang="0">
                  <a:pos x="T8" y="T9"/>
                </a:cxn>
              </a:cxnLst>
              <a:rect l="0" t="0" r="r" b="b"/>
              <a:pathLst>
                <a:path w="102" h="133">
                  <a:moveTo>
                    <a:pt x="15" y="133"/>
                  </a:moveTo>
                  <a:lnTo>
                    <a:pt x="0" y="128"/>
                  </a:lnTo>
                  <a:lnTo>
                    <a:pt x="87" y="0"/>
                  </a:lnTo>
                  <a:lnTo>
                    <a:pt x="102" y="5"/>
                  </a:lnTo>
                  <a:lnTo>
                    <a:pt x="15" y="133"/>
                  </a:lnTo>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grpSp>
      <p:pic>
        <p:nvPicPr>
          <p:cNvPr id="4104" name="Graphic 4103" descr="Family with two children with solid fill">
            <a:extLst>
              <a:ext uri="{FF2B5EF4-FFF2-40B4-BE49-F238E27FC236}">
                <a16:creationId xmlns:a16="http://schemas.microsoft.com/office/drawing/2014/main" id="{D2C385C2-6B3E-5E33-884F-0CE89F059CD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54663" y="3600450"/>
            <a:ext cx="914400" cy="914400"/>
          </a:xfrm>
          <a:prstGeom prst="rect">
            <a:avLst/>
          </a:prstGeom>
        </p:spPr>
      </p:pic>
      <p:pic>
        <p:nvPicPr>
          <p:cNvPr id="4106" name="Graphic 4105" descr="Group with solid fill">
            <a:extLst>
              <a:ext uri="{FF2B5EF4-FFF2-40B4-BE49-F238E27FC236}">
                <a16:creationId xmlns:a16="http://schemas.microsoft.com/office/drawing/2014/main" id="{34B1E742-4345-ED29-BCF8-F9575CA96D5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16513" y="4101986"/>
            <a:ext cx="914400" cy="914400"/>
          </a:xfrm>
          <a:prstGeom prst="rect">
            <a:avLst/>
          </a:prstGeom>
        </p:spPr>
      </p:pic>
      <p:pic>
        <p:nvPicPr>
          <p:cNvPr id="4107" name="Graphic 4106" descr="Group with solid fill">
            <a:extLst>
              <a:ext uri="{FF2B5EF4-FFF2-40B4-BE49-F238E27FC236}">
                <a16:creationId xmlns:a16="http://schemas.microsoft.com/office/drawing/2014/main" id="{0C65FE45-2C42-78C0-DAE9-8C199A2354A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37364" y="4110038"/>
            <a:ext cx="914400" cy="914400"/>
          </a:xfrm>
          <a:prstGeom prst="rect">
            <a:avLst/>
          </a:prstGeom>
        </p:spPr>
      </p:pic>
      <p:sp>
        <p:nvSpPr>
          <p:cNvPr id="2" name="Rectangle 1">
            <a:extLst>
              <a:ext uri="{FF2B5EF4-FFF2-40B4-BE49-F238E27FC236}">
                <a16:creationId xmlns:a16="http://schemas.microsoft.com/office/drawing/2014/main" id="{ADD6761D-9FEF-7A30-B39E-5AD061E0DC46}"/>
              </a:ext>
            </a:extLst>
          </p:cNvPr>
          <p:cNvSpPr/>
          <p:nvPr/>
        </p:nvSpPr>
        <p:spPr>
          <a:xfrm>
            <a:off x="9756457" y="1038933"/>
            <a:ext cx="1803718" cy="914400"/>
          </a:xfrm>
          <a:prstGeom prst="rect">
            <a:avLst/>
          </a:prstGeom>
          <a:ln w="38100">
            <a:solidFill>
              <a:srgbClr val="009999"/>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dirty="0"/>
              <a:t>State Violence</a:t>
            </a:r>
          </a:p>
        </p:txBody>
      </p:sp>
    </p:spTree>
    <p:extLst>
      <p:ext uri="{BB962C8B-B14F-4D97-AF65-F5344CB8AC3E}">
        <p14:creationId xmlns:p14="http://schemas.microsoft.com/office/powerpoint/2010/main" val="95248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FBAD63-3E18-4778-9432-F356ECD7CBC8}"/>
              </a:ext>
            </a:extLst>
          </p:cNvPr>
          <p:cNvGrpSpPr/>
          <p:nvPr/>
        </p:nvGrpSpPr>
        <p:grpSpPr>
          <a:xfrm>
            <a:off x="2607174" y="551662"/>
            <a:ext cx="6806064" cy="6062313"/>
            <a:chOff x="2402238" y="381598"/>
            <a:chExt cx="7275335" cy="6479513"/>
          </a:xfrm>
        </p:grpSpPr>
        <p:sp>
          <p:nvSpPr>
            <p:cNvPr id="5" name="Circle: Hollow 4">
              <a:extLst>
                <a:ext uri="{FF2B5EF4-FFF2-40B4-BE49-F238E27FC236}">
                  <a16:creationId xmlns:a16="http://schemas.microsoft.com/office/drawing/2014/main" id="{06F4AB71-6A52-42E9-A4EC-7CB1BD9B56FF}"/>
                </a:ext>
              </a:extLst>
            </p:cNvPr>
            <p:cNvSpPr/>
            <p:nvPr/>
          </p:nvSpPr>
          <p:spPr>
            <a:xfrm>
              <a:off x="2678739" y="850441"/>
              <a:ext cx="6643606" cy="5321084"/>
            </a:xfrm>
            <a:prstGeom prst="donut">
              <a:avLst>
                <a:gd name="adj" fmla="val 3446"/>
              </a:avLst>
            </a:prstGeom>
            <a:solidFill>
              <a:srgbClr val="0F7D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1">
                <a:solidFill>
                  <a:schemeClr val="tx1"/>
                </a:solidFill>
              </a:endParaRPr>
            </a:p>
          </p:txBody>
        </p:sp>
        <p:sp>
          <p:nvSpPr>
            <p:cNvPr id="6" name="Oval 5">
              <a:extLst>
                <a:ext uri="{FF2B5EF4-FFF2-40B4-BE49-F238E27FC236}">
                  <a16:creationId xmlns:a16="http://schemas.microsoft.com/office/drawing/2014/main" id="{97A70767-F430-411D-BAAA-18FDE82EDF19}"/>
                </a:ext>
              </a:extLst>
            </p:cNvPr>
            <p:cNvSpPr/>
            <p:nvPr/>
          </p:nvSpPr>
          <p:spPr>
            <a:xfrm>
              <a:off x="5277404" y="381598"/>
              <a:ext cx="1801504" cy="1856095"/>
            </a:xfrm>
            <a:prstGeom prst="ellipse">
              <a:avLst/>
            </a:prstGeom>
            <a:ln w="38100">
              <a:solidFill>
                <a:srgbClr val="0F7D8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1801" dirty="0">
                  <a:latin typeface="Trade Gothic Next Cond" panose="020B0506040303020004" pitchFamily="34" charset="0"/>
                </a:rPr>
                <a:t>Context</a:t>
              </a:r>
            </a:p>
            <a:p>
              <a:pPr algn="ctr"/>
              <a:r>
                <a:rPr lang="en-NZ" sz="1801" dirty="0">
                  <a:latin typeface="Trade Gothic Next Cond" panose="020B0506040303020004" pitchFamily="34" charset="0"/>
                </a:rPr>
                <a:t>Life-world</a:t>
              </a:r>
            </a:p>
          </p:txBody>
        </p:sp>
        <p:sp>
          <p:nvSpPr>
            <p:cNvPr id="7" name="Oval 6">
              <a:extLst>
                <a:ext uri="{FF2B5EF4-FFF2-40B4-BE49-F238E27FC236}">
                  <a16:creationId xmlns:a16="http://schemas.microsoft.com/office/drawing/2014/main" id="{E1C8C516-8F58-4CDF-A240-53CDB8A068B2}"/>
                </a:ext>
              </a:extLst>
            </p:cNvPr>
            <p:cNvSpPr/>
            <p:nvPr/>
          </p:nvSpPr>
          <p:spPr>
            <a:xfrm>
              <a:off x="7876069" y="1373378"/>
              <a:ext cx="1801504" cy="1856095"/>
            </a:xfrm>
            <a:prstGeom prst="ellipse">
              <a:avLst/>
            </a:prstGeom>
            <a:ln w="38100">
              <a:solidFill>
                <a:srgbClr val="0F7D8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1801" dirty="0">
                  <a:latin typeface="Trade Gothic Next Cond" panose="020B0506040303020004" pitchFamily="34" charset="0"/>
                </a:rPr>
                <a:t>Social setting</a:t>
              </a:r>
            </a:p>
          </p:txBody>
        </p:sp>
        <p:sp>
          <p:nvSpPr>
            <p:cNvPr id="8" name="Oval 7">
              <a:extLst>
                <a:ext uri="{FF2B5EF4-FFF2-40B4-BE49-F238E27FC236}">
                  <a16:creationId xmlns:a16="http://schemas.microsoft.com/office/drawing/2014/main" id="{A923541C-27D5-48A4-AB24-A8C0EEC80E26}"/>
                </a:ext>
              </a:extLst>
            </p:cNvPr>
            <p:cNvSpPr/>
            <p:nvPr/>
          </p:nvSpPr>
          <p:spPr>
            <a:xfrm>
              <a:off x="7509776" y="4057279"/>
              <a:ext cx="1801504" cy="1856095"/>
            </a:xfrm>
            <a:prstGeom prst="ellipse">
              <a:avLst/>
            </a:prstGeom>
            <a:ln w="38100">
              <a:solidFill>
                <a:srgbClr val="0F7D8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1801" dirty="0">
                  <a:latin typeface="Trade Gothic Next Cond" panose="020B0506040303020004" pitchFamily="34" charset="0"/>
                </a:rPr>
                <a:t>Adversity</a:t>
              </a:r>
            </a:p>
            <a:p>
              <a:pPr algn="ctr"/>
              <a:r>
                <a:rPr lang="en-NZ" sz="1801" dirty="0">
                  <a:latin typeface="Trade Gothic Next Cond" panose="020B0506040303020004" pitchFamily="34" charset="0"/>
                </a:rPr>
                <a:t>Offending actions</a:t>
              </a:r>
            </a:p>
          </p:txBody>
        </p:sp>
        <p:sp>
          <p:nvSpPr>
            <p:cNvPr id="9" name="Oval 8">
              <a:extLst>
                <a:ext uri="{FF2B5EF4-FFF2-40B4-BE49-F238E27FC236}">
                  <a16:creationId xmlns:a16="http://schemas.microsoft.com/office/drawing/2014/main" id="{259BE514-4C38-49B0-B75A-D942B1DC1980}"/>
                </a:ext>
              </a:extLst>
            </p:cNvPr>
            <p:cNvSpPr/>
            <p:nvPr/>
          </p:nvSpPr>
          <p:spPr>
            <a:xfrm>
              <a:off x="5053624" y="5005015"/>
              <a:ext cx="1883660" cy="1856096"/>
            </a:xfrm>
            <a:prstGeom prst="ellipse">
              <a:avLst/>
            </a:prstGeom>
            <a:ln w="38100">
              <a:solidFill>
                <a:srgbClr val="0F7D8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1801" dirty="0">
                  <a:latin typeface="Trade Gothic Next Cond" panose="020B0506040303020004" pitchFamily="34" charset="0"/>
                </a:rPr>
                <a:t>Victim Responses</a:t>
              </a:r>
            </a:p>
            <a:p>
              <a:pPr algn="ctr"/>
              <a:r>
                <a:rPr lang="en-NZ" sz="1801" dirty="0">
                  <a:latin typeface="Trade Gothic Next Cond" panose="020B0506040303020004" pitchFamily="34" charset="0"/>
                </a:rPr>
                <a:t>Acts of resistance</a:t>
              </a:r>
            </a:p>
          </p:txBody>
        </p:sp>
        <p:sp>
          <p:nvSpPr>
            <p:cNvPr id="10" name="Oval 9">
              <a:extLst>
                <a:ext uri="{FF2B5EF4-FFF2-40B4-BE49-F238E27FC236}">
                  <a16:creationId xmlns:a16="http://schemas.microsoft.com/office/drawing/2014/main" id="{B312CC4C-88DE-4284-AF55-77081A2E33E8}"/>
                </a:ext>
              </a:extLst>
            </p:cNvPr>
            <p:cNvSpPr/>
            <p:nvPr/>
          </p:nvSpPr>
          <p:spPr>
            <a:xfrm>
              <a:off x="2593499" y="1071966"/>
              <a:ext cx="1801504" cy="1856095"/>
            </a:xfrm>
            <a:prstGeom prst="ellipse">
              <a:avLst/>
            </a:prstGeom>
            <a:ln w="38100">
              <a:solidFill>
                <a:srgbClr val="0F7D8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1801" dirty="0">
                  <a:latin typeface="Trade Gothic Next Cond" panose="020B0506040303020004" pitchFamily="34" charset="0"/>
                </a:rPr>
                <a:t>Responses to social responses</a:t>
              </a:r>
            </a:p>
          </p:txBody>
        </p:sp>
        <p:sp>
          <p:nvSpPr>
            <p:cNvPr id="11" name="Oval 10">
              <a:extLst>
                <a:ext uri="{FF2B5EF4-FFF2-40B4-BE49-F238E27FC236}">
                  <a16:creationId xmlns:a16="http://schemas.microsoft.com/office/drawing/2014/main" id="{E06FBDA7-7F46-496B-BB78-82C8336DBADA}"/>
                </a:ext>
              </a:extLst>
            </p:cNvPr>
            <p:cNvSpPr/>
            <p:nvPr/>
          </p:nvSpPr>
          <p:spPr>
            <a:xfrm>
              <a:off x="2402238" y="3680924"/>
              <a:ext cx="1915390" cy="1924296"/>
            </a:xfrm>
            <a:prstGeom prst="ellipse">
              <a:avLst/>
            </a:prstGeom>
            <a:ln w="38100">
              <a:solidFill>
                <a:srgbClr val="0F7D87"/>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1801" dirty="0">
                  <a:latin typeface="Trade Gothic Next Cond" panose="020B0506040303020004" pitchFamily="34" charset="0"/>
                </a:rPr>
                <a:t>Social network</a:t>
              </a:r>
            </a:p>
            <a:p>
              <a:pPr algn="ctr"/>
              <a:r>
                <a:rPr lang="en-NZ" sz="1801" dirty="0">
                  <a:latin typeface="Trade Gothic Next Cond" panose="020B0506040303020004" pitchFamily="34" charset="0"/>
                </a:rPr>
                <a:t>Institutional responses</a:t>
              </a:r>
            </a:p>
          </p:txBody>
        </p:sp>
        <p:sp>
          <p:nvSpPr>
            <p:cNvPr id="12" name="TextBox 11">
              <a:extLst>
                <a:ext uri="{FF2B5EF4-FFF2-40B4-BE49-F238E27FC236}">
                  <a16:creationId xmlns:a16="http://schemas.microsoft.com/office/drawing/2014/main" id="{DCFF5CD8-4F60-4074-9F3A-AE292576CCE1}"/>
                </a:ext>
              </a:extLst>
            </p:cNvPr>
            <p:cNvSpPr txBox="1"/>
            <p:nvPr/>
          </p:nvSpPr>
          <p:spPr>
            <a:xfrm>
              <a:off x="3730784" y="2856622"/>
              <a:ext cx="4529336" cy="2236910"/>
            </a:xfrm>
            <a:prstGeom prst="rect">
              <a:avLst/>
            </a:prstGeom>
            <a:noFill/>
          </p:spPr>
          <p:txBody>
            <a:bodyPr wrap="none" rtlCol="0">
              <a:spAutoFit/>
            </a:bodyPr>
            <a:lstStyle/>
            <a:p>
              <a:pPr algn="ctr"/>
              <a:r>
                <a:rPr lang="en-NZ" sz="2000" b="1" dirty="0">
                  <a:solidFill>
                    <a:srgbClr val="0F7D87"/>
                  </a:solidFill>
                  <a:latin typeface="Trade Gothic Next Cond" panose="020B0506040303020004" pitchFamily="34" charset="0"/>
                </a:rPr>
                <a:t>RESPONSE-BASED CONTEXTUAL ANALYSIS</a:t>
              </a:r>
            </a:p>
            <a:p>
              <a:pPr algn="ctr"/>
              <a:r>
                <a:rPr lang="en-NZ" sz="2000" b="1" i="1" dirty="0">
                  <a:solidFill>
                    <a:srgbClr val="0F7D87"/>
                  </a:solidFill>
                  <a:latin typeface="Trade Gothic Next Cond" panose="020B0506040303020004" pitchFamily="34" charset="0"/>
                </a:rPr>
                <a:t>Getting the story right!</a:t>
              </a:r>
              <a:endParaRPr lang="en-NZ" sz="2000" b="1" dirty="0">
                <a:solidFill>
                  <a:srgbClr val="0F7D87"/>
                </a:solidFill>
                <a:latin typeface="Trade Gothic Next Cond" panose="020B0506040303020004" pitchFamily="34" charset="0"/>
              </a:endParaRPr>
            </a:p>
            <a:p>
              <a:pPr algn="ctr"/>
              <a:endParaRPr lang="en-NZ" b="1" dirty="0">
                <a:solidFill>
                  <a:srgbClr val="0F7D87"/>
                </a:solidFill>
                <a:latin typeface="Trade Gothic Next Cond" panose="020B0506040303020004" pitchFamily="34" charset="0"/>
              </a:endParaRPr>
            </a:p>
            <a:p>
              <a:pPr algn="ctr"/>
              <a:r>
                <a:rPr lang="en-NZ" b="1" dirty="0">
                  <a:solidFill>
                    <a:srgbClr val="0F7D87"/>
                  </a:solidFill>
                  <a:latin typeface="Trade Gothic Next Cond" panose="020B0506040303020004" pitchFamily="34" charset="0"/>
                </a:rPr>
                <a:t>Social Interaction</a:t>
              </a:r>
            </a:p>
            <a:p>
              <a:pPr algn="ctr"/>
              <a:r>
                <a:rPr lang="en-NZ" b="1" dirty="0">
                  <a:solidFill>
                    <a:srgbClr val="0F7D87"/>
                  </a:solidFill>
                  <a:latin typeface="Trade Gothic Next Cond" panose="020B0506040303020004" pitchFamily="34" charset="0"/>
                </a:rPr>
                <a:t>Dignity</a:t>
              </a:r>
            </a:p>
            <a:p>
              <a:pPr algn="ctr"/>
              <a:r>
                <a:rPr lang="en-NZ" b="1" dirty="0">
                  <a:solidFill>
                    <a:srgbClr val="0F7D87"/>
                  </a:solidFill>
                  <a:latin typeface="Trade Gothic Next Cond" panose="020B0506040303020004" pitchFamily="34" charset="0"/>
                </a:rPr>
                <a:t>Accurate description</a:t>
              </a:r>
            </a:p>
            <a:p>
              <a:pPr algn="ctr"/>
              <a:r>
                <a:rPr lang="en-NZ" b="1" dirty="0">
                  <a:solidFill>
                    <a:srgbClr val="0F7D87"/>
                  </a:solidFill>
                  <a:latin typeface="Trade Gothic Next Cond" panose="020B0506040303020004" pitchFamily="34" charset="0"/>
                </a:rPr>
                <a:t>Social justice</a:t>
              </a:r>
            </a:p>
          </p:txBody>
        </p:sp>
      </p:grpSp>
      <p:sp>
        <p:nvSpPr>
          <p:cNvPr id="13" name="TextBox 12">
            <a:extLst>
              <a:ext uri="{FF2B5EF4-FFF2-40B4-BE49-F238E27FC236}">
                <a16:creationId xmlns:a16="http://schemas.microsoft.com/office/drawing/2014/main" id="{E87F90F5-3DE6-4C17-8379-4EBBEA9F8327}"/>
              </a:ext>
            </a:extLst>
          </p:cNvPr>
          <p:cNvSpPr txBox="1"/>
          <p:nvPr/>
        </p:nvSpPr>
        <p:spPr>
          <a:xfrm>
            <a:off x="9522839" y="6391126"/>
            <a:ext cx="2136482" cy="307777"/>
          </a:xfrm>
          <a:prstGeom prst="rect">
            <a:avLst/>
          </a:prstGeom>
          <a:noFill/>
        </p:spPr>
        <p:txBody>
          <a:bodyPr wrap="none" rtlCol="0">
            <a:spAutoFit/>
          </a:bodyPr>
          <a:lstStyle/>
          <a:p>
            <a:r>
              <a:rPr lang="en-NZ" sz="1400" dirty="0"/>
              <a:t>Richardson &amp; Wade (2010)</a:t>
            </a:r>
          </a:p>
        </p:txBody>
      </p:sp>
      <p:sp>
        <p:nvSpPr>
          <p:cNvPr id="14" name="TextBox 13">
            <a:extLst>
              <a:ext uri="{FF2B5EF4-FFF2-40B4-BE49-F238E27FC236}">
                <a16:creationId xmlns:a16="http://schemas.microsoft.com/office/drawing/2014/main" id="{CBD1E8B0-E9A6-49EA-B73A-6569135FDE9B}"/>
              </a:ext>
            </a:extLst>
          </p:cNvPr>
          <p:cNvSpPr txBox="1"/>
          <p:nvPr/>
        </p:nvSpPr>
        <p:spPr>
          <a:xfrm>
            <a:off x="555367" y="994617"/>
            <a:ext cx="1782791" cy="646331"/>
          </a:xfrm>
          <a:prstGeom prst="rect">
            <a:avLst/>
          </a:prstGeom>
          <a:noFill/>
        </p:spPr>
        <p:txBody>
          <a:bodyPr wrap="square" rtlCol="0">
            <a:spAutoFit/>
          </a:bodyPr>
          <a:lstStyle/>
          <a:p>
            <a:r>
              <a:rPr lang="en-NZ" b="1" dirty="0">
                <a:solidFill>
                  <a:srgbClr val="0F7D87"/>
                </a:solidFill>
                <a:latin typeface="Trade Gothic Next Cond" panose="020B0506040303020004" pitchFamily="34" charset="0"/>
              </a:rPr>
              <a:t>Help-seeking but… is it helpful?</a:t>
            </a:r>
          </a:p>
        </p:txBody>
      </p:sp>
      <p:sp>
        <p:nvSpPr>
          <p:cNvPr id="15" name="TextBox 14">
            <a:extLst>
              <a:ext uri="{FF2B5EF4-FFF2-40B4-BE49-F238E27FC236}">
                <a16:creationId xmlns:a16="http://schemas.microsoft.com/office/drawing/2014/main" id="{068F4D74-9F33-4DA4-AB48-21A03A09B5AC}"/>
              </a:ext>
            </a:extLst>
          </p:cNvPr>
          <p:cNvSpPr txBox="1"/>
          <p:nvPr/>
        </p:nvSpPr>
        <p:spPr>
          <a:xfrm>
            <a:off x="9277317" y="2065929"/>
            <a:ext cx="2715200" cy="923714"/>
          </a:xfrm>
          <a:prstGeom prst="rect">
            <a:avLst/>
          </a:prstGeom>
          <a:noFill/>
        </p:spPr>
        <p:txBody>
          <a:bodyPr wrap="square" rtlCol="0">
            <a:spAutoFit/>
          </a:bodyPr>
          <a:lstStyle/>
          <a:p>
            <a:pPr algn="ctr"/>
            <a:r>
              <a:rPr lang="en-NZ" b="1" dirty="0">
                <a:solidFill>
                  <a:srgbClr val="0F7D87"/>
                </a:solidFill>
                <a:latin typeface="Trade Gothic Next Cond" panose="020B0506040303020004" pitchFamily="34" charset="0"/>
              </a:rPr>
              <a:t>Biases &amp; assumptions operating</a:t>
            </a:r>
          </a:p>
          <a:p>
            <a:pPr algn="ctr"/>
            <a:r>
              <a:rPr lang="en-NZ" b="1" dirty="0">
                <a:solidFill>
                  <a:srgbClr val="0F7D87"/>
                </a:solidFill>
                <a:latin typeface="Trade Gothic Next Cond" panose="020B0506040303020004" pitchFamily="34" charset="0"/>
              </a:rPr>
              <a:t>Unintended consequences</a:t>
            </a:r>
          </a:p>
        </p:txBody>
      </p:sp>
      <p:sp>
        <p:nvSpPr>
          <p:cNvPr id="18" name="TextBox 17">
            <a:extLst>
              <a:ext uri="{FF2B5EF4-FFF2-40B4-BE49-F238E27FC236}">
                <a16:creationId xmlns:a16="http://schemas.microsoft.com/office/drawing/2014/main" id="{A6598DFB-B694-428B-8F60-28FD2954A0AD}"/>
              </a:ext>
            </a:extLst>
          </p:cNvPr>
          <p:cNvSpPr txBox="1"/>
          <p:nvPr/>
        </p:nvSpPr>
        <p:spPr>
          <a:xfrm>
            <a:off x="6527266" y="6126345"/>
            <a:ext cx="2293548" cy="646587"/>
          </a:xfrm>
          <a:prstGeom prst="rect">
            <a:avLst/>
          </a:prstGeom>
          <a:noFill/>
        </p:spPr>
        <p:txBody>
          <a:bodyPr wrap="square" rtlCol="0">
            <a:spAutoFit/>
          </a:bodyPr>
          <a:lstStyle/>
          <a:p>
            <a:pPr algn="ctr"/>
            <a:r>
              <a:rPr lang="en-NZ" sz="1801" b="1" dirty="0">
                <a:solidFill>
                  <a:srgbClr val="0F7D87"/>
                </a:solidFill>
                <a:latin typeface="Trade Gothic Next Cond" panose="020B0506040303020004" pitchFamily="34" charset="0"/>
              </a:rPr>
              <a:t>Understand Māori women’s use of violence</a:t>
            </a:r>
          </a:p>
        </p:txBody>
      </p:sp>
      <p:sp>
        <p:nvSpPr>
          <p:cNvPr id="19" name="TextBox 18">
            <a:extLst>
              <a:ext uri="{FF2B5EF4-FFF2-40B4-BE49-F238E27FC236}">
                <a16:creationId xmlns:a16="http://schemas.microsoft.com/office/drawing/2014/main" id="{0D86B5B1-7A75-4C93-8544-B32E2A8351D3}"/>
              </a:ext>
            </a:extLst>
          </p:cNvPr>
          <p:cNvSpPr txBox="1"/>
          <p:nvPr/>
        </p:nvSpPr>
        <p:spPr>
          <a:xfrm>
            <a:off x="239977" y="2527786"/>
            <a:ext cx="2293548" cy="1200842"/>
          </a:xfrm>
          <a:prstGeom prst="rect">
            <a:avLst/>
          </a:prstGeom>
          <a:noFill/>
        </p:spPr>
        <p:txBody>
          <a:bodyPr wrap="square" rtlCol="0">
            <a:spAutoFit/>
          </a:bodyPr>
          <a:lstStyle/>
          <a:p>
            <a:pPr algn="ctr"/>
            <a:r>
              <a:rPr lang="en-NZ" sz="1801" b="1" dirty="0">
                <a:solidFill>
                  <a:srgbClr val="0F7D87"/>
                </a:solidFill>
                <a:latin typeface="Trade Gothic Next Cond" panose="020B0506040303020004" pitchFamily="34" charset="0"/>
              </a:rPr>
              <a:t>Understand Māori women’s self-medication for violence &amp; trauma with alcohol and drugs</a:t>
            </a:r>
          </a:p>
        </p:txBody>
      </p:sp>
      <p:sp>
        <p:nvSpPr>
          <p:cNvPr id="20" name="TextBox 19">
            <a:extLst>
              <a:ext uri="{FF2B5EF4-FFF2-40B4-BE49-F238E27FC236}">
                <a16:creationId xmlns:a16="http://schemas.microsoft.com/office/drawing/2014/main" id="{7071EBBB-CED1-4B80-A6A0-F602C92C0E39}"/>
              </a:ext>
            </a:extLst>
          </p:cNvPr>
          <p:cNvSpPr txBox="1"/>
          <p:nvPr/>
        </p:nvSpPr>
        <p:spPr>
          <a:xfrm>
            <a:off x="9105811" y="4267712"/>
            <a:ext cx="2293548" cy="1477969"/>
          </a:xfrm>
          <a:prstGeom prst="rect">
            <a:avLst/>
          </a:prstGeom>
          <a:noFill/>
        </p:spPr>
        <p:txBody>
          <a:bodyPr wrap="square" rtlCol="0">
            <a:spAutoFit/>
          </a:bodyPr>
          <a:lstStyle/>
          <a:p>
            <a:pPr algn="ctr"/>
            <a:r>
              <a:rPr lang="en-NZ" sz="1801" b="1" dirty="0">
                <a:solidFill>
                  <a:srgbClr val="0F7D87"/>
                </a:solidFill>
                <a:latin typeface="Trade Gothic Next Cond" panose="020B0506040303020004" pitchFamily="34" charset="0"/>
              </a:rPr>
              <a:t>Understand Māori women’s being forced to commit, and/or take responsibility for partner’s, crime</a:t>
            </a:r>
          </a:p>
        </p:txBody>
      </p:sp>
      <p:sp>
        <p:nvSpPr>
          <p:cNvPr id="16" name="TextBox 15">
            <a:extLst>
              <a:ext uri="{FF2B5EF4-FFF2-40B4-BE49-F238E27FC236}">
                <a16:creationId xmlns:a16="http://schemas.microsoft.com/office/drawing/2014/main" id="{2B4D1050-A482-E62B-BA70-AC5135C9EC5D}"/>
              </a:ext>
            </a:extLst>
          </p:cNvPr>
          <p:cNvSpPr txBox="1"/>
          <p:nvPr/>
        </p:nvSpPr>
        <p:spPr>
          <a:xfrm>
            <a:off x="6300305" y="207025"/>
            <a:ext cx="2793062" cy="923714"/>
          </a:xfrm>
          <a:prstGeom prst="rect">
            <a:avLst/>
          </a:prstGeom>
          <a:noFill/>
        </p:spPr>
        <p:txBody>
          <a:bodyPr wrap="square" rtlCol="0">
            <a:spAutoFit/>
          </a:bodyPr>
          <a:lstStyle/>
          <a:p>
            <a:pPr algn="ctr"/>
            <a:r>
              <a:rPr lang="en-NZ" sz="1801" b="1" dirty="0">
                <a:solidFill>
                  <a:srgbClr val="0F7D87"/>
                </a:solidFill>
                <a:latin typeface="Trade Gothic Next Cond" panose="020B0506040303020004" pitchFamily="34" charset="0"/>
              </a:rPr>
              <a:t>Understanding Māori women’s own life story using intersectionality</a:t>
            </a:r>
          </a:p>
        </p:txBody>
      </p:sp>
      <p:sp>
        <p:nvSpPr>
          <p:cNvPr id="21" name="TextBox 20">
            <a:extLst>
              <a:ext uri="{FF2B5EF4-FFF2-40B4-BE49-F238E27FC236}">
                <a16:creationId xmlns:a16="http://schemas.microsoft.com/office/drawing/2014/main" id="{2F975295-BC80-42FD-FE42-907632EFAC43}"/>
              </a:ext>
            </a:extLst>
          </p:cNvPr>
          <p:cNvSpPr txBox="1"/>
          <p:nvPr/>
        </p:nvSpPr>
        <p:spPr>
          <a:xfrm>
            <a:off x="442959" y="4960206"/>
            <a:ext cx="2293548" cy="1477969"/>
          </a:xfrm>
          <a:prstGeom prst="rect">
            <a:avLst/>
          </a:prstGeom>
          <a:noFill/>
        </p:spPr>
        <p:txBody>
          <a:bodyPr wrap="square" rtlCol="0">
            <a:spAutoFit/>
          </a:bodyPr>
          <a:lstStyle/>
          <a:p>
            <a:pPr algn="ctr"/>
            <a:r>
              <a:rPr lang="en-NZ" sz="1801" b="1" dirty="0">
                <a:solidFill>
                  <a:srgbClr val="0F7D87"/>
                </a:solidFill>
                <a:latin typeface="Trade Gothic Next Cond" panose="020B0506040303020004" pitchFamily="34" charset="0"/>
              </a:rPr>
              <a:t>Understand Māori women’s social and institutional support and the responses they receive</a:t>
            </a:r>
          </a:p>
        </p:txBody>
      </p:sp>
    </p:spTree>
    <p:extLst>
      <p:ext uri="{BB962C8B-B14F-4D97-AF65-F5344CB8AC3E}">
        <p14:creationId xmlns:p14="http://schemas.microsoft.com/office/powerpoint/2010/main" val="32292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ower and coercive control in situations of intimate partner violence">
            <a:extLst>
              <a:ext uri="{FF2B5EF4-FFF2-40B4-BE49-F238E27FC236}">
                <a16:creationId xmlns:a16="http://schemas.microsoft.com/office/drawing/2014/main" id="{6AA04B73-EDBA-C93E-BF29-D99E2A84BC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AA8A93-57D6-54A3-DE0A-27B152AF648B}"/>
              </a:ext>
            </a:extLst>
          </p:cNvPr>
          <p:cNvSpPr>
            <a:spLocks noGrp="1"/>
          </p:cNvSpPr>
          <p:nvPr>
            <p:ph type="title"/>
          </p:nvPr>
        </p:nvSpPr>
        <p:spPr>
          <a:xfrm>
            <a:off x="7531610" y="365125"/>
            <a:ext cx="3822189" cy="1899912"/>
          </a:xfrm>
        </p:spPr>
        <p:txBody>
          <a:bodyPr>
            <a:normAutofit/>
          </a:bodyPr>
          <a:lstStyle/>
          <a:p>
            <a:r>
              <a:rPr lang="en-NZ" sz="4000" b="1" dirty="0">
                <a:solidFill>
                  <a:srgbClr val="009999"/>
                </a:solidFill>
              </a:rPr>
              <a:t>Coercive Control</a:t>
            </a:r>
          </a:p>
        </p:txBody>
      </p:sp>
      <p:sp>
        <p:nvSpPr>
          <p:cNvPr id="1030" name="Content Placeholder 1029">
            <a:extLst>
              <a:ext uri="{FF2B5EF4-FFF2-40B4-BE49-F238E27FC236}">
                <a16:creationId xmlns:a16="http://schemas.microsoft.com/office/drawing/2014/main" id="{623DE912-E381-5502-779E-6B3FA18DDFFD}"/>
              </a:ext>
            </a:extLst>
          </p:cNvPr>
          <p:cNvSpPr>
            <a:spLocks noGrp="1"/>
          </p:cNvSpPr>
          <p:nvPr>
            <p:ph idx="1"/>
          </p:nvPr>
        </p:nvSpPr>
        <p:spPr>
          <a:xfrm>
            <a:off x="7109254" y="1894703"/>
            <a:ext cx="4662616" cy="4598172"/>
          </a:xfrm>
        </p:spPr>
        <p:txBody>
          <a:bodyPr>
            <a:normAutofit/>
          </a:bodyPr>
          <a:lstStyle/>
          <a:p>
            <a:pPr marL="0" indent="0" algn="ctr">
              <a:buNone/>
            </a:pPr>
            <a:r>
              <a:rPr lang="en-US" sz="2000" i="1" dirty="0"/>
              <a:t>… perpetrators use various means to </a:t>
            </a:r>
            <a:r>
              <a:rPr lang="en-US" sz="2000" b="1" i="1" dirty="0"/>
              <a:t>hurt, humiliate, intimidate, exploit, isolate and dominate</a:t>
            </a:r>
            <a:r>
              <a:rPr lang="en-US" sz="2000" i="1" dirty="0"/>
              <a:t> their victims. … unlike other capture crimes </a:t>
            </a:r>
            <a:r>
              <a:rPr lang="en-US" sz="2000" dirty="0"/>
              <a:t>[like kidnapping]</a:t>
            </a:r>
            <a:r>
              <a:rPr lang="en-US" sz="2000" i="1" dirty="0"/>
              <a:t>, coercive control is </a:t>
            </a:r>
            <a:r>
              <a:rPr lang="en-US" sz="2000" b="1" i="1" dirty="0"/>
              <a:t>personalized</a:t>
            </a:r>
            <a:r>
              <a:rPr lang="en-US" sz="2000" i="1" dirty="0"/>
              <a:t>, </a:t>
            </a:r>
            <a:r>
              <a:rPr lang="en-US" sz="2000" b="1" i="1" dirty="0"/>
              <a:t>extends through social space</a:t>
            </a:r>
            <a:r>
              <a:rPr lang="en-US" sz="2000" i="1" dirty="0"/>
              <a:t>, as well as </a:t>
            </a:r>
            <a:r>
              <a:rPr lang="en-US" sz="2000" b="1" i="1" dirty="0"/>
              <a:t>over time</a:t>
            </a:r>
            <a:r>
              <a:rPr lang="en-US" sz="2000" i="1" dirty="0"/>
              <a:t>, and is </a:t>
            </a:r>
            <a:r>
              <a:rPr lang="en-US" sz="2000" b="1" i="1" dirty="0"/>
              <a:t>gendered</a:t>
            </a:r>
            <a:r>
              <a:rPr lang="en-US" sz="2000" i="1" dirty="0"/>
              <a:t> in that it </a:t>
            </a:r>
            <a:r>
              <a:rPr lang="en-US" sz="2000" b="1" i="1" dirty="0"/>
              <a:t>relies for its impact on women’s vulnerability</a:t>
            </a:r>
            <a:r>
              <a:rPr lang="en-US" sz="2000" i="1" dirty="0"/>
              <a:t> </a:t>
            </a:r>
            <a:r>
              <a:rPr lang="en-US" sz="2000" i="1" u="sng" dirty="0"/>
              <a:t>as women </a:t>
            </a:r>
            <a:r>
              <a:rPr lang="en-US" sz="2000" i="1" dirty="0"/>
              <a:t>due to sexual inequality. … Men deploy coercive control to </a:t>
            </a:r>
            <a:r>
              <a:rPr lang="en-US" sz="2000" b="1" i="1" dirty="0"/>
              <a:t>secure privileges </a:t>
            </a:r>
            <a:r>
              <a:rPr lang="en-US" sz="2000" i="1" dirty="0"/>
              <a:t>that </a:t>
            </a:r>
            <a:r>
              <a:rPr lang="en-US" sz="2000" b="1" i="1" dirty="0"/>
              <a:t>involve the use of time, control over material resources, access to sex, and personal service</a:t>
            </a:r>
            <a:r>
              <a:rPr lang="en-US" sz="2000" i="1" dirty="0"/>
              <a:t>. Like assaults, coercive control undermines a victim’s physical and psychological integrity</a:t>
            </a:r>
            <a:r>
              <a:rPr lang="en-US" sz="2000" dirty="0"/>
              <a:t> (Stark, 2007, p.5).</a:t>
            </a:r>
            <a:endParaRPr lang="en-US" sz="2000" i="1" dirty="0"/>
          </a:p>
        </p:txBody>
      </p:sp>
    </p:spTree>
    <p:extLst>
      <p:ext uri="{BB962C8B-B14F-4D97-AF65-F5344CB8AC3E}">
        <p14:creationId xmlns:p14="http://schemas.microsoft.com/office/powerpoint/2010/main" val="109600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6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8016A-F931-7E0F-DA6D-03D934995410}"/>
              </a:ext>
            </a:extLst>
          </p:cNvPr>
          <p:cNvSpPr>
            <a:spLocks noGrp="1"/>
          </p:cNvSpPr>
          <p:nvPr>
            <p:ph type="title"/>
          </p:nvPr>
        </p:nvSpPr>
        <p:spPr>
          <a:xfrm>
            <a:off x="838201" y="345810"/>
            <a:ext cx="5661453" cy="1325563"/>
          </a:xfrm>
        </p:spPr>
        <p:txBody>
          <a:bodyPr>
            <a:normAutofit/>
          </a:bodyPr>
          <a:lstStyle/>
          <a:p>
            <a:r>
              <a:rPr lang="en-NZ" sz="4000" b="1" dirty="0">
                <a:solidFill>
                  <a:srgbClr val="009999"/>
                </a:solidFill>
              </a:rPr>
              <a:t>Strategy of subordination</a:t>
            </a:r>
          </a:p>
        </p:txBody>
      </p:sp>
      <p:sp>
        <p:nvSpPr>
          <p:cNvPr id="3" name="Content Placeholder 2">
            <a:extLst>
              <a:ext uri="{FF2B5EF4-FFF2-40B4-BE49-F238E27FC236}">
                <a16:creationId xmlns:a16="http://schemas.microsoft.com/office/drawing/2014/main" id="{C0DAC17D-6F37-A4B7-B77C-94862D8F2D72}"/>
              </a:ext>
            </a:extLst>
          </p:cNvPr>
          <p:cNvSpPr>
            <a:spLocks noGrp="1"/>
          </p:cNvSpPr>
          <p:nvPr>
            <p:ph idx="1"/>
          </p:nvPr>
        </p:nvSpPr>
        <p:spPr>
          <a:xfrm>
            <a:off x="838201" y="1825625"/>
            <a:ext cx="5092194" cy="4351338"/>
          </a:xfrm>
        </p:spPr>
        <p:txBody>
          <a:bodyPr>
            <a:normAutofit/>
          </a:bodyPr>
          <a:lstStyle/>
          <a:p>
            <a:pPr marL="0" indent="0">
              <a:buNone/>
            </a:pPr>
            <a:r>
              <a:rPr lang="en-NZ" dirty="0"/>
              <a:t>Reduces a person’s:</a:t>
            </a:r>
          </a:p>
          <a:p>
            <a:pPr lvl="1"/>
            <a:r>
              <a:rPr lang="en-NZ" dirty="0"/>
              <a:t>Autonomy</a:t>
            </a:r>
          </a:p>
          <a:p>
            <a:pPr lvl="1"/>
            <a:r>
              <a:rPr lang="en-NZ" dirty="0"/>
              <a:t>Agency</a:t>
            </a:r>
          </a:p>
          <a:p>
            <a:pPr lvl="1"/>
            <a:r>
              <a:rPr lang="en-NZ" dirty="0"/>
              <a:t>Basic liberty or freedom</a:t>
            </a:r>
          </a:p>
          <a:p>
            <a:pPr lvl="1"/>
            <a:r>
              <a:rPr lang="en-NZ" dirty="0"/>
              <a:t>Equality </a:t>
            </a:r>
          </a:p>
          <a:p>
            <a:pPr lvl="1"/>
            <a:endParaRPr lang="en-NZ" dirty="0"/>
          </a:p>
          <a:p>
            <a:pPr marL="0" indent="0">
              <a:buNone/>
            </a:pPr>
            <a:r>
              <a:rPr lang="en-NZ" dirty="0"/>
              <a:t>Coercive control occurs often without the use of physical violence</a:t>
            </a:r>
          </a:p>
        </p:txBody>
      </p:sp>
      <p:sp>
        <p:nvSpPr>
          <p:cNvPr id="2075" name="Oval 206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Sad woman in the cage. Man abuse woman, giant cage, person inside vector isolated. Girl in depression on knees, jail and prison. - 131816582">
            <a:extLst>
              <a:ext uri="{FF2B5EF4-FFF2-40B4-BE49-F238E27FC236}">
                <a16:creationId xmlns:a16="http://schemas.microsoft.com/office/drawing/2014/main" id="{693F5506-3A4B-F1E9-CCE9-E1BEB8C1E7AC}"/>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t="3740" r="1"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76" name="Arc 206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4" name="Picture 6" descr="Knuckle Sandwich: Learn How to Throw a Proper Punch">
            <a:extLst>
              <a:ext uri="{FF2B5EF4-FFF2-40B4-BE49-F238E27FC236}">
                <a16:creationId xmlns:a16="http://schemas.microsoft.com/office/drawing/2014/main" id="{8EFE98DD-AB25-9FFF-702C-8B8DE12684E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26B9D6-91E4-89F4-7609-DF02172CE695}"/>
              </a:ext>
            </a:extLst>
          </p:cNvPr>
          <p:cNvSpPr txBox="1"/>
          <p:nvPr/>
        </p:nvSpPr>
        <p:spPr>
          <a:xfrm>
            <a:off x="5523187" y="6604083"/>
            <a:ext cx="6668813" cy="507831"/>
          </a:xfrm>
          <a:prstGeom prst="rect">
            <a:avLst/>
          </a:prstGeom>
          <a:noFill/>
        </p:spPr>
        <p:txBody>
          <a:bodyPr wrap="none" rtlCol="0">
            <a:spAutoFit/>
          </a:bodyPr>
          <a:lstStyle/>
          <a:p>
            <a:pPr>
              <a:spcAft>
                <a:spcPts val="600"/>
              </a:spcAft>
            </a:pPr>
            <a:r>
              <a:rPr lang="en-NZ" sz="1100" dirty="0"/>
              <a:t>Image source: </a:t>
            </a:r>
            <a:r>
              <a:rPr lang="en-NZ" sz="1100" dirty="0">
                <a:hlinkClick r:id="rId5"/>
              </a:rPr>
              <a:t>https://sosviolenceconjugale.ca/uploads/tools/articles/sos_img_filtre_1575x660_54-1575x660.jpg</a:t>
            </a:r>
            <a:endParaRPr lang="en-NZ" sz="1100" dirty="0"/>
          </a:p>
          <a:p>
            <a:pPr>
              <a:spcAft>
                <a:spcPts val="600"/>
              </a:spcAft>
            </a:pPr>
            <a:endParaRPr lang="en-NZ" sz="1100" dirty="0"/>
          </a:p>
        </p:txBody>
      </p:sp>
      <p:sp>
        <p:nvSpPr>
          <p:cNvPr id="5" name="TextBox 4">
            <a:extLst>
              <a:ext uri="{FF2B5EF4-FFF2-40B4-BE49-F238E27FC236}">
                <a16:creationId xmlns:a16="http://schemas.microsoft.com/office/drawing/2014/main" id="{6EE3E35E-65CE-3B72-DD3F-95AEDE04ACB3}"/>
              </a:ext>
            </a:extLst>
          </p:cNvPr>
          <p:cNvSpPr txBox="1"/>
          <p:nvPr/>
        </p:nvSpPr>
        <p:spPr>
          <a:xfrm>
            <a:off x="5958762" y="0"/>
            <a:ext cx="6256841" cy="400110"/>
          </a:xfrm>
          <a:prstGeom prst="rect">
            <a:avLst/>
          </a:prstGeom>
          <a:noFill/>
        </p:spPr>
        <p:txBody>
          <a:bodyPr wrap="none" rtlCol="0">
            <a:spAutoFit/>
          </a:bodyPr>
          <a:lstStyle/>
          <a:p>
            <a:r>
              <a:rPr lang="en-NZ" sz="1000" dirty="0"/>
              <a:t>Image source: </a:t>
            </a:r>
            <a:r>
              <a:rPr lang="en-NZ" sz="1000" dirty="0">
                <a:hlinkClick r:id="rId6"/>
              </a:rPr>
              <a:t>https://www.americanoutdoor.guide/survival-skills/knuckle-sandwich-how-to-throw-a-proper-punch/</a:t>
            </a:r>
            <a:endParaRPr lang="en-NZ" sz="1000" dirty="0"/>
          </a:p>
          <a:p>
            <a:endParaRPr lang="en-NZ" sz="1000" dirty="0"/>
          </a:p>
        </p:txBody>
      </p:sp>
      <p:grpSp>
        <p:nvGrpSpPr>
          <p:cNvPr id="11" name="Group 10">
            <a:extLst>
              <a:ext uri="{FF2B5EF4-FFF2-40B4-BE49-F238E27FC236}">
                <a16:creationId xmlns:a16="http://schemas.microsoft.com/office/drawing/2014/main" id="{18163729-327A-6C26-408B-06C3E554465D}"/>
              </a:ext>
            </a:extLst>
          </p:cNvPr>
          <p:cNvGrpSpPr/>
          <p:nvPr/>
        </p:nvGrpSpPr>
        <p:grpSpPr>
          <a:xfrm>
            <a:off x="5611695" y="174456"/>
            <a:ext cx="5176793" cy="2623875"/>
            <a:chOff x="5611695" y="174456"/>
            <a:chExt cx="5176793" cy="2623875"/>
          </a:xfrm>
        </p:grpSpPr>
        <p:cxnSp>
          <p:nvCxnSpPr>
            <p:cNvPr id="7" name="Straight Connector 6">
              <a:extLst>
                <a:ext uri="{FF2B5EF4-FFF2-40B4-BE49-F238E27FC236}">
                  <a16:creationId xmlns:a16="http://schemas.microsoft.com/office/drawing/2014/main" id="{85E995D5-712A-197C-CB8D-70C661FF7478}"/>
                </a:ext>
              </a:extLst>
            </p:cNvPr>
            <p:cNvCxnSpPr/>
            <p:nvPr/>
          </p:nvCxnSpPr>
          <p:spPr>
            <a:xfrm flipV="1">
              <a:off x="5611695" y="252839"/>
              <a:ext cx="4819135" cy="25454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07BC1A-3D42-5700-DBD8-C676FE75C554}"/>
                </a:ext>
              </a:extLst>
            </p:cNvPr>
            <p:cNvCxnSpPr>
              <a:cxnSpLocks/>
            </p:cNvCxnSpPr>
            <p:nvPr/>
          </p:nvCxnSpPr>
          <p:spPr>
            <a:xfrm>
              <a:off x="6096000" y="174456"/>
              <a:ext cx="4692488" cy="25205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78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97" y="198143"/>
            <a:ext cx="6565704" cy="1325563"/>
          </a:xfrm>
        </p:spPr>
        <p:txBody>
          <a:bodyPr>
            <a:normAutofit/>
          </a:bodyPr>
          <a:lstStyle/>
          <a:p>
            <a:r>
              <a:rPr lang="mi-NZ" sz="4000" b="1" dirty="0">
                <a:solidFill>
                  <a:srgbClr val="009999"/>
                </a:solidFill>
              </a:rPr>
              <a:t>Coercive Control – Occurs in Many Ways</a:t>
            </a:r>
            <a:endParaRPr lang="en-NZ" sz="4000" b="1" dirty="0">
              <a:solidFill>
                <a:srgbClr val="009999"/>
              </a:solidFill>
            </a:endParaRPr>
          </a:p>
        </p:txBody>
      </p:sp>
      <p:graphicFrame>
        <p:nvGraphicFramePr>
          <p:cNvPr id="4" name="Diagram 3"/>
          <p:cNvGraphicFramePr/>
          <p:nvPr>
            <p:extLst>
              <p:ext uri="{D42A27DB-BD31-4B8C-83A1-F6EECF244321}">
                <p14:modId xmlns:p14="http://schemas.microsoft.com/office/powerpoint/2010/main" val="754451298"/>
              </p:ext>
            </p:extLst>
          </p:nvPr>
        </p:nvGraphicFramePr>
        <p:xfrm>
          <a:off x="-571262" y="1257920"/>
          <a:ext cx="8311243" cy="542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0635343" y="6360272"/>
            <a:ext cx="982705" cy="276999"/>
          </a:xfrm>
          <a:prstGeom prst="rect">
            <a:avLst/>
          </a:prstGeom>
        </p:spPr>
        <p:txBody>
          <a:bodyPr wrap="none">
            <a:spAutoFit/>
          </a:bodyPr>
          <a:lstStyle/>
          <a:p>
            <a:pPr marL="0" lvl="2" algn="r">
              <a:defRPr/>
            </a:pPr>
            <a:r>
              <a:rPr lang="en-NZ" altLang="en-US" sz="1200" dirty="0"/>
              <a:t>(Stark, 2007)</a:t>
            </a:r>
            <a:endParaRPr lang="en-AU" altLang="en-US" sz="1200" dirty="0"/>
          </a:p>
        </p:txBody>
      </p:sp>
      <p:sp>
        <p:nvSpPr>
          <p:cNvPr id="6" name="TextBox 5"/>
          <p:cNvSpPr txBox="1"/>
          <p:nvPr/>
        </p:nvSpPr>
        <p:spPr>
          <a:xfrm>
            <a:off x="7033201" y="860924"/>
            <a:ext cx="4860324" cy="5355312"/>
          </a:xfrm>
          <a:prstGeom prst="rect">
            <a:avLst/>
          </a:prstGeom>
          <a:noFill/>
        </p:spPr>
        <p:txBody>
          <a:bodyPr wrap="square" rtlCol="0">
            <a:spAutoFit/>
          </a:bodyPr>
          <a:lstStyle/>
          <a:p>
            <a:pPr marL="285750" indent="-285750">
              <a:buFont typeface="Arial" panose="020B0604020202020204" pitchFamily="34" charset="0"/>
              <a:buChar char="•"/>
            </a:pPr>
            <a:r>
              <a:rPr lang="en-NZ" b="1" dirty="0"/>
              <a:t>Terror and fear</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Subjugation</a:t>
            </a:r>
          </a:p>
          <a:p>
            <a:pPr marL="742950" lvl="1" indent="-285750">
              <a:buFont typeface="Arial" panose="020B0604020202020204" pitchFamily="34" charset="0"/>
              <a:buChar char="•"/>
            </a:pPr>
            <a:r>
              <a:rPr lang="en-NZ" b="1" dirty="0">
                <a:sym typeface="Wingdings" panose="05000000000000000000" pitchFamily="2" charset="2"/>
              </a:rPr>
              <a:t> Autonomy</a:t>
            </a:r>
          </a:p>
          <a:p>
            <a:pPr marL="742950" lvl="1" indent="-285750">
              <a:buFont typeface="Arial" panose="020B0604020202020204" pitchFamily="34" charset="0"/>
              <a:buChar char="•"/>
            </a:pPr>
            <a:r>
              <a:rPr lang="en-NZ" b="1" dirty="0">
                <a:sym typeface="Wingdings" panose="05000000000000000000" pitchFamily="2" charset="2"/>
              </a:rPr>
              <a:t> Agency</a:t>
            </a:r>
          </a:p>
          <a:p>
            <a:pPr marL="742950" lvl="1" indent="-285750">
              <a:buFont typeface="Arial" panose="020B0604020202020204" pitchFamily="34" charset="0"/>
              <a:buChar char="•"/>
            </a:pPr>
            <a:r>
              <a:rPr lang="en-NZ" b="1" dirty="0">
                <a:sym typeface="Wingdings" panose="05000000000000000000" pitchFamily="2" charset="2"/>
              </a:rPr>
              <a:t> Freedom</a:t>
            </a:r>
          </a:p>
          <a:p>
            <a:pPr marL="742950" lvl="1" indent="-285750">
              <a:buFont typeface="Arial" panose="020B0604020202020204" pitchFamily="34" charset="0"/>
              <a:buChar char="•"/>
            </a:pPr>
            <a:endParaRPr lang="en-NZ" b="1" dirty="0">
              <a:sym typeface="Wingdings" panose="05000000000000000000" pitchFamily="2" charset="2"/>
            </a:endParaRPr>
          </a:p>
          <a:p>
            <a:pPr marL="285750" indent="-285750">
              <a:buFont typeface="Arial" panose="020B0604020202020204" pitchFamily="34" charset="0"/>
              <a:buChar char="•"/>
            </a:pPr>
            <a:r>
              <a:rPr lang="en-NZ" b="1" dirty="0"/>
              <a:t>Extensive and intensive </a:t>
            </a:r>
            <a:r>
              <a:rPr lang="en-NZ" dirty="0"/>
              <a:t>but seemingly invisible to those on the outside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Tactics </a:t>
            </a:r>
            <a:r>
              <a:rPr lang="en-NZ" b="1" dirty="0"/>
              <a:t>permeate everyday life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Similar to hostage-taking or kidnapping BUT [degrees of] ‘freedom’</a:t>
            </a:r>
          </a:p>
          <a:p>
            <a:pPr marL="285750" indent="-285750">
              <a:buFont typeface="Arial" panose="020B0604020202020204" pitchFamily="34" charset="0"/>
              <a:buChar char="•"/>
            </a:pPr>
            <a:endParaRPr lang="mi-NZ" b="1" dirty="0">
              <a:sym typeface="Wingdings" panose="05000000000000000000" pitchFamily="2" charset="2"/>
            </a:endParaRPr>
          </a:p>
          <a:p>
            <a:pPr marL="285750" indent="-285750">
              <a:buFont typeface="Arial" panose="020B0604020202020204" pitchFamily="34" charset="0"/>
              <a:buChar char="•"/>
            </a:pPr>
            <a:endParaRPr lang="mi-NZ" b="1" dirty="0">
              <a:sym typeface="Wingdings" panose="05000000000000000000" pitchFamily="2" charset="2"/>
            </a:endParaRPr>
          </a:p>
          <a:p>
            <a:r>
              <a:rPr lang="mi-NZ" dirty="0"/>
              <a:t>“Layering Effect” (Adams, 2012)</a:t>
            </a:r>
          </a:p>
          <a:p>
            <a:pPr marL="285750" indent="-285750">
              <a:buFont typeface="Arial" panose="020B0604020202020204" pitchFamily="34" charset="0"/>
              <a:buChar char="•"/>
            </a:pPr>
            <a:r>
              <a:rPr lang="mi-NZ" b="1" dirty="0"/>
              <a:t>Cumulative</a:t>
            </a:r>
          </a:p>
          <a:p>
            <a:pPr marL="285750" indent="-285750">
              <a:buFont typeface="Arial" panose="020B0604020202020204" pitchFamily="34" charset="0"/>
              <a:buChar char="•"/>
            </a:pPr>
            <a:r>
              <a:rPr lang="mi-NZ" dirty="0"/>
              <a:t>Multiple, repeated episodes – </a:t>
            </a:r>
            <a:r>
              <a:rPr lang="mi-NZ" b="1" dirty="0" err="1"/>
              <a:t>unpredictable</a:t>
            </a:r>
            <a:endParaRPr lang="mi-NZ" b="1" dirty="0"/>
          </a:p>
        </p:txBody>
      </p:sp>
      <p:pic>
        <p:nvPicPr>
          <p:cNvPr id="11" name="Graphic 10" descr="Security camera with solid fill">
            <a:extLst>
              <a:ext uri="{FF2B5EF4-FFF2-40B4-BE49-F238E27FC236}">
                <a16:creationId xmlns:a16="http://schemas.microsoft.com/office/drawing/2014/main" id="{D6217143-3983-6201-3F3D-07DCD5862C1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55340" y="2225703"/>
            <a:ext cx="633322" cy="633322"/>
          </a:xfrm>
          <a:prstGeom prst="rect">
            <a:avLst/>
          </a:prstGeom>
        </p:spPr>
      </p:pic>
      <p:pic>
        <p:nvPicPr>
          <p:cNvPr id="15" name="Graphic 14" descr="Hammer1 outline">
            <a:extLst>
              <a:ext uri="{FF2B5EF4-FFF2-40B4-BE49-F238E27FC236}">
                <a16:creationId xmlns:a16="http://schemas.microsoft.com/office/drawing/2014/main" id="{65B4DEE7-951D-E202-D1B0-9F7D5ADD2D0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584360" y="1257920"/>
            <a:ext cx="621663" cy="621663"/>
          </a:xfrm>
          <a:prstGeom prst="rect">
            <a:avLst/>
          </a:prstGeom>
        </p:spPr>
      </p:pic>
      <p:pic>
        <p:nvPicPr>
          <p:cNvPr id="17" name="Graphic 16" descr="Cut with solid fill">
            <a:extLst>
              <a:ext uri="{FF2B5EF4-FFF2-40B4-BE49-F238E27FC236}">
                <a16:creationId xmlns:a16="http://schemas.microsoft.com/office/drawing/2014/main" id="{5D88CED6-4242-00E5-5143-B2EB4783998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401961" y="4184821"/>
            <a:ext cx="574589" cy="574589"/>
          </a:xfrm>
          <a:prstGeom prst="rect">
            <a:avLst/>
          </a:prstGeom>
        </p:spPr>
      </p:pic>
      <p:pic>
        <p:nvPicPr>
          <p:cNvPr id="19" name="Graphic 18" descr="High voltage with solid fill">
            <a:extLst>
              <a:ext uri="{FF2B5EF4-FFF2-40B4-BE49-F238E27FC236}">
                <a16:creationId xmlns:a16="http://schemas.microsoft.com/office/drawing/2014/main" id="{2DFD7945-20B5-C88F-5DD2-6EF0CCD6FF7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014151" y="4171498"/>
            <a:ext cx="576650" cy="576650"/>
          </a:xfrm>
          <a:prstGeom prst="rect">
            <a:avLst/>
          </a:prstGeom>
        </p:spPr>
      </p:pic>
      <p:pic>
        <p:nvPicPr>
          <p:cNvPr id="21" name="Graphic 20" descr="Puppet outline">
            <a:extLst>
              <a:ext uri="{FF2B5EF4-FFF2-40B4-BE49-F238E27FC236}">
                <a16:creationId xmlns:a16="http://schemas.microsoft.com/office/drawing/2014/main" id="{4D58F6AC-DDDA-7105-A427-DBAE1A47C01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332317" y="2225703"/>
            <a:ext cx="574590" cy="574590"/>
          </a:xfrm>
          <a:prstGeom prst="rect">
            <a:avLst/>
          </a:prstGeom>
        </p:spPr>
      </p:pic>
      <p:pic>
        <p:nvPicPr>
          <p:cNvPr id="3076" name="Picture 4" descr="Bomb vector icon, cartoon dynamite violence illustration. Bomb fuse threat symbol royalty free illustration">
            <a:extLst>
              <a:ext uri="{FF2B5EF4-FFF2-40B4-BE49-F238E27FC236}">
                <a16:creationId xmlns:a16="http://schemas.microsoft.com/office/drawing/2014/main" id="{4AE4E982-A270-CDB2-28C4-F8C35F2AB5F3}"/>
              </a:ext>
            </a:extLst>
          </p:cNvPr>
          <p:cNvPicPr>
            <a:picLocks noChangeAspect="1" noChangeArrowheads="1"/>
          </p:cNvPicPr>
          <p:nvPr/>
        </p:nvPicPr>
        <p:blipFill>
          <a:blip r:embed="rId18" cstate="screen">
            <a:lum bright="70000" contrast="-70000"/>
            <a:extLst>
              <a:ext uri="{BEBA8EAE-BF5A-486C-A8C5-ECC9F3942E4B}">
                <a14:imgProps xmlns:a14="http://schemas.microsoft.com/office/drawing/2010/main">
                  <a14:imgLayer r:embed="rId19">
                    <a14:imgEffect>
                      <a14:backgroundRemoval t="10000" b="90000" l="10000" r="90000">
                        <a14:foregroundMark x1="46500" y1="33125" x2="46500" y2="29125"/>
                      </a14:backgroundRemoval>
                    </a14:imgEffect>
                    <a14:imgEffect>
                      <a14:sharpenSoften amount="3000"/>
                    </a14:imgEffect>
                    <a14:imgEffect>
                      <a14:colorTemperature colorTemp="5900"/>
                    </a14:imgEffect>
                    <a14:imgEffect>
                      <a14:saturation sat="99000"/>
                    </a14:imgEffect>
                  </a14:imgLayer>
                </a14:imgProps>
              </a:ext>
              <a:ext uri="{28A0092B-C50C-407E-A947-70E740481C1C}">
                <a14:useLocalDpi xmlns:a14="http://schemas.microsoft.com/office/drawing/2010/main"/>
              </a:ext>
            </a:extLst>
          </a:blip>
          <a:srcRect/>
          <a:stretch>
            <a:fillRect/>
          </a:stretch>
        </p:blipFill>
        <p:spPr bwMode="auto">
          <a:xfrm>
            <a:off x="3673338" y="5115990"/>
            <a:ext cx="621663" cy="621663"/>
          </a:xfrm>
          <a:prstGeom prst="rect">
            <a:avLst/>
          </a:prstGeom>
          <a:noFill/>
        </p:spPr>
      </p:pic>
    </p:spTree>
    <p:extLst>
      <p:ext uri="{BB962C8B-B14F-4D97-AF65-F5344CB8AC3E}">
        <p14:creationId xmlns:p14="http://schemas.microsoft.com/office/powerpoint/2010/main" val="390413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5665-8265-425E-89A4-2C35EC24683C}"/>
              </a:ext>
            </a:extLst>
          </p:cNvPr>
          <p:cNvSpPr>
            <a:spLocks noGrp="1"/>
          </p:cNvSpPr>
          <p:nvPr>
            <p:ph type="title"/>
          </p:nvPr>
        </p:nvSpPr>
        <p:spPr>
          <a:xfrm>
            <a:off x="772297" y="0"/>
            <a:ext cx="10515600" cy="1325563"/>
          </a:xfrm>
        </p:spPr>
        <p:txBody>
          <a:bodyPr vert="horz" lIns="91440" tIns="45720" rIns="91440" bIns="45720" rtlCol="0" anchor="ctr">
            <a:normAutofit/>
          </a:bodyPr>
          <a:lstStyle/>
          <a:p>
            <a:pPr defTabSz="914400"/>
            <a:r>
              <a:rPr lang="en-US" sz="3700" b="1" dirty="0">
                <a:solidFill>
                  <a:srgbClr val="009999"/>
                </a:solidFill>
                <a:latin typeface="+mj-lt"/>
              </a:rPr>
              <a:t>Indicators of Coercive Control</a:t>
            </a:r>
          </a:p>
        </p:txBody>
      </p:sp>
      <p:grpSp>
        <p:nvGrpSpPr>
          <p:cNvPr id="4" name="Group 3">
            <a:extLst>
              <a:ext uri="{FF2B5EF4-FFF2-40B4-BE49-F238E27FC236}">
                <a16:creationId xmlns:a16="http://schemas.microsoft.com/office/drawing/2014/main" id="{28045DA2-DAD1-6332-3CC2-44F1D9AB5A2D}"/>
              </a:ext>
            </a:extLst>
          </p:cNvPr>
          <p:cNvGrpSpPr/>
          <p:nvPr/>
        </p:nvGrpSpPr>
        <p:grpSpPr>
          <a:xfrm>
            <a:off x="838199" y="1687894"/>
            <a:ext cx="10933669" cy="4441803"/>
            <a:chOff x="838200" y="1610422"/>
            <a:chExt cx="10933669" cy="4441803"/>
          </a:xfrm>
        </p:grpSpPr>
        <p:sp>
          <p:nvSpPr>
            <p:cNvPr id="6" name="Freeform: Shape 5">
              <a:extLst>
                <a:ext uri="{FF2B5EF4-FFF2-40B4-BE49-F238E27FC236}">
                  <a16:creationId xmlns:a16="http://schemas.microsoft.com/office/drawing/2014/main" id="{BB613850-5919-19E9-2D23-A19FD5F8F919}"/>
                </a:ext>
              </a:extLst>
            </p:cNvPr>
            <p:cNvSpPr/>
            <p:nvPr/>
          </p:nvSpPr>
          <p:spPr>
            <a:xfrm>
              <a:off x="838200" y="1610422"/>
              <a:ext cx="3416771" cy="2050063"/>
            </a:xfrm>
            <a:custGeom>
              <a:avLst/>
              <a:gdLst>
                <a:gd name="connsiteX0" fmla="*/ 0 w 3416771"/>
                <a:gd name="connsiteY0" fmla="*/ 0 h 2050063"/>
                <a:gd name="connsiteX1" fmla="*/ 3416771 w 3416771"/>
                <a:gd name="connsiteY1" fmla="*/ 0 h 2050063"/>
                <a:gd name="connsiteX2" fmla="*/ 3416771 w 3416771"/>
                <a:gd name="connsiteY2" fmla="*/ 2050063 h 2050063"/>
                <a:gd name="connsiteX3" fmla="*/ 0 w 3416771"/>
                <a:gd name="connsiteY3" fmla="*/ 2050063 h 2050063"/>
                <a:gd name="connsiteX4" fmla="*/ 0 w 3416771"/>
                <a:gd name="connsiteY4" fmla="*/ 0 h 20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71" h="2050063">
                  <a:moveTo>
                    <a:pt x="0" y="0"/>
                  </a:moveTo>
                  <a:lnTo>
                    <a:pt x="3416771" y="0"/>
                  </a:lnTo>
                  <a:lnTo>
                    <a:pt x="3416771" y="2050063"/>
                  </a:lnTo>
                  <a:lnTo>
                    <a:pt x="0" y="2050063"/>
                  </a:lnTo>
                  <a:lnTo>
                    <a:pt x="0" y="0"/>
                  </a:lnTo>
                  <a:close/>
                </a:path>
              </a:pathLst>
            </a:custGeom>
            <a:solidFill>
              <a:srgbClr val="0095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NZ" sz="1400" kern="1200" dirty="0">
                  <a:latin typeface="Trade Gothic Next Cond" panose="020B0604020202020204" pitchFamily="34" charset="0"/>
                </a:rPr>
                <a:t>Jealous </a:t>
              </a:r>
              <a:r>
                <a:rPr lang="en-NZ" sz="1400" kern="1200" dirty="0" err="1">
                  <a:latin typeface="Trade Gothic Next Cond" panose="020B0604020202020204" pitchFamily="34" charset="0"/>
                </a:rPr>
                <a:t>behaivours</a:t>
              </a:r>
              <a:endParaRPr lang="en-NZ" sz="1400" kern="1200" dirty="0">
                <a:latin typeface="Trade Gothic Next Cond" panose="020B0604020202020204" pitchFamily="34" charset="0"/>
              </a:endParaRPr>
            </a:p>
            <a:p>
              <a:pPr marL="285750" lvl="0" indent="-285750" algn="l" defTabSz="800100">
                <a:lnSpc>
                  <a:spcPct val="90000"/>
                </a:lnSpc>
                <a:spcBef>
                  <a:spcPct val="0"/>
                </a:spcBef>
                <a:spcAft>
                  <a:spcPct val="35000"/>
                </a:spcAft>
                <a:buFont typeface="Arial" panose="020B0604020202020204" pitchFamily="34" charset="0"/>
                <a:buChar char="•"/>
              </a:pPr>
              <a:r>
                <a:rPr lang="en-NZ" sz="1400" kern="1200" dirty="0">
                  <a:latin typeface="Trade Gothic Next Cond" panose="020B0604020202020204" pitchFamily="34" charset="0"/>
                </a:rPr>
                <a:t>Play victim off against others</a:t>
              </a:r>
            </a:p>
            <a:p>
              <a:pPr marL="285750" lvl="0" indent="-285750" algn="l" defTabSz="800100">
                <a:lnSpc>
                  <a:spcPct val="90000"/>
                </a:lnSpc>
                <a:spcBef>
                  <a:spcPct val="0"/>
                </a:spcBef>
                <a:spcAft>
                  <a:spcPct val="35000"/>
                </a:spcAft>
                <a:buFont typeface="Arial" panose="020B0604020202020204" pitchFamily="34" charset="0"/>
                <a:buChar char="•"/>
              </a:pPr>
              <a:r>
                <a:rPr lang="en-NZ" sz="1400" kern="1200" dirty="0">
                  <a:latin typeface="Trade Gothic Next Cond" panose="020B0604020202020204" pitchFamily="34" charset="0"/>
                </a:rPr>
                <a:t>Sabotage</a:t>
              </a:r>
            </a:p>
            <a:p>
              <a:pPr marL="285750" lvl="0" indent="-285750" algn="l" defTabSz="800100">
                <a:lnSpc>
                  <a:spcPct val="90000"/>
                </a:lnSpc>
                <a:spcBef>
                  <a:spcPct val="0"/>
                </a:spcBef>
                <a:spcAft>
                  <a:spcPct val="35000"/>
                </a:spcAft>
                <a:buFont typeface="Arial" panose="020B0604020202020204" pitchFamily="34" charset="0"/>
                <a:buChar char="•"/>
              </a:pPr>
              <a:r>
                <a:rPr lang="en-NZ" sz="1400" kern="1200" dirty="0">
                  <a:latin typeface="Trade Gothic Next Cond" panose="020B0604020202020204" pitchFamily="34" charset="0"/>
                </a:rPr>
                <a:t>Justifying actions</a:t>
              </a:r>
            </a:p>
            <a:p>
              <a:pPr marL="285750" lvl="0" indent="-285750" algn="l" defTabSz="800100">
                <a:lnSpc>
                  <a:spcPct val="90000"/>
                </a:lnSpc>
                <a:spcBef>
                  <a:spcPct val="0"/>
                </a:spcBef>
                <a:spcAft>
                  <a:spcPct val="35000"/>
                </a:spcAft>
                <a:buFont typeface="Arial" panose="020B0604020202020204" pitchFamily="34" charset="0"/>
                <a:buChar char="•"/>
              </a:pPr>
              <a:r>
                <a:rPr lang="en-NZ" sz="1400" kern="1200" dirty="0">
                  <a:latin typeface="Trade Gothic Next Cond" panose="020B0604020202020204" pitchFamily="34" charset="0"/>
                </a:rPr>
                <a:t>Psychological abuse – verbal accusations – being told they are inadequate</a:t>
              </a:r>
            </a:p>
          </p:txBody>
        </p:sp>
        <p:sp>
          <p:nvSpPr>
            <p:cNvPr id="8" name="Freeform: Shape 7">
              <a:extLst>
                <a:ext uri="{FF2B5EF4-FFF2-40B4-BE49-F238E27FC236}">
                  <a16:creationId xmlns:a16="http://schemas.microsoft.com/office/drawing/2014/main" id="{984F1C4F-C8CC-3972-FDE3-D3DE3CD4BE1B}"/>
                </a:ext>
              </a:extLst>
            </p:cNvPr>
            <p:cNvSpPr/>
            <p:nvPr/>
          </p:nvSpPr>
          <p:spPr>
            <a:xfrm>
              <a:off x="4596649" y="1610422"/>
              <a:ext cx="3416771" cy="2050063"/>
            </a:xfrm>
            <a:custGeom>
              <a:avLst/>
              <a:gdLst>
                <a:gd name="connsiteX0" fmla="*/ 0 w 3416771"/>
                <a:gd name="connsiteY0" fmla="*/ 0 h 2050063"/>
                <a:gd name="connsiteX1" fmla="*/ 3416771 w 3416771"/>
                <a:gd name="connsiteY1" fmla="*/ 0 h 2050063"/>
                <a:gd name="connsiteX2" fmla="*/ 3416771 w 3416771"/>
                <a:gd name="connsiteY2" fmla="*/ 2050063 h 2050063"/>
                <a:gd name="connsiteX3" fmla="*/ 0 w 3416771"/>
                <a:gd name="connsiteY3" fmla="*/ 2050063 h 2050063"/>
                <a:gd name="connsiteX4" fmla="*/ 0 w 3416771"/>
                <a:gd name="connsiteY4" fmla="*/ 0 h 20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71" h="2050063">
                  <a:moveTo>
                    <a:pt x="0" y="0"/>
                  </a:moveTo>
                  <a:lnTo>
                    <a:pt x="3416771" y="0"/>
                  </a:lnTo>
                  <a:lnTo>
                    <a:pt x="3416771" y="2050063"/>
                  </a:lnTo>
                  <a:lnTo>
                    <a:pt x="0" y="2050063"/>
                  </a:lnTo>
                  <a:lnTo>
                    <a:pt x="0" y="0"/>
                  </a:lnTo>
                  <a:close/>
                </a:path>
              </a:pathLst>
            </a:custGeom>
            <a:solidFill>
              <a:srgbClr val="0095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285750" indent="-285750">
                <a:buFont typeface="Arial" panose="020B0604020202020204" pitchFamily="34" charset="0"/>
                <a:buChar char="•"/>
              </a:pPr>
              <a:r>
                <a:rPr lang="mi-NZ" sz="1400" dirty="0" err="1">
                  <a:latin typeface="Trade Gothic Next Cond" panose="020B0506040303020004" pitchFamily="34" charset="0"/>
                </a:rPr>
                <a:t>Family</a:t>
              </a:r>
              <a:r>
                <a:rPr lang="mi-NZ" sz="1400" dirty="0">
                  <a:latin typeface="Trade Gothic Next Cond" panose="020B0506040303020004" pitchFamily="34" charset="0"/>
                </a:rPr>
                <a:t> and </a:t>
              </a:r>
              <a:r>
                <a:rPr lang="mi-NZ" sz="1400" dirty="0" err="1">
                  <a:latin typeface="Trade Gothic Next Cond" panose="020B0506040303020004" pitchFamily="34" charset="0"/>
                </a:rPr>
                <a:t>friends</a:t>
              </a:r>
              <a:endParaRPr lang="mi-NZ" sz="1400" dirty="0">
                <a:latin typeface="Trade Gothic Next Cond" panose="020B0506040303020004" pitchFamily="34" charset="0"/>
              </a:endParaRPr>
            </a:p>
            <a:p>
              <a:pPr marL="285750" indent="-285750">
                <a:buFont typeface="Arial" panose="020B0604020202020204" pitchFamily="34" charset="0"/>
                <a:buChar char="•"/>
              </a:pPr>
              <a:r>
                <a:rPr lang="mi-NZ" sz="1400" dirty="0">
                  <a:latin typeface="Trade Gothic Next Cond" panose="020B0506040303020004" pitchFamily="34" charset="0"/>
                </a:rPr>
                <a:t>Support</a:t>
              </a:r>
            </a:p>
            <a:p>
              <a:pPr marL="285750" indent="-285750">
                <a:buFont typeface="Arial" panose="020B0604020202020204" pitchFamily="34" charset="0"/>
                <a:buChar char="•"/>
              </a:pPr>
              <a:r>
                <a:rPr lang="mi-NZ" sz="1400" dirty="0">
                  <a:latin typeface="Trade Gothic Next Cond" panose="020B0506040303020004" pitchFamily="34" charset="0"/>
                </a:rPr>
                <a:t>Help</a:t>
              </a:r>
            </a:p>
            <a:p>
              <a:pPr marL="285750" indent="-285750">
                <a:buFont typeface="Arial" panose="020B0604020202020204" pitchFamily="34" charset="0"/>
                <a:buChar char="•"/>
              </a:pPr>
              <a:r>
                <a:rPr lang="mi-NZ" sz="1400" dirty="0" err="1">
                  <a:latin typeface="Trade Gothic Next Cond" panose="020B0506040303020004" pitchFamily="34" charset="0"/>
                </a:rPr>
                <a:t>Employment</a:t>
              </a:r>
              <a:endParaRPr lang="en-US" sz="1400" kern="1200" dirty="0">
                <a:latin typeface="Trade Gothic Next Cond" panose="020B0506040303020004" pitchFamily="34" charset="0"/>
              </a:endParaRPr>
            </a:p>
          </p:txBody>
        </p:sp>
        <p:sp>
          <p:nvSpPr>
            <p:cNvPr id="9" name="Freeform: Shape 8">
              <a:extLst>
                <a:ext uri="{FF2B5EF4-FFF2-40B4-BE49-F238E27FC236}">
                  <a16:creationId xmlns:a16="http://schemas.microsoft.com/office/drawing/2014/main" id="{D21DAFF6-EF24-F3AA-31EE-A557C40688AB}"/>
                </a:ext>
              </a:extLst>
            </p:cNvPr>
            <p:cNvSpPr/>
            <p:nvPr/>
          </p:nvSpPr>
          <p:spPr>
            <a:xfrm>
              <a:off x="8355098" y="1610422"/>
              <a:ext cx="3416771" cy="2050063"/>
            </a:xfrm>
            <a:custGeom>
              <a:avLst/>
              <a:gdLst>
                <a:gd name="connsiteX0" fmla="*/ 0 w 3416771"/>
                <a:gd name="connsiteY0" fmla="*/ 0 h 2050063"/>
                <a:gd name="connsiteX1" fmla="*/ 3416771 w 3416771"/>
                <a:gd name="connsiteY1" fmla="*/ 0 h 2050063"/>
                <a:gd name="connsiteX2" fmla="*/ 3416771 w 3416771"/>
                <a:gd name="connsiteY2" fmla="*/ 2050063 h 2050063"/>
                <a:gd name="connsiteX3" fmla="*/ 0 w 3416771"/>
                <a:gd name="connsiteY3" fmla="*/ 2050063 h 2050063"/>
                <a:gd name="connsiteX4" fmla="*/ 0 w 3416771"/>
                <a:gd name="connsiteY4" fmla="*/ 0 h 20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71" h="2050063">
                  <a:moveTo>
                    <a:pt x="0" y="0"/>
                  </a:moveTo>
                  <a:lnTo>
                    <a:pt x="3416771" y="0"/>
                  </a:lnTo>
                  <a:lnTo>
                    <a:pt x="3416771" y="2050063"/>
                  </a:lnTo>
                  <a:lnTo>
                    <a:pt x="0" y="2050063"/>
                  </a:lnTo>
                  <a:lnTo>
                    <a:pt x="0" y="0"/>
                  </a:lnTo>
                  <a:close/>
                </a:path>
              </a:pathLst>
            </a:custGeom>
            <a:solidFill>
              <a:srgbClr val="0095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Victim</a:t>
              </a:r>
            </a:p>
            <a:p>
              <a:pPr marL="285750" lvl="0" indent="-285750" defTabSz="800100">
                <a:lnSpc>
                  <a:spcPct val="90000"/>
                </a:lnSpc>
                <a:spcBef>
                  <a:spcPct val="0"/>
                </a:spcBef>
                <a:spcAft>
                  <a:spcPct val="35000"/>
                </a:spcAft>
                <a:buFont typeface="Arial" panose="020B0604020202020204" pitchFamily="34" charset="0"/>
                <a:buChar char="•"/>
              </a:pPr>
              <a:r>
                <a:rPr lang="en-US" sz="1400" kern="1200" dirty="0">
                  <a:latin typeface="Trade Gothic Next Cond" panose="020B0506040303020004" pitchFamily="34" charset="0"/>
                </a:rPr>
                <a:t>Children</a:t>
              </a:r>
            </a:p>
            <a:p>
              <a:pPr marL="285750" lvl="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Family and friends</a:t>
              </a:r>
            </a:p>
            <a:p>
              <a:pPr marL="285750" lvl="0" indent="-285750" defTabSz="800100">
                <a:lnSpc>
                  <a:spcPct val="90000"/>
                </a:lnSpc>
                <a:spcBef>
                  <a:spcPct val="0"/>
                </a:spcBef>
                <a:spcAft>
                  <a:spcPct val="35000"/>
                </a:spcAft>
                <a:buFont typeface="Arial" panose="020B0604020202020204" pitchFamily="34" charset="0"/>
                <a:buChar char="•"/>
              </a:pPr>
              <a:r>
                <a:rPr lang="en-US" sz="1400" kern="1200" dirty="0">
                  <a:latin typeface="Trade Gothic Next Cond" panose="020B0506040303020004" pitchFamily="34" charset="0"/>
                </a:rPr>
                <a:t>Pets</a:t>
              </a:r>
            </a:p>
            <a:p>
              <a:pPr marL="285750" lvl="0" indent="-285750" defTabSz="800100">
                <a:lnSpc>
                  <a:spcPct val="90000"/>
                </a:lnSpc>
                <a:spcBef>
                  <a:spcPct val="0"/>
                </a:spcBef>
                <a:spcAft>
                  <a:spcPct val="35000"/>
                </a:spcAft>
                <a:buFont typeface="Arial" panose="020B0604020202020204" pitchFamily="34" charset="0"/>
                <a:buChar char="•"/>
              </a:pPr>
              <a:r>
                <a:rPr lang="en-US" sz="1400" kern="1200" dirty="0">
                  <a:latin typeface="Trade Gothic Next Cond" panose="020B0506040303020004" pitchFamily="34" charset="0"/>
                </a:rPr>
                <a:t>Co-workers</a:t>
              </a:r>
            </a:p>
          </p:txBody>
        </p:sp>
        <p:sp>
          <p:nvSpPr>
            <p:cNvPr id="10" name="Freeform: Shape 9">
              <a:extLst>
                <a:ext uri="{FF2B5EF4-FFF2-40B4-BE49-F238E27FC236}">
                  <a16:creationId xmlns:a16="http://schemas.microsoft.com/office/drawing/2014/main" id="{D68D2855-90FB-F897-6961-56E2EA5FE14D}"/>
                </a:ext>
              </a:extLst>
            </p:cNvPr>
            <p:cNvSpPr/>
            <p:nvPr/>
          </p:nvSpPr>
          <p:spPr>
            <a:xfrm>
              <a:off x="838200" y="4002162"/>
              <a:ext cx="3416771" cy="2050063"/>
            </a:xfrm>
            <a:custGeom>
              <a:avLst/>
              <a:gdLst>
                <a:gd name="connsiteX0" fmla="*/ 0 w 3416771"/>
                <a:gd name="connsiteY0" fmla="*/ 0 h 2050063"/>
                <a:gd name="connsiteX1" fmla="*/ 3416771 w 3416771"/>
                <a:gd name="connsiteY1" fmla="*/ 0 h 2050063"/>
                <a:gd name="connsiteX2" fmla="*/ 3416771 w 3416771"/>
                <a:gd name="connsiteY2" fmla="*/ 2050063 h 2050063"/>
                <a:gd name="connsiteX3" fmla="*/ 0 w 3416771"/>
                <a:gd name="connsiteY3" fmla="*/ 2050063 h 2050063"/>
                <a:gd name="connsiteX4" fmla="*/ 0 w 3416771"/>
                <a:gd name="connsiteY4" fmla="*/ 0 h 20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71" h="2050063">
                  <a:moveTo>
                    <a:pt x="0" y="0"/>
                  </a:moveTo>
                  <a:lnTo>
                    <a:pt x="3416771" y="0"/>
                  </a:lnTo>
                  <a:lnTo>
                    <a:pt x="3416771" y="2050063"/>
                  </a:lnTo>
                  <a:lnTo>
                    <a:pt x="0" y="2050063"/>
                  </a:lnTo>
                  <a:lnTo>
                    <a:pt x="0" y="0"/>
                  </a:lnTo>
                  <a:close/>
                </a:path>
              </a:pathLst>
            </a:custGeom>
            <a:solidFill>
              <a:srgbClr val="0095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Financial</a:t>
              </a:r>
            </a:p>
            <a:p>
              <a:pPr marL="285750" lvl="0" indent="-285750" defTabSz="800100">
                <a:lnSpc>
                  <a:spcPct val="90000"/>
                </a:lnSpc>
                <a:spcBef>
                  <a:spcPct val="0"/>
                </a:spcBef>
                <a:spcAft>
                  <a:spcPct val="35000"/>
                </a:spcAft>
                <a:buFont typeface="Arial" panose="020B0604020202020204" pitchFamily="34" charset="0"/>
                <a:buChar char="•"/>
              </a:pPr>
              <a:r>
                <a:rPr lang="en-US" sz="1400" kern="1200" dirty="0">
                  <a:latin typeface="Trade Gothic Next Cond" panose="020B0506040303020004" pitchFamily="34" charset="0"/>
                </a:rPr>
                <a:t>Movements</a:t>
              </a:r>
            </a:p>
            <a:p>
              <a:pPr marL="285750" lvl="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Who can see</a:t>
              </a:r>
            </a:p>
            <a:p>
              <a:pPr marL="285750" lvl="0" indent="-285750" defTabSz="800100">
                <a:lnSpc>
                  <a:spcPct val="90000"/>
                </a:lnSpc>
                <a:spcBef>
                  <a:spcPct val="0"/>
                </a:spcBef>
                <a:spcAft>
                  <a:spcPct val="35000"/>
                </a:spcAft>
                <a:buFont typeface="Arial" panose="020B0604020202020204" pitchFamily="34" charset="0"/>
                <a:buChar char="•"/>
              </a:pPr>
              <a:r>
                <a:rPr lang="en-US" sz="1400" kern="1200" dirty="0">
                  <a:latin typeface="Trade Gothic Next Cond" panose="020B0506040303020004" pitchFamily="34" charset="0"/>
                </a:rPr>
                <a:t>Where to go and for ho</a:t>
              </a:r>
              <a:r>
                <a:rPr lang="en-US" sz="1400" dirty="0">
                  <a:latin typeface="Trade Gothic Next Cond" panose="020B0506040303020004" pitchFamily="34" charset="0"/>
                </a:rPr>
                <a:t>w long</a:t>
              </a:r>
              <a:endParaRPr lang="en-US" sz="1400" kern="1200" dirty="0">
                <a:latin typeface="Trade Gothic Next Cond" panose="020B0506040303020004" pitchFamily="34" charset="0"/>
              </a:endParaRPr>
            </a:p>
            <a:p>
              <a:pPr marL="285750" lvl="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Opinions and thoughts</a:t>
              </a:r>
              <a:endParaRPr lang="en-US" sz="1400" kern="1200" dirty="0">
                <a:latin typeface="Trade Gothic Next Cond" panose="020B0506040303020004" pitchFamily="34" charset="0"/>
              </a:endParaRPr>
            </a:p>
          </p:txBody>
        </p:sp>
        <p:sp>
          <p:nvSpPr>
            <p:cNvPr id="11" name="Freeform: Shape 10">
              <a:extLst>
                <a:ext uri="{FF2B5EF4-FFF2-40B4-BE49-F238E27FC236}">
                  <a16:creationId xmlns:a16="http://schemas.microsoft.com/office/drawing/2014/main" id="{05F38CEA-FFD2-26C8-32C1-7939E4B30F3E}"/>
                </a:ext>
              </a:extLst>
            </p:cNvPr>
            <p:cNvSpPr/>
            <p:nvPr/>
          </p:nvSpPr>
          <p:spPr>
            <a:xfrm>
              <a:off x="4596649" y="4002162"/>
              <a:ext cx="3416771" cy="2050063"/>
            </a:xfrm>
            <a:custGeom>
              <a:avLst/>
              <a:gdLst>
                <a:gd name="connsiteX0" fmla="*/ 0 w 3416771"/>
                <a:gd name="connsiteY0" fmla="*/ 0 h 2050063"/>
                <a:gd name="connsiteX1" fmla="*/ 3416771 w 3416771"/>
                <a:gd name="connsiteY1" fmla="*/ 0 h 2050063"/>
                <a:gd name="connsiteX2" fmla="*/ 3416771 w 3416771"/>
                <a:gd name="connsiteY2" fmla="*/ 2050063 h 2050063"/>
                <a:gd name="connsiteX3" fmla="*/ 0 w 3416771"/>
                <a:gd name="connsiteY3" fmla="*/ 2050063 h 2050063"/>
                <a:gd name="connsiteX4" fmla="*/ 0 w 3416771"/>
                <a:gd name="connsiteY4" fmla="*/ 0 h 20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71" h="2050063">
                  <a:moveTo>
                    <a:pt x="0" y="0"/>
                  </a:moveTo>
                  <a:lnTo>
                    <a:pt x="3416771" y="0"/>
                  </a:lnTo>
                  <a:lnTo>
                    <a:pt x="3416771" y="2050063"/>
                  </a:lnTo>
                  <a:lnTo>
                    <a:pt x="0" y="2050063"/>
                  </a:lnTo>
                  <a:lnTo>
                    <a:pt x="0" y="0"/>
                  </a:lnTo>
                  <a:close/>
                </a:path>
              </a:pathLst>
            </a:custGeom>
            <a:solidFill>
              <a:srgbClr val="0095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Monitoring</a:t>
              </a:r>
            </a:p>
            <a:p>
              <a:pPr marL="742950" lvl="1"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Activities</a:t>
              </a:r>
            </a:p>
            <a:p>
              <a:pPr marL="742950" lvl="1"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Who see and interact with</a:t>
              </a:r>
            </a:p>
            <a:p>
              <a:pPr marL="742950" lvl="1"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Cellphone, computer activity, drones</a:t>
              </a:r>
            </a:p>
            <a:p>
              <a:pPr marL="28575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Cyberstalking</a:t>
              </a:r>
            </a:p>
            <a:p>
              <a:pPr marL="285750" indent="-285750" defTabSz="800100">
                <a:lnSpc>
                  <a:spcPct val="90000"/>
                </a:lnSpc>
                <a:spcBef>
                  <a:spcPct val="0"/>
                </a:spcBef>
                <a:spcAft>
                  <a:spcPct val="35000"/>
                </a:spcAft>
                <a:buFont typeface="Arial" panose="020B0604020202020204" pitchFamily="34" charset="0"/>
                <a:buChar char="•"/>
              </a:pPr>
              <a:r>
                <a:rPr lang="en-US" sz="1400" dirty="0" err="1">
                  <a:latin typeface="Trade Gothic Next Cond" panose="020B0506040303020004" pitchFamily="34" charset="0"/>
                </a:rPr>
                <a:t>Microregulation</a:t>
              </a:r>
              <a:endParaRPr lang="en-US" sz="1800" kern="1200" dirty="0">
                <a:latin typeface="Trade Gothic Next Cond" panose="020B0506040303020004" pitchFamily="34" charset="0"/>
              </a:endParaRPr>
            </a:p>
          </p:txBody>
        </p:sp>
        <p:sp>
          <p:nvSpPr>
            <p:cNvPr id="12" name="Freeform: Shape 11">
              <a:extLst>
                <a:ext uri="{FF2B5EF4-FFF2-40B4-BE49-F238E27FC236}">
                  <a16:creationId xmlns:a16="http://schemas.microsoft.com/office/drawing/2014/main" id="{4F399C00-5E8C-8541-E05C-F62ECCDF4A6E}"/>
                </a:ext>
              </a:extLst>
            </p:cNvPr>
            <p:cNvSpPr/>
            <p:nvPr/>
          </p:nvSpPr>
          <p:spPr>
            <a:xfrm>
              <a:off x="8355098" y="4002162"/>
              <a:ext cx="3416771" cy="2050063"/>
            </a:xfrm>
            <a:custGeom>
              <a:avLst/>
              <a:gdLst>
                <a:gd name="connsiteX0" fmla="*/ 0 w 3416771"/>
                <a:gd name="connsiteY0" fmla="*/ 0 h 2050063"/>
                <a:gd name="connsiteX1" fmla="*/ 3416771 w 3416771"/>
                <a:gd name="connsiteY1" fmla="*/ 0 h 2050063"/>
                <a:gd name="connsiteX2" fmla="*/ 3416771 w 3416771"/>
                <a:gd name="connsiteY2" fmla="*/ 2050063 h 2050063"/>
                <a:gd name="connsiteX3" fmla="*/ 0 w 3416771"/>
                <a:gd name="connsiteY3" fmla="*/ 2050063 h 2050063"/>
                <a:gd name="connsiteX4" fmla="*/ 0 w 3416771"/>
                <a:gd name="connsiteY4" fmla="*/ 0 h 20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771" h="2050063">
                  <a:moveTo>
                    <a:pt x="0" y="0"/>
                  </a:moveTo>
                  <a:lnTo>
                    <a:pt x="3416771" y="0"/>
                  </a:lnTo>
                  <a:lnTo>
                    <a:pt x="3416771" y="2050063"/>
                  </a:lnTo>
                  <a:lnTo>
                    <a:pt x="0" y="2050063"/>
                  </a:lnTo>
                  <a:lnTo>
                    <a:pt x="0" y="0"/>
                  </a:lnTo>
                  <a:close/>
                </a:path>
              </a:pathLst>
            </a:custGeom>
            <a:solidFill>
              <a:srgbClr val="0095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285750" lvl="0" indent="-285750" defTabSz="800100">
                <a:lnSpc>
                  <a:spcPct val="90000"/>
                </a:lnSpc>
                <a:spcBef>
                  <a:spcPct val="0"/>
                </a:spcBef>
                <a:spcAft>
                  <a:spcPct val="35000"/>
                </a:spcAft>
                <a:buFont typeface="Arial" panose="020B0604020202020204" pitchFamily="34" charset="0"/>
                <a:buChar char="•"/>
              </a:pPr>
              <a:r>
                <a:rPr lang="en-US" sz="1400" kern="1200" dirty="0">
                  <a:latin typeface="Trade Gothic Next Cond" panose="020B0506040303020004" pitchFamily="34" charset="0"/>
                </a:rPr>
                <a:t>Abuse or threats</a:t>
              </a:r>
            </a:p>
            <a:p>
              <a:pPr marL="742950" lvl="1"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Children | Women themselves</a:t>
              </a:r>
            </a:p>
            <a:p>
              <a:pPr marL="742950" lvl="1"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Pets | Family or friends</a:t>
              </a:r>
            </a:p>
            <a:p>
              <a:pPr marL="28575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Presence and/or use of weapons</a:t>
              </a:r>
            </a:p>
            <a:p>
              <a:pPr marL="28575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Forcing to do things normally would not do</a:t>
              </a:r>
            </a:p>
            <a:p>
              <a:pPr marL="285750" indent="-285750" defTabSz="800100">
                <a:lnSpc>
                  <a:spcPct val="90000"/>
                </a:lnSpc>
                <a:spcBef>
                  <a:spcPct val="0"/>
                </a:spcBef>
                <a:spcAft>
                  <a:spcPct val="35000"/>
                </a:spcAft>
                <a:buFont typeface="Arial" panose="020B0604020202020204" pitchFamily="34" charset="0"/>
                <a:buChar char="•"/>
              </a:pPr>
              <a:r>
                <a:rPr lang="en-US" sz="1400" dirty="0">
                  <a:latin typeface="Trade Gothic Next Cond" panose="020B0506040303020004" pitchFamily="34" charset="0"/>
                </a:rPr>
                <a:t>Suicidal ideation</a:t>
              </a:r>
              <a:endParaRPr lang="en-US" sz="1600" kern="1200" dirty="0">
                <a:latin typeface="Trade Gothic Next Cond" panose="020B0506040303020004" pitchFamily="34" charset="0"/>
              </a:endParaRPr>
            </a:p>
          </p:txBody>
        </p:sp>
      </p:grpSp>
      <p:sp>
        <p:nvSpPr>
          <p:cNvPr id="13" name="Rectangle 12">
            <a:extLst>
              <a:ext uri="{FF2B5EF4-FFF2-40B4-BE49-F238E27FC236}">
                <a16:creationId xmlns:a16="http://schemas.microsoft.com/office/drawing/2014/main" id="{347F4DB5-C35E-08F8-BDE0-EEA71E0F46A1}"/>
              </a:ext>
            </a:extLst>
          </p:cNvPr>
          <p:cNvSpPr/>
          <p:nvPr/>
        </p:nvSpPr>
        <p:spPr>
          <a:xfrm>
            <a:off x="838198" y="1429358"/>
            <a:ext cx="2061519" cy="4398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NZ" b="1" dirty="0">
                <a:solidFill>
                  <a:schemeClr val="accent1">
                    <a:lumMod val="50000"/>
                  </a:schemeClr>
                </a:solidFill>
              </a:rPr>
              <a:t>MANIPULATION</a:t>
            </a:r>
          </a:p>
        </p:txBody>
      </p:sp>
      <p:sp>
        <p:nvSpPr>
          <p:cNvPr id="14" name="Rectangle 13">
            <a:extLst>
              <a:ext uri="{FF2B5EF4-FFF2-40B4-BE49-F238E27FC236}">
                <a16:creationId xmlns:a16="http://schemas.microsoft.com/office/drawing/2014/main" id="{65FB384C-D0C5-9C82-376E-75C69ED26224}"/>
              </a:ext>
            </a:extLst>
          </p:cNvPr>
          <p:cNvSpPr/>
          <p:nvPr/>
        </p:nvSpPr>
        <p:spPr>
          <a:xfrm>
            <a:off x="8355095" y="1467993"/>
            <a:ext cx="2061519" cy="4398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NZ" b="1" dirty="0">
                <a:solidFill>
                  <a:schemeClr val="accent1">
                    <a:lumMod val="50000"/>
                  </a:schemeClr>
                </a:solidFill>
              </a:rPr>
              <a:t>THREATS</a:t>
            </a:r>
          </a:p>
        </p:txBody>
      </p:sp>
      <p:sp>
        <p:nvSpPr>
          <p:cNvPr id="15" name="Rectangle 14">
            <a:extLst>
              <a:ext uri="{FF2B5EF4-FFF2-40B4-BE49-F238E27FC236}">
                <a16:creationId xmlns:a16="http://schemas.microsoft.com/office/drawing/2014/main" id="{BF3010E8-E3B3-812E-7453-638279520F92}"/>
              </a:ext>
            </a:extLst>
          </p:cNvPr>
          <p:cNvSpPr/>
          <p:nvPr/>
        </p:nvSpPr>
        <p:spPr>
          <a:xfrm>
            <a:off x="4596647" y="1414540"/>
            <a:ext cx="2061519" cy="4398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NZ" b="1" dirty="0">
                <a:solidFill>
                  <a:schemeClr val="accent1">
                    <a:lumMod val="50000"/>
                  </a:schemeClr>
                </a:solidFill>
              </a:rPr>
              <a:t>ISOLATION</a:t>
            </a:r>
          </a:p>
        </p:txBody>
      </p:sp>
      <p:sp>
        <p:nvSpPr>
          <p:cNvPr id="16" name="Rectangle 15">
            <a:extLst>
              <a:ext uri="{FF2B5EF4-FFF2-40B4-BE49-F238E27FC236}">
                <a16:creationId xmlns:a16="http://schemas.microsoft.com/office/drawing/2014/main" id="{F29F2547-FD78-956B-ED99-AF46F986E12D}"/>
              </a:ext>
            </a:extLst>
          </p:cNvPr>
          <p:cNvSpPr/>
          <p:nvPr/>
        </p:nvSpPr>
        <p:spPr>
          <a:xfrm>
            <a:off x="8379713" y="3838729"/>
            <a:ext cx="2061519" cy="4398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NZ" b="1" dirty="0">
                <a:solidFill>
                  <a:schemeClr val="accent1">
                    <a:lumMod val="50000"/>
                  </a:schemeClr>
                </a:solidFill>
              </a:rPr>
              <a:t>COERCION</a:t>
            </a:r>
          </a:p>
        </p:txBody>
      </p:sp>
      <p:sp>
        <p:nvSpPr>
          <p:cNvPr id="17" name="Rectangle 16">
            <a:extLst>
              <a:ext uri="{FF2B5EF4-FFF2-40B4-BE49-F238E27FC236}">
                <a16:creationId xmlns:a16="http://schemas.microsoft.com/office/drawing/2014/main" id="{2DE39FA1-7B7B-F83C-D4C2-553D17ACEBAD}"/>
              </a:ext>
            </a:extLst>
          </p:cNvPr>
          <p:cNvSpPr/>
          <p:nvPr/>
        </p:nvSpPr>
        <p:spPr>
          <a:xfrm>
            <a:off x="4596647" y="3844864"/>
            <a:ext cx="2061519" cy="4398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NZ" b="1" dirty="0">
                <a:solidFill>
                  <a:schemeClr val="accent1">
                    <a:lumMod val="50000"/>
                  </a:schemeClr>
                </a:solidFill>
              </a:rPr>
              <a:t>SURVEILLANCE</a:t>
            </a:r>
          </a:p>
        </p:txBody>
      </p:sp>
      <p:sp>
        <p:nvSpPr>
          <p:cNvPr id="18" name="Rectangle 17">
            <a:extLst>
              <a:ext uri="{FF2B5EF4-FFF2-40B4-BE49-F238E27FC236}">
                <a16:creationId xmlns:a16="http://schemas.microsoft.com/office/drawing/2014/main" id="{EF82FD5C-FF1C-90E9-8BD2-9C665888E19B}"/>
              </a:ext>
            </a:extLst>
          </p:cNvPr>
          <p:cNvSpPr/>
          <p:nvPr/>
        </p:nvSpPr>
        <p:spPr>
          <a:xfrm>
            <a:off x="838198" y="3842355"/>
            <a:ext cx="2061519" cy="4398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NZ" b="1" dirty="0">
                <a:solidFill>
                  <a:schemeClr val="accent1">
                    <a:lumMod val="50000"/>
                  </a:schemeClr>
                </a:solidFill>
              </a:rPr>
              <a:t>RESTRICTIONS</a:t>
            </a:r>
          </a:p>
        </p:txBody>
      </p:sp>
    </p:spTree>
    <p:extLst>
      <p:ext uri="{BB962C8B-B14F-4D97-AF65-F5344CB8AC3E}">
        <p14:creationId xmlns:p14="http://schemas.microsoft.com/office/powerpoint/2010/main" val="64315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4292-B260-FF91-93CC-C68C9727F093}"/>
              </a:ext>
            </a:extLst>
          </p:cNvPr>
          <p:cNvSpPr>
            <a:spLocks noGrp="1"/>
          </p:cNvSpPr>
          <p:nvPr>
            <p:ph type="title"/>
          </p:nvPr>
        </p:nvSpPr>
        <p:spPr>
          <a:xfrm>
            <a:off x="842772" y="5373626"/>
            <a:ext cx="10506456" cy="1130994"/>
          </a:xfrm>
        </p:spPr>
        <p:txBody>
          <a:bodyPr vert="horz" lIns="91440" tIns="45720" rIns="91440" bIns="45720" rtlCol="0" anchor="b">
            <a:normAutofit fontScale="90000"/>
          </a:bodyPr>
          <a:lstStyle/>
          <a:p>
            <a:pPr algn="ctr" defTabSz="914400"/>
            <a:r>
              <a:rPr lang="en-US" sz="5200" b="1" kern="1200" dirty="0">
                <a:solidFill>
                  <a:srgbClr val="009590"/>
                </a:solidFill>
                <a:latin typeface="Calibri Light" panose="020F0302020204030204" pitchFamily="34" charset="0"/>
                <a:ea typeface="Calibri Light" panose="020F0302020204030204" pitchFamily="34" charset="0"/>
                <a:cs typeface="Calibri Light" panose="020F0302020204030204" pitchFamily="34" charset="0"/>
              </a:rPr>
              <a:t>Communicating new understandings:</a:t>
            </a:r>
            <a:br>
              <a:rPr lang="en-US" sz="5200" b="1" kern="1200" dirty="0">
                <a:solidFill>
                  <a:srgbClr val="009590"/>
                </a:solidFill>
                <a:latin typeface="Calibri Light" panose="020F0302020204030204" pitchFamily="34" charset="0"/>
                <a:ea typeface="Calibri Light" panose="020F0302020204030204" pitchFamily="34" charset="0"/>
                <a:cs typeface="Calibri Light" panose="020F0302020204030204" pitchFamily="34" charset="0"/>
              </a:rPr>
            </a:br>
            <a:r>
              <a:rPr lang="en-US" sz="5200" b="1" kern="1200" dirty="0">
                <a:solidFill>
                  <a:srgbClr val="009590"/>
                </a:solidFill>
                <a:latin typeface="Calibri Light" panose="020F0302020204030204" pitchFamily="34" charset="0"/>
                <a:ea typeface="Calibri Light" panose="020F0302020204030204" pitchFamily="34" charset="0"/>
                <a:cs typeface="Calibri Light" panose="020F0302020204030204" pitchFamily="34" charset="0"/>
              </a:rPr>
              <a:t>Entrapment </a:t>
            </a:r>
            <a:br>
              <a:rPr lang="en-US" sz="5200" kern="1200" dirty="0">
                <a:solidFill>
                  <a:srgbClr val="009590"/>
                </a:solidFill>
                <a:latin typeface="Calibri Light" panose="020F0302020204030204" pitchFamily="34" charset="0"/>
                <a:ea typeface="Calibri Light" panose="020F0302020204030204" pitchFamily="34" charset="0"/>
                <a:cs typeface="Calibri Light" panose="020F0302020204030204" pitchFamily="34" charset="0"/>
              </a:rPr>
            </a:br>
            <a:r>
              <a:rPr lang="en-US" sz="3100" kern="1200" dirty="0">
                <a:solidFill>
                  <a:srgbClr val="009590"/>
                </a:solidFill>
                <a:latin typeface="Calibri Light" panose="020F0302020204030204" pitchFamily="34" charset="0"/>
                <a:ea typeface="Calibri Light" panose="020F0302020204030204" pitchFamily="34" charset="0"/>
                <a:cs typeface="Calibri Light" panose="020F0302020204030204" pitchFamily="34" charset="0"/>
              </a:rPr>
              <a:t>- coercive control is just one dimension of wāhine Māori women’s entrapment in a violent relationship </a:t>
            </a:r>
          </a:p>
        </p:txBody>
      </p:sp>
      <p:pic>
        <p:nvPicPr>
          <p:cNvPr id="3" name="Picture 2">
            <a:extLst>
              <a:ext uri="{FF2B5EF4-FFF2-40B4-BE49-F238E27FC236}">
                <a16:creationId xmlns:a16="http://schemas.microsoft.com/office/drawing/2014/main" id="{DE8053FD-62E3-957D-1968-9E051EF8C48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3682" y="181113"/>
            <a:ext cx="3797398" cy="3717071"/>
          </a:xfrm>
          <a:prstGeom prst="rect">
            <a:avLst/>
          </a:prstGeom>
        </p:spPr>
      </p:pic>
      <p:pic>
        <p:nvPicPr>
          <p:cNvPr id="8" name="Picture 7">
            <a:extLst>
              <a:ext uri="{FF2B5EF4-FFF2-40B4-BE49-F238E27FC236}">
                <a16:creationId xmlns:a16="http://schemas.microsoft.com/office/drawing/2014/main" id="{33FC0EE8-EAAC-60B1-5D70-E6C03BF0D5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83" b="-5"/>
          <a:stretch/>
        </p:blipFill>
        <p:spPr>
          <a:xfrm>
            <a:off x="4193167" y="181113"/>
            <a:ext cx="3815005" cy="3717071"/>
          </a:xfrm>
          <a:prstGeom prst="rect">
            <a:avLst/>
          </a:prstGeom>
        </p:spPr>
      </p:pic>
      <p:pic>
        <p:nvPicPr>
          <p:cNvPr id="10" name="Picture 9">
            <a:extLst>
              <a:ext uri="{FF2B5EF4-FFF2-40B4-BE49-F238E27FC236}">
                <a16:creationId xmlns:a16="http://schemas.microsoft.com/office/drawing/2014/main" id="{85706077-20CA-9A4E-1257-160197D310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0920" y="181113"/>
            <a:ext cx="3799289" cy="3717071"/>
          </a:xfrm>
          <a:prstGeom prst="rect">
            <a:avLst/>
          </a:prstGeom>
        </p:spPr>
      </p:pic>
    </p:spTree>
    <p:extLst>
      <p:ext uri="{BB962C8B-B14F-4D97-AF65-F5344CB8AC3E}">
        <p14:creationId xmlns:p14="http://schemas.microsoft.com/office/powerpoint/2010/main" val="83099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F0EBE-8214-A6B4-0985-3FEF025B6EF5}"/>
              </a:ext>
            </a:extLst>
          </p:cNvPr>
          <p:cNvSpPr>
            <a:spLocks noGrp="1"/>
          </p:cNvSpPr>
          <p:nvPr>
            <p:ph type="title"/>
          </p:nvPr>
        </p:nvSpPr>
        <p:spPr>
          <a:xfrm>
            <a:off x="6513788" y="84125"/>
            <a:ext cx="4840010" cy="1807305"/>
          </a:xfrm>
        </p:spPr>
        <p:txBody>
          <a:bodyPr>
            <a:normAutofit/>
          </a:bodyPr>
          <a:lstStyle/>
          <a:p>
            <a:r>
              <a:rPr lang="en-NZ" b="1" dirty="0">
                <a:solidFill>
                  <a:srgbClr val="009999"/>
                </a:solidFill>
              </a:rPr>
              <a:t>Social Entrapment</a:t>
            </a:r>
          </a:p>
        </p:txBody>
      </p:sp>
      <p:pic>
        <p:nvPicPr>
          <p:cNvPr id="5124" name="Picture 4">
            <a:extLst>
              <a:ext uri="{FF2B5EF4-FFF2-40B4-BE49-F238E27FC236}">
                <a16:creationId xmlns:a16="http://schemas.microsoft.com/office/drawing/2014/main" id="{2C5C6752-5F3E-5AA6-2C47-D81E06CB80E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45CE44E-CD91-D060-44E1-F942B00D3B85}"/>
              </a:ext>
            </a:extLst>
          </p:cNvPr>
          <p:cNvSpPr>
            <a:spLocks noGrp="1"/>
          </p:cNvSpPr>
          <p:nvPr>
            <p:ph idx="1"/>
          </p:nvPr>
        </p:nvSpPr>
        <p:spPr>
          <a:xfrm>
            <a:off x="6513788" y="1891430"/>
            <a:ext cx="5223100" cy="4747365"/>
          </a:xfrm>
        </p:spPr>
        <p:txBody>
          <a:bodyPr>
            <a:normAutofit fontScale="85000" lnSpcReduction="10000"/>
          </a:bodyPr>
          <a:lstStyle/>
          <a:p>
            <a:pPr marL="0" indent="0">
              <a:buNone/>
            </a:pPr>
            <a:r>
              <a:rPr lang="en-NZ" sz="2000" dirty="0"/>
              <a:t>Social entrapment has 3 dimensions:</a:t>
            </a:r>
          </a:p>
          <a:p>
            <a:pPr marL="0" indent="0">
              <a:buNone/>
            </a:pPr>
            <a:endParaRPr lang="en-NZ" sz="2000" dirty="0"/>
          </a:p>
          <a:p>
            <a:pPr marL="457200" indent="-457200">
              <a:buFont typeface="+mj-lt"/>
              <a:buAutoNum type="arabicPeriod"/>
            </a:pPr>
            <a:r>
              <a:rPr lang="en-NZ" sz="2000" dirty="0"/>
              <a:t>Social isolation, fear, and coercion created by the predominant aggressor’s coercive and controlling behaviour creates in the victim’s life</a:t>
            </a:r>
          </a:p>
          <a:p>
            <a:pPr marL="457200" indent="-457200">
              <a:buFont typeface="+mj-lt"/>
              <a:buAutoNum type="arabicPeriod"/>
            </a:pPr>
            <a:r>
              <a:rPr lang="en-NZ" sz="2000" dirty="0"/>
              <a:t>Indifference of powerful institutions to victim’s suffering</a:t>
            </a:r>
          </a:p>
          <a:p>
            <a:pPr marL="457200" indent="-457200">
              <a:buFont typeface="+mj-lt"/>
              <a:buAutoNum type="arabicPeriod"/>
            </a:pPr>
            <a:r>
              <a:rPr lang="en-NZ" sz="2000" dirty="0"/>
              <a:t>Exacerbation of coercive control by structural inequities associated with gender, class, race, and disability</a:t>
            </a:r>
          </a:p>
          <a:p>
            <a:pPr marL="0" indent="0" algn="r">
              <a:buNone/>
            </a:pPr>
            <a:r>
              <a:rPr lang="en-NZ" sz="2000" dirty="0"/>
              <a:t>(Tolmie, et al., 2019)</a:t>
            </a:r>
          </a:p>
          <a:p>
            <a:pPr marL="0" indent="0" algn="r">
              <a:buNone/>
            </a:pPr>
            <a:endParaRPr lang="en-NZ" sz="2000" dirty="0"/>
          </a:p>
          <a:p>
            <a:pPr marL="457200" indent="-457200">
              <a:buFont typeface="+mj-lt"/>
              <a:buAutoNum type="arabicPeriod" startAt="4"/>
            </a:pPr>
            <a:r>
              <a:rPr lang="en-NZ" sz="2000" dirty="0"/>
              <a:t>Recognition that dimension 3 includes the role of colonisation on structural inequities and adds historical and intergenerational layers for Indigenous women</a:t>
            </a:r>
          </a:p>
          <a:p>
            <a:pPr marL="0" indent="0" algn="r">
              <a:buNone/>
            </a:pPr>
            <a:r>
              <a:rPr lang="en-NZ" sz="2000" dirty="0"/>
              <a:t>(Tolmie et al., 2022)</a:t>
            </a:r>
          </a:p>
        </p:txBody>
      </p:sp>
      <p:sp>
        <p:nvSpPr>
          <p:cNvPr id="6" name="TextBox 5">
            <a:extLst>
              <a:ext uri="{FF2B5EF4-FFF2-40B4-BE49-F238E27FC236}">
                <a16:creationId xmlns:a16="http://schemas.microsoft.com/office/drawing/2014/main" id="{2F2942D3-D55D-2FAD-20D5-BE47B157CFA0}"/>
              </a:ext>
            </a:extLst>
          </p:cNvPr>
          <p:cNvSpPr txBox="1"/>
          <p:nvPr/>
        </p:nvSpPr>
        <p:spPr>
          <a:xfrm>
            <a:off x="0" y="6488658"/>
            <a:ext cx="1967462" cy="307777"/>
          </a:xfrm>
          <a:prstGeom prst="rect">
            <a:avLst/>
          </a:prstGeom>
          <a:noFill/>
        </p:spPr>
        <p:txBody>
          <a:bodyPr wrap="none" rtlCol="0">
            <a:spAutoFit/>
          </a:bodyPr>
          <a:lstStyle/>
          <a:p>
            <a:r>
              <a:rPr lang="en-NZ" sz="1400" dirty="0"/>
              <a:t>Image source: NZ Herald</a:t>
            </a:r>
          </a:p>
        </p:txBody>
      </p:sp>
    </p:spTree>
    <p:extLst>
      <p:ext uri="{BB962C8B-B14F-4D97-AF65-F5344CB8AC3E}">
        <p14:creationId xmlns:p14="http://schemas.microsoft.com/office/powerpoint/2010/main" val="1352035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9FE21-5F08-1DF8-696E-4750DD4DE233}"/>
              </a:ext>
            </a:extLst>
          </p:cNvPr>
          <p:cNvSpPr>
            <a:spLocks noGrp="1"/>
          </p:cNvSpPr>
          <p:nvPr>
            <p:ph type="title"/>
          </p:nvPr>
        </p:nvSpPr>
        <p:spPr>
          <a:xfrm>
            <a:off x="6050025" y="106053"/>
            <a:ext cx="4840010" cy="1149967"/>
          </a:xfrm>
        </p:spPr>
        <p:txBody>
          <a:bodyPr>
            <a:normAutofit/>
          </a:bodyPr>
          <a:lstStyle/>
          <a:p>
            <a:r>
              <a:rPr lang="en-NZ" sz="4000" b="1" dirty="0">
                <a:solidFill>
                  <a:srgbClr val="009999"/>
                </a:solidFill>
              </a:rPr>
              <a:t>Systemic Entrapment</a:t>
            </a:r>
          </a:p>
        </p:txBody>
      </p:sp>
      <p:pic>
        <p:nvPicPr>
          <p:cNvPr id="4" name="Content Placeholder 3">
            <a:extLst>
              <a:ext uri="{FF2B5EF4-FFF2-40B4-BE49-F238E27FC236}">
                <a16:creationId xmlns:a16="http://schemas.microsoft.com/office/drawing/2014/main" id="{4CFC2556-193A-AFDF-9586-6EAA5F51186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8" name="Content Placeholder 7">
            <a:extLst>
              <a:ext uri="{FF2B5EF4-FFF2-40B4-BE49-F238E27FC236}">
                <a16:creationId xmlns:a16="http://schemas.microsoft.com/office/drawing/2014/main" id="{9D228C80-3932-985E-8159-197FB7200FDF}"/>
              </a:ext>
            </a:extLst>
          </p:cNvPr>
          <p:cNvSpPr>
            <a:spLocks noGrp="1"/>
          </p:cNvSpPr>
          <p:nvPr>
            <p:ph idx="1"/>
          </p:nvPr>
        </p:nvSpPr>
        <p:spPr>
          <a:xfrm>
            <a:off x="6096000" y="1114816"/>
            <a:ext cx="5766148" cy="5743184"/>
          </a:xfrm>
        </p:spPr>
        <p:txBody>
          <a:bodyPr>
            <a:normAutofit fontScale="70000" lnSpcReduction="20000"/>
          </a:bodyPr>
          <a:lstStyle/>
          <a:p>
            <a:pPr marL="0" indent="0">
              <a:buNone/>
            </a:pPr>
            <a:r>
              <a:rPr lang="en-NZ" dirty="0"/>
              <a:t>The role of they system in entrapping Māori women in violent relationships:</a:t>
            </a:r>
          </a:p>
          <a:p>
            <a:pPr marL="0" indent="0">
              <a:buNone/>
            </a:pPr>
            <a:endParaRPr lang="en-NZ" dirty="0"/>
          </a:p>
          <a:p>
            <a:pPr marL="457200" indent="-457200">
              <a:buFont typeface="+mj-lt"/>
              <a:buAutoNum type="arabicPeriod"/>
            </a:pPr>
            <a:r>
              <a:rPr lang="en-NZ" b="1" dirty="0"/>
              <a:t>Fear their children will be removed</a:t>
            </a:r>
          </a:p>
          <a:p>
            <a:pPr lvl="1"/>
            <a:r>
              <a:rPr lang="en-NZ" dirty="0"/>
              <a:t>A fear based in reality</a:t>
            </a:r>
          </a:p>
          <a:p>
            <a:pPr marL="914400" lvl="1" indent="-457200">
              <a:buFont typeface="+mj-lt"/>
              <a:buAutoNum type="arabicPeriod"/>
            </a:pPr>
            <a:endParaRPr lang="en-NZ" dirty="0"/>
          </a:p>
          <a:p>
            <a:pPr marL="457200" indent="-457200">
              <a:buFont typeface="+mj-lt"/>
              <a:buAutoNum type="arabicPeriod"/>
            </a:pPr>
            <a:r>
              <a:rPr lang="en-NZ" b="1" dirty="0"/>
              <a:t>Fear they will be treated judgmentally, disrespectfully and in racist ways</a:t>
            </a:r>
          </a:p>
          <a:p>
            <a:pPr lvl="1"/>
            <a:r>
              <a:rPr lang="en-NZ" dirty="0"/>
              <a:t>Accused of being mad, bad and angry OR on the offensive expecting to be treated badly?</a:t>
            </a:r>
          </a:p>
          <a:p>
            <a:pPr marL="457200" lvl="1" indent="0">
              <a:buNone/>
            </a:pPr>
            <a:endParaRPr lang="en-NZ" dirty="0"/>
          </a:p>
          <a:p>
            <a:pPr marL="457200" indent="-457200">
              <a:buFont typeface="+mj-lt"/>
              <a:buAutoNum type="arabicPeriod"/>
            </a:pPr>
            <a:r>
              <a:rPr lang="en-NZ" b="1" dirty="0"/>
              <a:t>Encountering unhelpful people</a:t>
            </a:r>
          </a:p>
          <a:p>
            <a:pPr lvl="1"/>
            <a:r>
              <a:rPr lang="en-NZ" dirty="0"/>
              <a:t>Denied entitlements </a:t>
            </a:r>
          </a:p>
          <a:p>
            <a:pPr marL="457200" indent="-457200">
              <a:buFont typeface="+mj-lt"/>
              <a:buAutoNum type="arabicPeriod"/>
            </a:pPr>
            <a:r>
              <a:rPr lang="en-NZ" b="1" dirty="0"/>
              <a:t>Fragmented services that do not meet their needs</a:t>
            </a:r>
          </a:p>
          <a:p>
            <a:pPr marL="914400" lvl="1" indent="-457200">
              <a:buFont typeface="+mj-lt"/>
              <a:buAutoNum type="arabicPeriod"/>
            </a:pPr>
            <a:r>
              <a:rPr lang="en-NZ" dirty="0"/>
              <a:t>Refuge | Police | Income support | Housing | Health</a:t>
            </a:r>
          </a:p>
          <a:p>
            <a:pPr marL="0" indent="0">
              <a:buNone/>
            </a:pPr>
            <a:endParaRPr lang="en-NZ" b="1" dirty="0"/>
          </a:p>
          <a:p>
            <a:pPr marL="0" indent="0" algn="ctr">
              <a:buNone/>
            </a:pPr>
            <a:r>
              <a:rPr lang="en-NZ" b="1" i="1" dirty="0">
                <a:solidFill>
                  <a:srgbClr val="009999"/>
                </a:solidFill>
              </a:rPr>
              <a:t>Profound lack of trust that others will keep them safe</a:t>
            </a:r>
            <a:endParaRPr lang="en-US" sz="2400" i="1" dirty="0">
              <a:solidFill>
                <a:srgbClr val="009999"/>
              </a:solidFill>
            </a:endParaRPr>
          </a:p>
        </p:txBody>
      </p:sp>
      <p:pic>
        <p:nvPicPr>
          <p:cNvPr id="5" name="Picture 4">
            <a:extLst>
              <a:ext uri="{FF2B5EF4-FFF2-40B4-BE49-F238E27FC236}">
                <a16:creationId xmlns:a16="http://schemas.microsoft.com/office/drawing/2014/main" id="{24E3B147-9E67-5335-851D-5A82D1593D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56" y="250521"/>
            <a:ext cx="1142891" cy="1149967"/>
          </a:xfrm>
          <a:prstGeom prst="rect">
            <a:avLst/>
          </a:prstGeom>
        </p:spPr>
      </p:pic>
    </p:spTree>
    <p:extLst>
      <p:ext uri="{BB962C8B-B14F-4D97-AF65-F5344CB8AC3E}">
        <p14:creationId xmlns:p14="http://schemas.microsoft.com/office/powerpoint/2010/main" val="191174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1DE39-B9B0-BDCB-15F9-9685F1C322D2}"/>
              </a:ext>
            </a:extLst>
          </p:cNvPr>
          <p:cNvSpPr>
            <a:spLocks noGrp="1"/>
          </p:cNvSpPr>
          <p:nvPr>
            <p:ph type="title"/>
          </p:nvPr>
        </p:nvSpPr>
        <p:spPr>
          <a:xfrm>
            <a:off x="635670" y="89552"/>
            <a:ext cx="5251316" cy="1807305"/>
          </a:xfrm>
        </p:spPr>
        <p:txBody>
          <a:bodyPr>
            <a:normAutofit/>
          </a:bodyPr>
          <a:lstStyle/>
          <a:p>
            <a:r>
              <a:rPr lang="en-NZ" b="1" dirty="0">
                <a:solidFill>
                  <a:srgbClr val="009999"/>
                </a:solidFill>
                <a:latin typeface="+mn-lt"/>
              </a:rPr>
              <a:t>Outline</a:t>
            </a:r>
            <a:endParaRPr lang="en-NZ" dirty="0">
              <a:solidFill>
                <a:srgbClr val="009999"/>
              </a:solidFill>
            </a:endParaRPr>
          </a:p>
        </p:txBody>
      </p:sp>
      <p:sp>
        <p:nvSpPr>
          <p:cNvPr id="5" name="Text Placeholder 4">
            <a:extLst>
              <a:ext uri="{FF2B5EF4-FFF2-40B4-BE49-F238E27FC236}">
                <a16:creationId xmlns:a16="http://schemas.microsoft.com/office/drawing/2014/main" id="{B256A63D-CDAB-4294-D263-687154C041C6}"/>
              </a:ext>
            </a:extLst>
          </p:cNvPr>
          <p:cNvSpPr>
            <a:spLocks noGrp="1"/>
          </p:cNvSpPr>
          <p:nvPr>
            <p:ph idx="1"/>
          </p:nvPr>
        </p:nvSpPr>
        <p:spPr>
          <a:xfrm>
            <a:off x="638718" y="1778696"/>
            <a:ext cx="5650282" cy="4521896"/>
          </a:xfrm>
        </p:spPr>
        <p:txBody>
          <a:bodyPr>
            <a:noAutofit/>
          </a:bodyPr>
          <a:lstStyle/>
          <a:p>
            <a:r>
              <a:rPr lang="en-NZ" sz="2400" dirty="0"/>
              <a:t>Explore the framing of family violence using the concepts of:</a:t>
            </a:r>
          </a:p>
          <a:p>
            <a:pPr lvl="1"/>
            <a:r>
              <a:rPr lang="en-NZ" dirty="0"/>
              <a:t>Coercive control</a:t>
            </a:r>
          </a:p>
          <a:p>
            <a:pPr lvl="1"/>
            <a:r>
              <a:rPr lang="en-NZ" dirty="0"/>
              <a:t>Entrapment</a:t>
            </a:r>
          </a:p>
          <a:p>
            <a:endParaRPr lang="en-NZ" sz="2400" dirty="0"/>
          </a:p>
          <a:p>
            <a:r>
              <a:rPr lang="en-NZ" sz="2400" dirty="0"/>
              <a:t>Wāhine Māori and safety planning:</a:t>
            </a:r>
          </a:p>
          <a:p>
            <a:pPr lvl="1"/>
            <a:r>
              <a:rPr lang="en-NZ" dirty="0"/>
              <a:t>Isolation, compliance and silence as safety strategies</a:t>
            </a:r>
          </a:p>
          <a:p>
            <a:endParaRPr lang="en-NZ" sz="2400" dirty="0"/>
          </a:p>
          <a:p>
            <a:r>
              <a:rPr lang="en-NZ" sz="2400" dirty="0"/>
              <a:t>Role of the family violence system in the entrapment of Māori in relationships with violent partners</a:t>
            </a:r>
          </a:p>
        </p:txBody>
      </p:sp>
      <p:pic>
        <p:nvPicPr>
          <p:cNvPr id="4" name="Picture 3">
            <a:extLst>
              <a:ext uri="{FF2B5EF4-FFF2-40B4-BE49-F238E27FC236}">
                <a16:creationId xmlns:a16="http://schemas.microsoft.com/office/drawing/2014/main" id="{A791C973-02C7-45C6-577E-C6E9DE44A7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86" r="955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4759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C754BB-F31A-8A49-02EB-1210F5B6492D}"/>
              </a:ext>
            </a:extLst>
          </p:cNvPr>
          <p:cNvGraphicFramePr>
            <a:graphicFrameLocks noGrp="1"/>
          </p:cNvGraphicFramePr>
          <p:nvPr>
            <p:ph idx="1"/>
          </p:nvPr>
        </p:nvGraphicFramePr>
        <p:xfrm>
          <a:off x="193040" y="741680"/>
          <a:ext cx="11612880" cy="564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E501939B-4502-38EA-3272-9B81210B444E}"/>
              </a:ext>
            </a:extLst>
          </p:cNvPr>
          <p:cNvSpPr/>
          <p:nvPr/>
        </p:nvSpPr>
        <p:spPr>
          <a:xfrm>
            <a:off x="1778955" y="629920"/>
            <a:ext cx="1597572" cy="8618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POLICE</a:t>
            </a:r>
          </a:p>
        </p:txBody>
      </p:sp>
      <p:sp>
        <p:nvSpPr>
          <p:cNvPr id="7" name="Rectangle: Rounded Corners 6">
            <a:extLst>
              <a:ext uri="{FF2B5EF4-FFF2-40B4-BE49-F238E27FC236}">
                <a16:creationId xmlns:a16="http://schemas.microsoft.com/office/drawing/2014/main" id="{181DCB35-6E5E-FA5F-273D-422A7709E8F3}"/>
              </a:ext>
            </a:extLst>
          </p:cNvPr>
          <p:cNvSpPr/>
          <p:nvPr/>
        </p:nvSpPr>
        <p:spPr>
          <a:xfrm>
            <a:off x="697108" y="1799328"/>
            <a:ext cx="1597572" cy="8618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HEALTH</a:t>
            </a:r>
          </a:p>
        </p:txBody>
      </p:sp>
      <p:sp>
        <p:nvSpPr>
          <p:cNvPr id="9" name="Rectangle: Rounded Corners 8">
            <a:extLst>
              <a:ext uri="{FF2B5EF4-FFF2-40B4-BE49-F238E27FC236}">
                <a16:creationId xmlns:a16="http://schemas.microsoft.com/office/drawing/2014/main" id="{06FD7CC3-3B4A-74E5-6F84-4C2E5FA64B88}"/>
              </a:ext>
            </a:extLst>
          </p:cNvPr>
          <p:cNvSpPr/>
          <p:nvPr/>
        </p:nvSpPr>
        <p:spPr>
          <a:xfrm>
            <a:off x="697108" y="2968736"/>
            <a:ext cx="1597572" cy="8618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EDUCATION</a:t>
            </a:r>
          </a:p>
        </p:txBody>
      </p:sp>
      <p:sp>
        <p:nvSpPr>
          <p:cNvPr id="11" name="Rectangle: Rounded Corners 10">
            <a:extLst>
              <a:ext uri="{FF2B5EF4-FFF2-40B4-BE49-F238E27FC236}">
                <a16:creationId xmlns:a16="http://schemas.microsoft.com/office/drawing/2014/main" id="{F236B187-5EB2-5A06-2897-9AD1D0CAF3DB}"/>
              </a:ext>
            </a:extLst>
          </p:cNvPr>
          <p:cNvSpPr/>
          <p:nvPr/>
        </p:nvSpPr>
        <p:spPr>
          <a:xfrm>
            <a:off x="697108" y="4167484"/>
            <a:ext cx="1597572" cy="8618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WORK &amp; INCOME</a:t>
            </a:r>
          </a:p>
        </p:txBody>
      </p:sp>
      <p:sp>
        <p:nvSpPr>
          <p:cNvPr id="12" name="Rectangle: Rounded Corners 11">
            <a:extLst>
              <a:ext uri="{FF2B5EF4-FFF2-40B4-BE49-F238E27FC236}">
                <a16:creationId xmlns:a16="http://schemas.microsoft.com/office/drawing/2014/main" id="{2DB97F6C-9266-9A46-D507-12A4B8ADDCF0}"/>
              </a:ext>
            </a:extLst>
          </p:cNvPr>
          <p:cNvSpPr/>
          <p:nvPr/>
        </p:nvSpPr>
        <p:spPr>
          <a:xfrm>
            <a:off x="1778955" y="5366232"/>
            <a:ext cx="1597572" cy="8618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JUSTICE</a:t>
            </a:r>
          </a:p>
        </p:txBody>
      </p:sp>
      <p:sp>
        <p:nvSpPr>
          <p:cNvPr id="16" name="Rectangle: Rounded Corners 15">
            <a:extLst>
              <a:ext uri="{FF2B5EF4-FFF2-40B4-BE49-F238E27FC236}">
                <a16:creationId xmlns:a16="http://schemas.microsoft.com/office/drawing/2014/main" id="{099BB637-FFC6-25C9-69D2-F0647D1778DB}"/>
              </a:ext>
            </a:extLst>
          </p:cNvPr>
          <p:cNvSpPr/>
          <p:nvPr/>
        </p:nvSpPr>
        <p:spPr>
          <a:xfrm>
            <a:off x="8815475" y="772424"/>
            <a:ext cx="2679417" cy="5405120"/>
          </a:xfrm>
          <a:prstGeom prst="roundRect">
            <a:avLst/>
          </a:prstGeom>
          <a:solidFill>
            <a:schemeClr val="accent1">
              <a:lumMod val="75000"/>
              <a:tint val="66000"/>
              <a:satMod val="1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spcBef>
                <a:spcPts val="600"/>
              </a:spcBef>
              <a:spcAft>
                <a:spcPts val="600"/>
              </a:spcAft>
              <a:buFont typeface="Arial" panose="020B0604020202020204" pitchFamily="34" charset="0"/>
              <a:buChar char="•"/>
            </a:pPr>
            <a:r>
              <a:rPr lang="en-NZ" dirty="0">
                <a:latin typeface="Trade Gothic Next Cond" panose="020B0506040303020004" pitchFamily="34" charset="0"/>
              </a:rPr>
              <a:t>Disengaged from services</a:t>
            </a:r>
          </a:p>
          <a:p>
            <a:pPr marL="285750" indent="-285750" algn="ctr">
              <a:spcBef>
                <a:spcPts val="600"/>
              </a:spcBef>
              <a:spcAft>
                <a:spcPts val="600"/>
              </a:spcAft>
              <a:buFont typeface="Arial" panose="020B0604020202020204" pitchFamily="34" charset="0"/>
              <a:buChar char="•"/>
            </a:pPr>
            <a:r>
              <a:rPr lang="en-NZ" dirty="0">
                <a:latin typeface="Trade Gothic Next Cond" panose="020B0506040303020004" pitchFamily="34" charset="0"/>
              </a:rPr>
              <a:t>Adhered to rules &amp; laws</a:t>
            </a:r>
          </a:p>
          <a:p>
            <a:pPr marL="285750" indent="-285750" algn="ctr">
              <a:spcBef>
                <a:spcPts val="600"/>
              </a:spcBef>
              <a:spcAft>
                <a:spcPts val="600"/>
              </a:spcAft>
              <a:buFont typeface="Arial" panose="020B0604020202020204" pitchFamily="34" charset="0"/>
              <a:buChar char="•"/>
            </a:pPr>
            <a:r>
              <a:rPr lang="en-NZ" dirty="0">
                <a:latin typeface="Trade Gothic Next Cond" panose="020B0506040303020004" pitchFamily="34" charset="0"/>
              </a:rPr>
              <a:t>Navigated system through personal research and education</a:t>
            </a:r>
          </a:p>
          <a:p>
            <a:pPr marL="285750" indent="-285750" algn="ctr">
              <a:spcBef>
                <a:spcPts val="600"/>
              </a:spcBef>
              <a:spcAft>
                <a:spcPts val="600"/>
              </a:spcAft>
              <a:buFont typeface="Arial" panose="020B0604020202020204" pitchFamily="34" charset="0"/>
              <a:buChar char="•"/>
            </a:pPr>
            <a:r>
              <a:rPr lang="en-NZ" dirty="0">
                <a:latin typeface="Trade Gothic Next Cond" panose="020B0506040303020004" pitchFamily="34" charset="0"/>
              </a:rPr>
              <a:t>Advocacy</a:t>
            </a:r>
          </a:p>
          <a:p>
            <a:pPr marL="285750" indent="-285750" algn="ctr">
              <a:spcBef>
                <a:spcPts val="600"/>
              </a:spcBef>
              <a:spcAft>
                <a:spcPts val="600"/>
              </a:spcAft>
              <a:buFont typeface="Arial" panose="020B0604020202020204" pitchFamily="34" charset="0"/>
              <a:buChar char="•"/>
            </a:pPr>
            <a:r>
              <a:rPr lang="en-NZ" dirty="0">
                <a:latin typeface="Trade Gothic Next Cond" panose="020B0506040303020004" pitchFamily="34" charset="0"/>
              </a:rPr>
              <a:t>Self-advocacy</a:t>
            </a:r>
          </a:p>
          <a:p>
            <a:pPr marL="285750" indent="-285750" algn="ctr">
              <a:spcBef>
                <a:spcPts val="600"/>
              </a:spcBef>
              <a:spcAft>
                <a:spcPts val="600"/>
              </a:spcAft>
              <a:buFont typeface="Arial" panose="020B0604020202020204" pitchFamily="34" charset="0"/>
              <a:buChar char="•"/>
            </a:pPr>
            <a:r>
              <a:rPr lang="en-NZ" dirty="0">
                <a:latin typeface="Trade Gothic Next Cond" panose="020B0506040303020004" pitchFamily="34" charset="0"/>
              </a:rPr>
              <a:t>Healing &amp; </a:t>
            </a:r>
            <a:r>
              <a:rPr lang="en-NZ" b="1" dirty="0">
                <a:latin typeface="Trade Gothic Next Cond" panose="020B0506040303020004" pitchFamily="34" charset="0"/>
              </a:rPr>
              <a:t>cultural</a:t>
            </a:r>
            <a:r>
              <a:rPr lang="en-NZ" dirty="0">
                <a:latin typeface="Trade Gothic Next Cond" panose="020B0506040303020004" pitchFamily="34" charset="0"/>
              </a:rPr>
              <a:t> practices and connections</a:t>
            </a:r>
          </a:p>
          <a:p>
            <a:pPr marL="285750" indent="-285750" algn="ctr">
              <a:spcBef>
                <a:spcPts val="600"/>
              </a:spcBef>
              <a:spcAft>
                <a:spcPts val="600"/>
              </a:spcAft>
              <a:buFont typeface="Arial" panose="020B0604020202020204" pitchFamily="34" charset="0"/>
              <a:buChar char="•"/>
            </a:pPr>
            <a:r>
              <a:rPr lang="en-NZ" dirty="0">
                <a:latin typeface="Trade Gothic Next Cond" panose="020B0506040303020004" pitchFamily="34" charset="0"/>
              </a:rPr>
              <a:t>Leadership</a:t>
            </a:r>
          </a:p>
        </p:txBody>
      </p:sp>
      <p:sp>
        <p:nvSpPr>
          <p:cNvPr id="17" name="Rectangle 16">
            <a:extLst>
              <a:ext uri="{FF2B5EF4-FFF2-40B4-BE49-F238E27FC236}">
                <a16:creationId xmlns:a16="http://schemas.microsoft.com/office/drawing/2014/main" id="{212AA22A-67DA-B479-8302-B1CDC5892041}"/>
              </a:ext>
            </a:extLst>
          </p:cNvPr>
          <p:cNvSpPr/>
          <p:nvPr/>
        </p:nvSpPr>
        <p:spPr>
          <a:xfrm rot="19140909">
            <a:off x="3566159" y="3060624"/>
            <a:ext cx="4683760" cy="5831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IMPACT OF STATE &amp; SYSTEM VIOLENCE IS SIGNIFICANT</a:t>
            </a:r>
          </a:p>
        </p:txBody>
      </p:sp>
      <p:sp>
        <p:nvSpPr>
          <p:cNvPr id="2" name="TextBox 1">
            <a:extLst>
              <a:ext uri="{FF2B5EF4-FFF2-40B4-BE49-F238E27FC236}">
                <a16:creationId xmlns:a16="http://schemas.microsoft.com/office/drawing/2014/main" id="{F79DBC17-8CB1-AD2C-DEB3-3E5FA47AF913}"/>
              </a:ext>
            </a:extLst>
          </p:cNvPr>
          <p:cNvSpPr txBox="1"/>
          <p:nvPr/>
        </p:nvSpPr>
        <p:spPr>
          <a:xfrm>
            <a:off x="9987748" y="6421384"/>
            <a:ext cx="1507144" cy="307777"/>
          </a:xfrm>
          <a:prstGeom prst="rect">
            <a:avLst/>
          </a:prstGeom>
          <a:noFill/>
        </p:spPr>
        <p:txBody>
          <a:bodyPr wrap="none" rtlCol="0">
            <a:spAutoFit/>
          </a:bodyPr>
          <a:lstStyle/>
          <a:p>
            <a:r>
              <a:rPr lang="en-NZ" sz="1400" dirty="0"/>
              <a:t>(Simmonds, 2022)</a:t>
            </a:r>
          </a:p>
        </p:txBody>
      </p:sp>
    </p:spTree>
    <p:extLst>
      <p:ext uri="{BB962C8B-B14F-4D97-AF65-F5344CB8AC3E}">
        <p14:creationId xmlns:p14="http://schemas.microsoft.com/office/powerpoint/2010/main" val="135504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shoes on a wood floor&#10;&#10;Description automatically generated with medium confidence">
            <a:extLst>
              <a:ext uri="{FF2B5EF4-FFF2-40B4-BE49-F238E27FC236}">
                <a16:creationId xmlns:a16="http://schemas.microsoft.com/office/drawing/2014/main" id="{044B912D-6E65-BF9F-B5FC-E4177D0797BF}"/>
              </a:ext>
            </a:extLst>
          </p:cNvPr>
          <p:cNvPicPr>
            <a:picLocks noChangeAspect="1"/>
          </p:cNvPicPr>
          <p:nvPr/>
        </p:nvPicPr>
        <p:blipFill rotWithShape="1">
          <a:blip r:embed="rId2">
            <a:lum bright="70000" contrast="-70000"/>
            <a:extLst>
              <a:ext uri="{28A0092B-C50C-407E-A947-70E740481C1C}">
                <a14:useLocalDpi xmlns:a14="http://schemas.microsoft.com/office/drawing/2010/main"/>
              </a:ext>
            </a:extLst>
          </a:blip>
          <a:src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itle 3">
            <a:extLst>
              <a:ext uri="{FF2B5EF4-FFF2-40B4-BE49-F238E27FC236}">
                <a16:creationId xmlns:a16="http://schemas.microsoft.com/office/drawing/2014/main" id="{40F3DBFA-7D62-F9CA-C0A1-5CE2CEC7918E}"/>
              </a:ext>
            </a:extLst>
          </p:cNvPr>
          <p:cNvSpPr>
            <a:spLocks noGrp="1"/>
          </p:cNvSpPr>
          <p:nvPr>
            <p:ph type="title"/>
          </p:nvPr>
        </p:nvSpPr>
        <p:spPr/>
        <p:txBody>
          <a:bodyPr>
            <a:normAutofit fontScale="90000"/>
          </a:bodyPr>
          <a:lstStyle/>
          <a:p>
            <a:r>
              <a:rPr lang="en-US" sz="3600" b="1" dirty="0">
                <a:solidFill>
                  <a:srgbClr val="009999"/>
                </a:solidFill>
                <a:effectLst/>
                <a:latin typeface="+mn-lt"/>
              </a:rPr>
              <a:t>“Put Yourself in Our Shoes”: Wāhine Māori, partner violence, the media, and help-seeking</a:t>
            </a:r>
            <a:br>
              <a:rPr lang="en-US" sz="3600" b="1" dirty="0">
                <a:solidFill>
                  <a:srgbClr val="009999"/>
                </a:solidFill>
                <a:effectLst/>
                <a:latin typeface="+mn-lt"/>
              </a:rPr>
            </a:br>
            <a:r>
              <a:rPr lang="en-US" sz="2800" b="0" dirty="0">
                <a:solidFill>
                  <a:srgbClr val="009999"/>
                </a:solidFill>
                <a:effectLst/>
                <a:latin typeface="+mn-lt"/>
              </a:rPr>
              <a:t>(Karina Cootes, 2022 - MPhil)</a:t>
            </a:r>
            <a:endParaRPr lang="en-NZ" dirty="0">
              <a:solidFill>
                <a:srgbClr val="009999"/>
              </a:solidFill>
            </a:endParaRPr>
          </a:p>
        </p:txBody>
      </p:sp>
      <p:pic>
        <p:nvPicPr>
          <p:cNvPr id="5" name="Picture 4" descr="A feather on a green circle&#10;&#10;Description automatically generated">
            <a:extLst>
              <a:ext uri="{FF2B5EF4-FFF2-40B4-BE49-F238E27FC236}">
                <a16:creationId xmlns:a16="http://schemas.microsoft.com/office/drawing/2014/main" id="{7B2FC98C-B159-21BD-DDB2-C9AF82703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6040"/>
            <a:ext cx="1100316" cy="1107129"/>
          </a:xfrm>
          <a:prstGeom prst="rect">
            <a:avLst/>
          </a:prstGeom>
        </p:spPr>
      </p:pic>
      <p:graphicFrame>
        <p:nvGraphicFramePr>
          <p:cNvPr id="7" name="Text Placeholder 3">
            <a:extLst>
              <a:ext uri="{FF2B5EF4-FFF2-40B4-BE49-F238E27FC236}">
                <a16:creationId xmlns:a16="http://schemas.microsoft.com/office/drawing/2014/main" id="{F7270F88-15B5-B311-E66E-C9CC5E9CF1EF}"/>
              </a:ext>
            </a:extLst>
          </p:cNvPr>
          <p:cNvGraphicFramePr/>
          <p:nvPr/>
        </p:nvGraphicFramePr>
        <p:xfrm>
          <a:off x="6095999" y="1315541"/>
          <a:ext cx="5921829" cy="4834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4834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BEF61-6F80-351D-75D7-3FDC821C478F}"/>
              </a:ext>
            </a:extLst>
          </p:cNvPr>
          <p:cNvSpPr>
            <a:spLocks noGrp="1"/>
          </p:cNvSpPr>
          <p:nvPr>
            <p:ph type="title"/>
          </p:nvPr>
        </p:nvSpPr>
        <p:spPr>
          <a:xfrm>
            <a:off x="838200" y="365125"/>
            <a:ext cx="10515600" cy="1325563"/>
          </a:xfrm>
        </p:spPr>
        <p:txBody>
          <a:bodyPr>
            <a:normAutofit/>
          </a:bodyPr>
          <a:lstStyle/>
          <a:p>
            <a:r>
              <a:rPr lang="en-NZ" b="1" dirty="0">
                <a:solidFill>
                  <a:srgbClr val="009999"/>
                </a:solidFill>
              </a:rPr>
              <a:t>Coercive Violence</a:t>
            </a:r>
          </a:p>
        </p:txBody>
      </p:sp>
      <p:sp>
        <p:nvSpPr>
          <p:cNvPr id="3" name="Content Placeholder 2">
            <a:extLst>
              <a:ext uri="{FF2B5EF4-FFF2-40B4-BE49-F238E27FC236}">
                <a16:creationId xmlns:a16="http://schemas.microsoft.com/office/drawing/2014/main" id="{83A5A979-2E59-4E50-F2A9-F8AD8E24AF15}"/>
              </a:ext>
            </a:extLst>
          </p:cNvPr>
          <p:cNvSpPr>
            <a:spLocks noGrp="1"/>
          </p:cNvSpPr>
          <p:nvPr>
            <p:ph idx="1"/>
          </p:nvPr>
        </p:nvSpPr>
        <p:spPr>
          <a:xfrm>
            <a:off x="838201" y="1690689"/>
            <a:ext cx="5283866" cy="4486274"/>
          </a:xfrm>
        </p:spPr>
        <p:txBody>
          <a:bodyPr>
            <a:normAutofit lnSpcReduction="10000"/>
          </a:bodyPr>
          <a:lstStyle/>
          <a:p>
            <a:pPr marL="0" indent="0" algn="ctr">
              <a:buNone/>
            </a:pPr>
            <a:r>
              <a:rPr lang="en-NZ" sz="2400" i="1" dirty="0">
                <a:latin typeface="Trade Gothic Next Cond" panose="020B0506040303020004" pitchFamily="34" charset="0"/>
              </a:rPr>
              <a:t>Coercive violence is a form of intimate partner violence in which the </a:t>
            </a:r>
            <a:r>
              <a:rPr lang="en-NZ" sz="2400" b="1" i="1" dirty="0">
                <a:latin typeface="Trade Gothic Next Cond" panose="020B0506040303020004" pitchFamily="34" charset="0"/>
              </a:rPr>
              <a:t>abuser intentionally engages in acts that expose his </a:t>
            </a:r>
            <a:r>
              <a:rPr lang="en-NZ" sz="2400" b="1" dirty="0">
                <a:latin typeface="Trade Gothic Next Cond" panose="020B0506040303020004" pitchFamily="34" charset="0"/>
              </a:rPr>
              <a:t>[sic] </a:t>
            </a:r>
            <a:r>
              <a:rPr lang="en-NZ" sz="2400" b="1" i="1" dirty="0">
                <a:latin typeface="Trade Gothic Next Cond" panose="020B0506040303020004" pitchFamily="34" charset="0"/>
              </a:rPr>
              <a:t>partner to state surveillance and violence </a:t>
            </a:r>
            <a:r>
              <a:rPr lang="en-NZ" sz="2400" i="1" dirty="0">
                <a:latin typeface="Trade Gothic Next Cond" panose="020B0506040303020004" pitchFamily="34" charset="0"/>
              </a:rPr>
              <a:t>at the behest of institutions or the state, including the child welfare system and the criminal legal system </a:t>
            </a:r>
            <a:r>
              <a:rPr lang="en-NZ" sz="2400" dirty="0">
                <a:latin typeface="Trade Gothic Next Cond" panose="020B0506040303020004" pitchFamily="34" charset="0"/>
              </a:rPr>
              <a:t>(</a:t>
            </a:r>
            <a:r>
              <a:rPr lang="en-NZ" sz="2400" dirty="0" err="1">
                <a:latin typeface="Trade Gothic Next Cond" panose="020B0506040303020004" pitchFamily="34" charset="0"/>
              </a:rPr>
              <a:t>Monterrosa</a:t>
            </a:r>
            <a:r>
              <a:rPr lang="en-NZ" sz="2400" dirty="0">
                <a:latin typeface="Trade Gothic Next Cond" panose="020B0506040303020004" pitchFamily="34" charset="0"/>
              </a:rPr>
              <a:t> &amp; Hattery, 2022, p.1).</a:t>
            </a:r>
          </a:p>
          <a:p>
            <a:pPr marL="0" indent="0" algn="ctr">
              <a:buNone/>
            </a:pPr>
            <a:endParaRPr lang="en-NZ" sz="2400" dirty="0">
              <a:latin typeface="Trade Gothic Next Cond" panose="020B0506040303020004" pitchFamily="34" charset="0"/>
            </a:endParaRPr>
          </a:p>
          <a:p>
            <a:pPr algn="just"/>
            <a:r>
              <a:rPr lang="en-NZ" sz="2400" dirty="0"/>
              <a:t>Violence perpetrated by institutions makes it difficult to obtain: </a:t>
            </a:r>
          </a:p>
          <a:p>
            <a:pPr lvl="1" algn="just"/>
            <a:r>
              <a:rPr lang="en-NZ" sz="2000" dirty="0"/>
              <a:t>Justice </a:t>
            </a:r>
          </a:p>
          <a:p>
            <a:pPr lvl="1" algn="just"/>
            <a:r>
              <a:rPr lang="en-NZ" sz="2000" dirty="0"/>
              <a:t>Protection needed</a:t>
            </a:r>
          </a:p>
          <a:p>
            <a:pPr lvl="1" algn="just"/>
            <a:r>
              <a:rPr lang="en-NZ" sz="2000" dirty="0"/>
              <a:t>Secure resources needed for wāhine and their tamariki to live safely.</a:t>
            </a:r>
          </a:p>
        </p:txBody>
      </p:sp>
      <p:pic>
        <p:nvPicPr>
          <p:cNvPr id="6146" name="Picture 2" descr="Wāhine Māori in violent relationships fearful of system designed to help -  report | RNZ News">
            <a:extLst>
              <a:ext uri="{FF2B5EF4-FFF2-40B4-BE49-F238E27FC236}">
                <a16:creationId xmlns:a16="http://schemas.microsoft.com/office/drawing/2014/main" id="{007B5E59-5241-58E9-8DD8-2E02C4AD411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6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2D876-C35F-114C-D525-06D03DD7E40B}"/>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b="1" dirty="0">
                <a:solidFill>
                  <a:srgbClr val="009999"/>
                </a:solidFill>
              </a:rPr>
              <a:t>Entrapped by the system</a:t>
            </a:r>
          </a:p>
        </p:txBody>
      </p:sp>
      <p:pic>
        <p:nvPicPr>
          <p:cNvPr id="4" name="Picture 3" descr="A person sitting in a tunnel&#10;&#10;Description automatically generated">
            <a:extLst>
              <a:ext uri="{FF2B5EF4-FFF2-40B4-BE49-F238E27FC236}">
                <a16:creationId xmlns:a16="http://schemas.microsoft.com/office/drawing/2014/main" id="{536D3712-9DF1-43C3-9DA3-C67960B77F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9AAC556-7900-4913-8530-6BFB5FCFBEBC}"/>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buNone/>
            </a:pPr>
            <a:r>
              <a:rPr lang="en-US" sz="1700" b="1" i="1"/>
              <a:t>I have a protection order for the tamariki’s safety </a:t>
            </a:r>
            <a:r>
              <a:rPr lang="en-US" sz="1700" i="1"/>
              <a:t>– he’s not allowed to be around, but by some means, he always manages to. He took the phone the social worker gave me. He was released on monitoring at the relatives down the road, so he started sneaking into our </a:t>
            </a:r>
            <a:r>
              <a:rPr lang="en-US" sz="1700"/>
              <a:t>house</a:t>
            </a:r>
            <a:r>
              <a:rPr lang="en-US" sz="1700" i="1"/>
              <a:t>. I was happy when he was in jail, I didn’t have to worry. </a:t>
            </a:r>
          </a:p>
          <a:p>
            <a:pPr marL="0" indent="0">
              <a:buNone/>
            </a:pPr>
            <a:r>
              <a:rPr lang="en-US" sz="1700" i="1"/>
              <a:t>Now, I only have half my freedom because he is still here. He physically and sexually abuses his tamariki’s mother in front of them! </a:t>
            </a:r>
          </a:p>
          <a:p>
            <a:pPr marL="0" indent="0">
              <a:buNone/>
            </a:pPr>
            <a:r>
              <a:rPr lang="en-US" sz="1700" b="1" i="1"/>
              <a:t>No one in the agencies will help keep him away from us – they say I agreed for him to live down the road. </a:t>
            </a:r>
            <a:r>
              <a:rPr lang="en-US" sz="1700" i="1"/>
              <a:t>I had no choice to agree because I knew from the look on his face and how he held his body that if I didn’t agree, we would suffer even more.</a:t>
            </a:r>
            <a:endParaRPr lang="en-US" sz="1700"/>
          </a:p>
        </p:txBody>
      </p:sp>
      <p:pic>
        <p:nvPicPr>
          <p:cNvPr id="5" name="Picture 4" descr="A feather on a green circle&#10;&#10;Description automatically generated">
            <a:extLst>
              <a:ext uri="{FF2B5EF4-FFF2-40B4-BE49-F238E27FC236}">
                <a16:creationId xmlns:a16="http://schemas.microsoft.com/office/drawing/2014/main" id="{93C49930-88CC-D03C-E2FF-1A89334EDC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24" y="0"/>
            <a:ext cx="1100316" cy="1107129"/>
          </a:xfrm>
          <a:prstGeom prst="rect">
            <a:avLst/>
          </a:prstGeom>
        </p:spPr>
      </p:pic>
    </p:spTree>
    <p:extLst>
      <p:ext uri="{BB962C8B-B14F-4D97-AF65-F5344CB8AC3E}">
        <p14:creationId xmlns:p14="http://schemas.microsoft.com/office/powerpoint/2010/main" val="42688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1913-78E2-F710-737B-6F2C75A796F8}"/>
              </a:ext>
            </a:extLst>
          </p:cNvPr>
          <p:cNvSpPr>
            <a:spLocks noGrp="1"/>
          </p:cNvSpPr>
          <p:nvPr>
            <p:ph type="title"/>
          </p:nvPr>
        </p:nvSpPr>
        <p:spPr>
          <a:xfrm>
            <a:off x="4088524" y="365125"/>
            <a:ext cx="7265276" cy="1325563"/>
          </a:xfrm>
        </p:spPr>
        <p:txBody>
          <a:bodyPr vert="horz" lIns="91440" tIns="45720" rIns="91440" bIns="45720" rtlCol="0" anchor="ctr">
            <a:normAutofit/>
          </a:bodyPr>
          <a:lstStyle/>
          <a:p>
            <a:r>
              <a:rPr lang="en-US" b="1" dirty="0">
                <a:solidFill>
                  <a:srgbClr val="009999"/>
                </a:solidFill>
              </a:rPr>
              <a:t>Beaten down by the system</a:t>
            </a:r>
          </a:p>
        </p:txBody>
      </p:sp>
      <p:sp>
        <p:nvSpPr>
          <p:cNvPr id="3" name="Text Placeholder 2">
            <a:extLst>
              <a:ext uri="{FF2B5EF4-FFF2-40B4-BE49-F238E27FC236}">
                <a16:creationId xmlns:a16="http://schemas.microsoft.com/office/drawing/2014/main" id="{101CC3F2-FC7D-C413-35FD-19E71679F140}"/>
              </a:ext>
            </a:extLst>
          </p:cNvPr>
          <p:cNvSpPr>
            <a:spLocks noGrp="1"/>
          </p:cNvSpPr>
          <p:nvPr>
            <p:ph idx="1"/>
          </p:nvPr>
        </p:nvSpPr>
        <p:spPr>
          <a:xfrm>
            <a:off x="4813738" y="1825625"/>
            <a:ext cx="6540062" cy="4351338"/>
          </a:xfrm>
        </p:spPr>
        <p:txBody>
          <a:bodyPr vert="horz" lIns="91440" tIns="45720" rIns="91440" bIns="45720" rtlCol="0" anchor="t">
            <a:normAutofit/>
          </a:bodyPr>
          <a:lstStyle/>
          <a:p>
            <a:pPr marL="0">
              <a:spcAft>
                <a:spcPts val="800"/>
              </a:spcAft>
            </a:pPr>
            <a:r>
              <a:rPr lang="en-US" sz="1900" i="1" dirty="0">
                <a:effectLst/>
              </a:rPr>
              <a:t>She rolled up to my house one day, unannounced with an </a:t>
            </a:r>
            <a:r>
              <a:rPr lang="en-US" sz="1900" b="1" i="1" dirty="0">
                <a:effectLst/>
              </a:rPr>
              <a:t>affidavit or summons or something for court for </a:t>
            </a:r>
            <a:r>
              <a:rPr lang="en-US" sz="1900" b="1" dirty="0">
                <a:effectLst/>
              </a:rPr>
              <a:t>[unborn baby]</a:t>
            </a:r>
            <a:r>
              <a:rPr lang="en-US" sz="1900" i="1" dirty="0">
                <a:effectLst/>
              </a:rPr>
              <a:t>. She rolls up and says, “Oh these are for you Pounamu, see you in court.” I thought, “What the hell? Aren’t you meant to like ring that you’re coming or something, don’t just turn up on my doorstep?” Anyway, I open-up the thing that she just left me. </a:t>
            </a:r>
            <a:r>
              <a:rPr lang="en-US" sz="1900" b="1" i="1" dirty="0">
                <a:effectLst/>
              </a:rPr>
              <a:t>Honestly, I was like down like a dog. I was like kicked in the guts, kicked in the heart, kicked in the head with the psychological impact </a:t>
            </a:r>
            <a:r>
              <a:rPr lang="en-US" sz="1900" i="1" dirty="0">
                <a:effectLst/>
              </a:rPr>
              <a:t>that this little shit had had on me in what she’d come up in her affidavit. I was, I was seriously impaired for about two days down and of all these years you know even the things that that </a:t>
            </a:r>
            <a:r>
              <a:rPr lang="en-US" sz="1900" dirty="0">
                <a:effectLst/>
              </a:rPr>
              <a:t>[ex-partner]’s</a:t>
            </a:r>
            <a:r>
              <a:rPr lang="en-US" sz="1900" i="1" dirty="0">
                <a:effectLst/>
              </a:rPr>
              <a:t> done to me, </a:t>
            </a:r>
            <a:r>
              <a:rPr lang="en-US" sz="1900" b="1" i="1" dirty="0">
                <a:effectLst/>
              </a:rPr>
              <a:t>never have I actually been psychologically, emotionally and physically impaired as I had been from her. </a:t>
            </a:r>
            <a:endParaRPr lang="en-US" sz="1900" b="1" i="1" dirty="0"/>
          </a:p>
        </p:txBody>
      </p:sp>
      <p:pic>
        <p:nvPicPr>
          <p:cNvPr id="5" name="Picture 4" descr="Waves crashing waves on a rocky shore&#10;&#10;Description automatically generated">
            <a:extLst>
              <a:ext uri="{FF2B5EF4-FFF2-40B4-BE49-F238E27FC236}">
                <a16:creationId xmlns:a16="http://schemas.microsoft.com/office/drawing/2014/main" id="{EDD7191E-7B7C-972B-2816-B89F6FBAD6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6" name="TextBox 5">
            <a:extLst>
              <a:ext uri="{FF2B5EF4-FFF2-40B4-BE49-F238E27FC236}">
                <a16:creationId xmlns:a16="http://schemas.microsoft.com/office/drawing/2014/main" id="{AF6A6215-1CC7-26B9-442D-0621DB3B8B4E}"/>
              </a:ext>
            </a:extLst>
          </p:cNvPr>
          <p:cNvSpPr txBox="1"/>
          <p:nvPr/>
        </p:nvSpPr>
        <p:spPr>
          <a:xfrm>
            <a:off x="20" y="6172201"/>
            <a:ext cx="3754739" cy="685799"/>
          </a:xfrm>
          <a:prstGeom prst="rect">
            <a:avLst/>
          </a:prstGeom>
          <a:solidFill>
            <a:srgbClr val="000000">
              <a:alpha val="50000"/>
            </a:srgbClr>
          </a:solidFill>
          <a:ln>
            <a:noFill/>
          </a:ln>
        </p:spPr>
        <p:txBody>
          <a:bodyPr wrap="square" rtlCol="0">
            <a:noAutofit/>
          </a:bodyPr>
          <a:lstStyle/>
          <a:p>
            <a:pPr algn="ctr">
              <a:spcAft>
                <a:spcPts val="600"/>
              </a:spcAft>
            </a:pPr>
            <a:r>
              <a:rPr lang="en-NZ" sz="1300">
                <a:solidFill>
                  <a:srgbClr val="FFFFFF"/>
                </a:solidFill>
              </a:rPr>
              <a:t>Source of image: www.herald.co.nz</a:t>
            </a:r>
          </a:p>
        </p:txBody>
      </p:sp>
      <p:pic>
        <p:nvPicPr>
          <p:cNvPr id="4" name="Picture 3" descr="A feather on a green circle&#10;&#10;Description automatically generated">
            <a:extLst>
              <a:ext uri="{FF2B5EF4-FFF2-40B4-BE49-F238E27FC236}">
                <a16:creationId xmlns:a16="http://schemas.microsoft.com/office/drawing/2014/main" id="{6ACF11D7-DA77-A3BC-1C18-FEE9E633F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67" y="81039"/>
            <a:ext cx="1100316" cy="1107129"/>
          </a:xfrm>
          <a:prstGeom prst="rect">
            <a:avLst/>
          </a:prstGeom>
        </p:spPr>
      </p:pic>
    </p:spTree>
    <p:extLst>
      <p:ext uri="{BB962C8B-B14F-4D97-AF65-F5344CB8AC3E}">
        <p14:creationId xmlns:p14="http://schemas.microsoft.com/office/powerpoint/2010/main" val="261083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mi-NZ" sz="5400" b="1" dirty="0">
                <a:solidFill>
                  <a:srgbClr val="009999"/>
                </a:solidFill>
              </a:rPr>
              <a:t>“Helping” and its Ripple Effect</a:t>
            </a:r>
            <a:endParaRPr lang="en-NZ" sz="5400" b="1" dirty="0">
              <a:solidFill>
                <a:srgbClr val="009999"/>
              </a:solidFill>
            </a:endParaRP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idx="1"/>
          </p:nvPr>
        </p:nvSpPr>
        <p:spPr>
          <a:xfrm>
            <a:off x="640080" y="2872899"/>
            <a:ext cx="4670097" cy="3659732"/>
          </a:xfrm>
        </p:spPr>
        <p:txBody>
          <a:bodyPr>
            <a:normAutofit/>
          </a:bodyPr>
          <a:lstStyle/>
          <a:p>
            <a:pPr marL="0" indent="0">
              <a:buNone/>
            </a:pPr>
            <a:r>
              <a:rPr lang="en-NZ" sz="2000" dirty="0"/>
              <a:t>The problem with many ‘helping’ agencies is that wāhine and their tamariki needing help </a:t>
            </a:r>
          </a:p>
          <a:p>
            <a:pPr lvl="1"/>
            <a:r>
              <a:rPr lang="en-NZ" sz="2000" dirty="0"/>
              <a:t>often don’t find them helpful and </a:t>
            </a:r>
          </a:p>
          <a:p>
            <a:pPr lvl="1"/>
            <a:r>
              <a:rPr lang="en-NZ" sz="2000" dirty="0"/>
              <a:t>They fear their children will be taken. </a:t>
            </a:r>
          </a:p>
          <a:p>
            <a:r>
              <a:rPr lang="en-NZ" sz="2000" dirty="0"/>
              <a:t>Reflect on our practice and consider how entrapment needs to be considered.</a:t>
            </a:r>
          </a:p>
          <a:p>
            <a:r>
              <a:rPr lang="en-NZ" sz="2000" dirty="0"/>
              <a:t>Think about key factors that need to be considered re safety planning</a:t>
            </a:r>
          </a:p>
          <a:p>
            <a:r>
              <a:rPr lang="en-NZ" sz="2000" dirty="0"/>
              <a:t>Barriers to helping</a:t>
            </a:r>
          </a:p>
          <a:p>
            <a:pPr marL="0" indent="0">
              <a:buNone/>
            </a:pPr>
            <a:endParaRPr lang="en-NZ" sz="2000" b="1" dirty="0"/>
          </a:p>
        </p:txBody>
      </p:sp>
      <p:pic>
        <p:nvPicPr>
          <p:cNvPr id="6" name="Picture 5" descr="A waterfall in the water&#10;&#10;Description automatically generated">
            <a:extLst>
              <a:ext uri="{FF2B5EF4-FFF2-40B4-BE49-F238E27FC236}">
                <a16:creationId xmlns:a16="http://schemas.microsoft.com/office/drawing/2014/main" id="{A98956CD-A172-E441-5498-3654948907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1904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8D0BF-5C6B-18DE-F3D5-73B8489D5D7D}"/>
              </a:ext>
            </a:extLst>
          </p:cNvPr>
          <p:cNvSpPr>
            <a:spLocks noGrp="1"/>
          </p:cNvSpPr>
          <p:nvPr>
            <p:ph type="title"/>
          </p:nvPr>
        </p:nvSpPr>
        <p:spPr>
          <a:xfrm>
            <a:off x="836676" y="-30392"/>
            <a:ext cx="10515600" cy="1325563"/>
          </a:xfrm>
        </p:spPr>
        <p:txBody>
          <a:bodyPr>
            <a:normAutofit/>
          </a:bodyPr>
          <a:lstStyle/>
          <a:p>
            <a:r>
              <a:rPr lang="en-NZ" b="1" dirty="0">
                <a:solidFill>
                  <a:srgbClr val="009999"/>
                </a:solidFill>
              </a:rPr>
              <a:t>Ensuring safety</a:t>
            </a:r>
          </a:p>
        </p:txBody>
      </p:sp>
      <p:sp>
        <p:nvSpPr>
          <p:cNvPr id="3" name="Content Placeholder 2">
            <a:extLst>
              <a:ext uri="{FF2B5EF4-FFF2-40B4-BE49-F238E27FC236}">
                <a16:creationId xmlns:a16="http://schemas.microsoft.com/office/drawing/2014/main" id="{62531F3C-2CA6-991F-6B42-99A88B8C7926}"/>
              </a:ext>
            </a:extLst>
          </p:cNvPr>
          <p:cNvSpPr>
            <a:spLocks noGrp="1"/>
          </p:cNvSpPr>
          <p:nvPr>
            <p:ph idx="1"/>
          </p:nvPr>
        </p:nvSpPr>
        <p:spPr>
          <a:xfrm>
            <a:off x="667513" y="1295171"/>
            <a:ext cx="5562599" cy="5273457"/>
          </a:xfrm>
        </p:spPr>
        <p:txBody>
          <a:bodyPr>
            <a:normAutofit/>
          </a:bodyPr>
          <a:lstStyle/>
          <a:p>
            <a:r>
              <a:rPr lang="en-NZ" sz="2400" dirty="0"/>
              <a:t>Relationships are crucial for gaining trust</a:t>
            </a:r>
          </a:p>
          <a:p>
            <a:endParaRPr lang="en-NZ" sz="2400" dirty="0"/>
          </a:p>
          <a:p>
            <a:r>
              <a:rPr lang="en-NZ" sz="2400" dirty="0"/>
              <a:t>Ask every encounter (when it is safe) you have with women what help they need</a:t>
            </a:r>
          </a:p>
          <a:p>
            <a:pPr lvl="1"/>
            <a:r>
              <a:rPr lang="en-NZ" dirty="0"/>
              <a:t>Remember what’s on top for women can change from day to day</a:t>
            </a:r>
          </a:p>
          <a:p>
            <a:endParaRPr lang="en-NZ" sz="2400" dirty="0"/>
          </a:p>
          <a:p>
            <a:r>
              <a:rPr lang="en-NZ" sz="2400" dirty="0"/>
              <a:t>What is critical to know?</a:t>
            </a:r>
          </a:p>
          <a:p>
            <a:endParaRPr lang="en-NZ" sz="2400" dirty="0"/>
          </a:p>
          <a:p>
            <a:r>
              <a:rPr lang="en-NZ" sz="2400" dirty="0"/>
              <a:t>Unintended consequences</a:t>
            </a:r>
          </a:p>
          <a:p>
            <a:endParaRPr lang="en-NZ" sz="2400" dirty="0"/>
          </a:p>
          <a:p>
            <a:r>
              <a:rPr lang="en-NZ" sz="2400" dirty="0"/>
              <a:t>Being proactive</a:t>
            </a:r>
          </a:p>
          <a:p>
            <a:endParaRPr lang="en-NZ" sz="1700" dirty="0"/>
          </a:p>
        </p:txBody>
      </p:sp>
      <p:pic>
        <p:nvPicPr>
          <p:cNvPr id="7170" name="Picture 2" descr="Unintended Consequences - Econlib">
            <a:extLst>
              <a:ext uri="{FF2B5EF4-FFF2-40B4-BE49-F238E27FC236}">
                <a16:creationId xmlns:a16="http://schemas.microsoft.com/office/drawing/2014/main" id="{B0680458-2B9F-5543-BF4D-07EE5B73D954}"/>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6101338" y="2015168"/>
            <a:ext cx="5283866" cy="4210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3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mi-NZ" sz="5400" b="1" dirty="0">
                <a:solidFill>
                  <a:srgbClr val="009999"/>
                </a:solidFill>
                <a:latin typeface="+mn-lt"/>
              </a:rPr>
              <a:t>Hearts and minds please!</a:t>
            </a:r>
            <a:endParaRPr lang="en-NZ" sz="5400" b="1" dirty="0">
              <a:solidFill>
                <a:srgbClr val="009999"/>
              </a:solidFill>
              <a:latin typeface="+mn-lt"/>
            </a:endParaRPr>
          </a:p>
        </p:txBody>
      </p:sp>
      <p:pic>
        <p:nvPicPr>
          <p:cNvPr id="4" name="Picture 3" descr="A mountain with clouds above it&#10;&#10;Description automatically generated">
            <a:extLst>
              <a:ext uri="{FF2B5EF4-FFF2-40B4-BE49-F238E27FC236}">
                <a16:creationId xmlns:a16="http://schemas.microsoft.com/office/drawing/2014/main" id="{C8CE32CE-51EF-E38A-90F1-B41B43FEAD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idx="1"/>
          </p:nvPr>
        </p:nvSpPr>
        <p:spPr>
          <a:xfrm>
            <a:off x="4654296" y="2706624"/>
            <a:ext cx="6894576" cy="3483864"/>
          </a:xfrm>
        </p:spPr>
        <p:txBody>
          <a:bodyPr>
            <a:normAutofit/>
          </a:bodyPr>
          <a:lstStyle/>
          <a:p>
            <a:pPr marL="0" indent="0">
              <a:buNone/>
            </a:pPr>
            <a:r>
              <a:rPr lang="mi-NZ" sz="1700"/>
              <a:t>Aria finally decided to leave her violent partner – it was July, wet and cold. She had 4 children – 2 older children, 2 under 3 years of age.</a:t>
            </a:r>
          </a:p>
          <a:p>
            <a:pPr marL="0" indent="0">
              <a:buNone/>
            </a:pPr>
            <a:r>
              <a:rPr lang="mi-NZ" sz="1700"/>
              <a:t>She had no money, no home to go to, no car, and only the clothes they were standing in.</a:t>
            </a:r>
          </a:p>
          <a:p>
            <a:pPr marL="0" indent="0">
              <a:buNone/>
            </a:pPr>
            <a:r>
              <a:rPr lang="mi-NZ" sz="1700"/>
              <a:t>Her whānau took them in BUT they were in a state house and were not supposed to have other people living with them. This was a source of concern for the whānau because it was a house for a person in a wheelchair.</a:t>
            </a:r>
          </a:p>
          <a:p>
            <a:pPr marL="0" indent="0">
              <a:buNone/>
            </a:pPr>
            <a:r>
              <a:rPr lang="mi-NZ" sz="1700"/>
              <a:t>It took weeks for Aria to get a benefit, and then another 6 weeks for her state house appointment. When she attended the appointment, she was told </a:t>
            </a:r>
            <a:r>
              <a:rPr lang="mi-NZ" sz="1700" b="1"/>
              <a:t>it was her choice to leave.</a:t>
            </a:r>
            <a:endParaRPr lang="en-NZ" sz="1700" b="1"/>
          </a:p>
        </p:txBody>
      </p:sp>
      <p:sp>
        <p:nvSpPr>
          <p:cNvPr id="5" name="TextBox 4">
            <a:extLst>
              <a:ext uri="{FF2B5EF4-FFF2-40B4-BE49-F238E27FC236}">
                <a16:creationId xmlns:a16="http://schemas.microsoft.com/office/drawing/2014/main" id="{00F0159B-DDD0-08D7-61B5-DD974288AADC}"/>
              </a:ext>
            </a:extLst>
          </p:cNvPr>
          <p:cNvSpPr txBox="1"/>
          <p:nvPr/>
        </p:nvSpPr>
        <p:spPr>
          <a:xfrm>
            <a:off x="20" y="6172201"/>
            <a:ext cx="4052522" cy="685800"/>
          </a:xfrm>
          <a:prstGeom prst="rect">
            <a:avLst/>
          </a:prstGeom>
          <a:solidFill>
            <a:srgbClr val="000000">
              <a:alpha val="50000"/>
            </a:srgbClr>
          </a:solidFill>
          <a:ln>
            <a:noFill/>
          </a:ln>
        </p:spPr>
        <p:txBody>
          <a:bodyPr wrap="square" rtlCol="0">
            <a:noAutofit/>
          </a:bodyPr>
          <a:lstStyle/>
          <a:p>
            <a:pPr algn="ctr">
              <a:spcAft>
                <a:spcPts val="600"/>
              </a:spcAft>
            </a:pPr>
            <a:r>
              <a:rPr lang="en-NZ" sz="1300">
                <a:solidFill>
                  <a:srgbClr val="FFFFFF"/>
                </a:solidFill>
              </a:rPr>
              <a:t>Source of image: https://nationaltoday.com/wp-content/uploads/2022/05/Mount-Everest-1200x834.jpg</a:t>
            </a:r>
          </a:p>
        </p:txBody>
      </p:sp>
    </p:spTree>
    <p:extLst>
      <p:ext uri="{BB962C8B-B14F-4D97-AF65-F5344CB8AC3E}">
        <p14:creationId xmlns:p14="http://schemas.microsoft.com/office/powerpoint/2010/main" val="341104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DD80-03C4-4E26-A753-968E66D078C0}"/>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b="1" kern="1200" dirty="0">
                <a:solidFill>
                  <a:schemeClr val="accent1">
                    <a:lumMod val="75000"/>
                  </a:schemeClr>
                </a:solidFill>
                <a:latin typeface="+mj-lt"/>
                <a:ea typeface="+mj-ea"/>
                <a:cs typeface="+mj-cs"/>
              </a:rPr>
              <a:t>How do Māori women keep safe in unsafe relationships?</a:t>
            </a:r>
          </a:p>
        </p:txBody>
      </p:sp>
      <p:sp>
        <p:nvSpPr>
          <p:cNvPr id="3" name="Text Placeholder 2">
            <a:extLst>
              <a:ext uri="{FF2B5EF4-FFF2-40B4-BE49-F238E27FC236}">
                <a16:creationId xmlns:a16="http://schemas.microsoft.com/office/drawing/2014/main" id="{1BCE8EC3-1F1F-4064-9A3F-300FB3D62D05}"/>
              </a:ext>
            </a:extLst>
          </p:cNvPr>
          <p:cNvSpPr>
            <a:spLocks noGrp="1"/>
          </p:cNvSpPr>
          <p:nvPr>
            <p:ph type="body" sz="quarter" idx="13"/>
          </p:nvPr>
        </p:nvSpPr>
        <p:spPr>
          <a:xfrm>
            <a:off x="1137034" y="2198362"/>
            <a:ext cx="5710080" cy="3917773"/>
          </a:xfrm>
        </p:spPr>
        <p:txBody>
          <a:bodyPr vert="horz" lIns="91440" tIns="45720" rIns="91440" bIns="45720" rtlCol="0">
            <a:normAutofit/>
          </a:bodyPr>
          <a:lstStyle/>
          <a:p>
            <a:pPr marL="0" indent="0">
              <a:buNone/>
            </a:pPr>
            <a:r>
              <a:rPr lang="en-US" sz="3200" b="1" dirty="0"/>
              <a:t>Aims </a:t>
            </a:r>
          </a:p>
          <a:p>
            <a:pPr marL="0"/>
            <a:endParaRPr lang="en-US" sz="2400" dirty="0"/>
          </a:p>
          <a:p>
            <a:pPr lvl="1" algn="just"/>
            <a:r>
              <a:rPr lang="en-US" dirty="0"/>
              <a:t>Challenge the common perception that Māori women are passive 'victims' of domestic violence and </a:t>
            </a:r>
          </a:p>
          <a:p>
            <a:pPr lvl="1"/>
            <a:endParaRPr lang="en-US" dirty="0"/>
          </a:p>
          <a:p>
            <a:pPr lvl="1" algn="just"/>
            <a:r>
              <a:rPr lang="en-US" dirty="0"/>
              <a:t>Explore new and culturally appropriate ways of thinking about how Māori women are active in protecting themselves and their children.</a:t>
            </a:r>
          </a:p>
          <a:p>
            <a:endParaRPr lang="en-US" sz="2400" i="0" dirty="0"/>
          </a:p>
          <a:p>
            <a:endParaRPr lang="en-US" sz="2000" i="0" dirty="0"/>
          </a:p>
          <a:p>
            <a:endParaRPr lang="en-US" sz="2000" dirty="0"/>
          </a:p>
          <a:p>
            <a:endParaRPr lang="en-US" sz="2000" dirty="0"/>
          </a:p>
        </p:txBody>
      </p:sp>
      <p:pic>
        <p:nvPicPr>
          <p:cNvPr id="4" name="Picture 3">
            <a:extLst>
              <a:ext uri="{FF2B5EF4-FFF2-40B4-BE49-F238E27FC236}">
                <a16:creationId xmlns:a16="http://schemas.microsoft.com/office/drawing/2014/main" id="{F2150FCE-2A83-4CE9-8A15-07D06C2FDF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76640" y="2631954"/>
            <a:ext cx="2567540" cy="2583439"/>
          </a:xfrm>
          <a:prstGeom prst="rect">
            <a:avLst/>
          </a:prstGeom>
        </p:spPr>
      </p:pic>
    </p:spTree>
    <p:extLst>
      <p:ext uri="{BB962C8B-B14F-4D97-AF65-F5344CB8AC3E}">
        <p14:creationId xmlns:p14="http://schemas.microsoft.com/office/powerpoint/2010/main" val="46946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3587" y="426546"/>
            <a:ext cx="8684745" cy="1325563"/>
          </a:xfrm>
        </p:spPr>
        <p:txBody>
          <a:bodyPr/>
          <a:lstStyle/>
          <a:p>
            <a:r>
              <a:rPr lang="en-NZ" b="1" dirty="0">
                <a:solidFill>
                  <a:schemeClr val="accent1">
                    <a:lumMod val="75000"/>
                  </a:schemeClr>
                </a:solidFill>
                <a:latin typeface="+mn-lt"/>
              </a:rPr>
              <a:t>Demographic information</a:t>
            </a:r>
          </a:p>
        </p:txBody>
      </p:sp>
      <p:pic>
        <p:nvPicPr>
          <p:cNvPr id="6" name="Picture 5">
            <a:extLst>
              <a:ext uri="{FF2B5EF4-FFF2-40B4-BE49-F238E27FC236}">
                <a16:creationId xmlns:a16="http://schemas.microsoft.com/office/drawing/2014/main" id="{02F159A4-E3ED-4005-9918-79B0CA842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271" y="62526"/>
            <a:ext cx="1100316" cy="1107129"/>
          </a:xfrm>
          <a:prstGeom prst="rect">
            <a:avLst/>
          </a:prstGeom>
        </p:spPr>
      </p:pic>
      <p:grpSp>
        <p:nvGrpSpPr>
          <p:cNvPr id="34" name="Group 33">
            <a:extLst>
              <a:ext uri="{FF2B5EF4-FFF2-40B4-BE49-F238E27FC236}">
                <a16:creationId xmlns:a16="http://schemas.microsoft.com/office/drawing/2014/main" id="{5930CB8A-15C0-4734-8E32-1CD1824561F4}"/>
              </a:ext>
            </a:extLst>
          </p:cNvPr>
          <p:cNvGrpSpPr/>
          <p:nvPr/>
        </p:nvGrpSpPr>
        <p:grpSpPr>
          <a:xfrm>
            <a:off x="761290" y="1862390"/>
            <a:ext cx="4760553" cy="3942988"/>
            <a:chOff x="1924993" y="851105"/>
            <a:chExt cx="5714758" cy="4491594"/>
          </a:xfrm>
        </p:grpSpPr>
        <p:sp>
          <p:nvSpPr>
            <p:cNvPr id="35" name="Circle: Hollow 34">
              <a:extLst>
                <a:ext uri="{FF2B5EF4-FFF2-40B4-BE49-F238E27FC236}">
                  <a16:creationId xmlns:a16="http://schemas.microsoft.com/office/drawing/2014/main" id="{048E86F1-2763-4CAB-B23C-26F519384697}"/>
                </a:ext>
              </a:extLst>
            </p:cNvPr>
            <p:cNvSpPr/>
            <p:nvPr/>
          </p:nvSpPr>
          <p:spPr>
            <a:xfrm>
              <a:off x="3200400" y="2004164"/>
              <a:ext cx="3144033" cy="2649255"/>
            </a:xfrm>
            <a:prstGeom prst="donut">
              <a:avLst>
                <a:gd name="adj" fmla="val 12195"/>
              </a:avLst>
            </a:prstGeom>
            <a:gradFill flip="none" rotWithShape="1">
              <a:gsLst>
                <a:gs pos="0">
                  <a:srgbClr val="23BDB4">
                    <a:tint val="66000"/>
                    <a:satMod val="160000"/>
                  </a:srgbClr>
                </a:gs>
                <a:gs pos="50000">
                  <a:srgbClr val="23BDB4">
                    <a:tint val="44500"/>
                    <a:satMod val="160000"/>
                  </a:srgbClr>
                </a:gs>
                <a:gs pos="100000">
                  <a:srgbClr val="23BDB4">
                    <a:tint val="23500"/>
                    <a:satMod val="160000"/>
                  </a:srgbClr>
                </a:gs>
              </a:gsLst>
              <a:path path="circle">
                <a:fillToRect l="50000" t="50000" r="50000" b="50000"/>
              </a:path>
              <a:tileRect/>
            </a:gra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NZ" sz="1801">
                <a:solidFill>
                  <a:schemeClr val="tx1"/>
                </a:solidFill>
              </a:endParaRPr>
            </a:p>
          </p:txBody>
        </p:sp>
        <p:pic>
          <p:nvPicPr>
            <p:cNvPr id="36" name="Graphic 6" descr="Woman">
              <a:extLst>
                <a:ext uri="{FF2B5EF4-FFF2-40B4-BE49-F238E27FC236}">
                  <a16:creationId xmlns:a16="http://schemas.microsoft.com/office/drawing/2014/main" id="{19C88BC5-0AD3-4852-8B72-8A5FD3D36A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52226" y="2445118"/>
              <a:ext cx="2114963" cy="1713764"/>
            </a:xfrm>
            <a:prstGeom prst="rect">
              <a:avLst/>
            </a:prstGeom>
          </p:spPr>
        </p:pic>
        <p:sp>
          <p:nvSpPr>
            <p:cNvPr id="38" name="Rectangle: Rounded Corners 37">
              <a:extLst>
                <a:ext uri="{FF2B5EF4-FFF2-40B4-BE49-F238E27FC236}">
                  <a16:creationId xmlns:a16="http://schemas.microsoft.com/office/drawing/2014/main" id="{8253F31C-5133-40BB-A458-C66D9E47CB53}"/>
                </a:ext>
              </a:extLst>
            </p:cNvPr>
            <p:cNvSpPr/>
            <p:nvPr/>
          </p:nvSpPr>
          <p:spPr>
            <a:xfrm>
              <a:off x="3735179" y="851105"/>
              <a:ext cx="1956936" cy="1409076"/>
            </a:xfrm>
            <a:prstGeom prst="roundRect">
              <a:avLst/>
            </a:prstGeom>
            <a:ln>
              <a:solidFill>
                <a:srgbClr val="0F7D8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Z" sz="2000" b="1" dirty="0"/>
                <a:t>AGE</a:t>
              </a:r>
            </a:p>
            <a:p>
              <a:pPr algn="ctr"/>
              <a:r>
                <a:rPr lang="en-NZ" sz="1401" dirty="0"/>
                <a:t>Range: 16-61 years</a:t>
              </a:r>
            </a:p>
            <a:p>
              <a:pPr algn="ctr"/>
              <a:r>
                <a:rPr lang="en-NZ" sz="1401" dirty="0"/>
                <a:t>Mean age: 40.5 years</a:t>
              </a:r>
            </a:p>
          </p:txBody>
        </p:sp>
        <p:sp>
          <p:nvSpPr>
            <p:cNvPr id="39" name="Rectangle: Rounded Corners 38">
              <a:extLst>
                <a:ext uri="{FF2B5EF4-FFF2-40B4-BE49-F238E27FC236}">
                  <a16:creationId xmlns:a16="http://schemas.microsoft.com/office/drawing/2014/main" id="{39D6419A-A588-4D35-AD17-B898281ADE7D}"/>
                </a:ext>
              </a:extLst>
            </p:cNvPr>
            <p:cNvSpPr/>
            <p:nvPr/>
          </p:nvSpPr>
          <p:spPr>
            <a:xfrm>
              <a:off x="5709713" y="2707008"/>
              <a:ext cx="1930038" cy="1072959"/>
            </a:xfrm>
            <a:prstGeom prst="roundRect">
              <a:avLst/>
            </a:prstGeom>
            <a:ln>
              <a:solidFill>
                <a:srgbClr val="0F7D8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Z" sz="1801" b="1" dirty="0"/>
            </a:p>
            <a:p>
              <a:pPr algn="ctr"/>
              <a:r>
                <a:rPr lang="en-NZ" sz="1801" b="1" dirty="0"/>
                <a:t>86%</a:t>
              </a:r>
              <a:endParaRPr lang="en-NZ" sz="1801" dirty="0"/>
            </a:p>
            <a:p>
              <a:pPr algn="ctr"/>
              <a:r>
                <a:rPr lang="en-NZ" sz="1401" b="1" dirty="0"/>
                <a:t>Currently Violence-free</a:t>
              </a:r>
            </a:p>
            <a:p>
              <a:pPr algn="ctr"/>
              <a:endParaRPr lang="en-NZ" sz="1401" dirty="0"/>
            </a:p>
          </p:txBody>
        </p:sp>
        <p:sp>
          <p:nvSpPr>
            <p:cNvPr id="40" name="Rectangle: Rounded Corners 39">
              <a:extLst>
                <a:ext uri="{FF2B5EF4-FFF2-40B4-BE49-F238E27FC236}">
                  <a16:creationId xmlns:a16="http://schemas.microsoft.com/office/drawing/2014/main" id="{9E9125B3-5573-4C4D-A81B-A1C0A39C6BCB}"/>
                </a:ext>
              </a:extLst>
            </p:cNvPr>
            <p:cNvSpPr/>
            <p:nvPr/>
          </p:nvSpPr>
          <p:spPr>
            <a:xfrm>
              <a:off x="1924993" y="2707008"/>
              <a:ext cx="1930038" cy="1077142"/>
            </a:xfrm>
            <a:prstGeom prst="roundRect">
              <a:avLst/>
            </a:prstGeom>
            <a:ln>
              <a:solidFill>
                <a:srgbClr val="0F7D8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Z" sz="2000" b="1" dirty="0"/>
            </a:p>
            <a:p>
              <a:pPr algn="ctr"/>
              <a:r>
                <a:rPr lang="en-NZ" sz="2000" b="1" dirty="0"/>
                <a:t>75%</a:t>
              </a:r>
              <a:endParaRPr lang="en-NZ" sz="2000" dirty="0"/>
            </a:p>
            <a:p>
              <a:pPr algn="ctr"/>
              <a:r>
                <a:rPr lang="en-NZ" sz="1401" b="1" dirty="0"/>
                <a:t>Sole Māori Ethnicity</a:t>
              </a:r>
            </a:p>
            <a:p>
              <a:pPr algn="ctr"/>
              <a:endParaRPr lang="en-NZ" sz="1401" dirty="0"/>
            </a:p>
          </p:txBody>
        </p:sp>
        <p:sp>
          <p:nvSpPr>
            <p:cNvPr id="41" name="Rectangle: Rounded Corners 40">
              <a:extLst>
                <a:ext uri="{FF2B5EF4-FFF2-40B4-BE49-F238E27FC236}">
                  <a16:creationId xmlns:a16="http://schemas.microsoft.com/office/drawing/2014/main" id="{9EBA838D-33DF-4260-BE57-8068553CD1EE}"/>
                </a:ext>
              </a:extLst>
            </p:cNvPr>
            <p:cNvSpPr/>
            <p:nvPr/>
          </p:nvSpPr>
          <p:spPr>
            <a:xfrm>
              <a:off x="5245420" y="4204798"/>
              <a:ext cx="1831786" cy="1137901"/>
            </a:xfrm>
            <a:prstGeom prst="roundRect">
              <a:avLst/>
            </a:prstGeom>
            <a:ln>
              <a:solidFill>
                <a:srgbClr val="0F7D8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Z" sz="2000" b="1" dirty="0"/>
            </a:p>
            <a:p>
              <a:pPr algn="ctr"/>
              <a:r>
                <a:rPr lang="en-NZ" sz="2000" b="1" dirty="0"/>
                <a:t>83%</a:t>
              </a:r>
              <a:endParaRPr lang="en-NZ" sz="2000" dirty="0"/>
            </a:p>
            <a:p>
              <a:pPr algn="ctr"/>
              <a:r>
                <a:rPr lang="en-NZ" sz="1401" b="1" dirty="0"/>
                <a:t>Contact with (Ex-) Partner</a:t>
              </a:r>
            </a:p>
            <a:p>
              <a:pPr algn="ctr"/>
              <a:endParaRPr lang="en-NZ" sz="1401" b="1" dirty="0"/>
            </a:p>
            <a:p>
              <a:pPr algn="ctr"/>
              <a:r>
                <a:rPr lang="en-NZ" sz="1401" dirty="0"/>
                <a:t>-</a:t>
              </a:r>
            </a:p>
          </p:txBody>
        </p:sp>
        <p:sp>
          <p:nvSpPr>
            <p:cNvPr id="42" name="Rectangle: Rounded Corners 41">
              <a:extLst>
                <a:ext uri="{FF2B5EF4-FFF2-40B4-BE49-F238E27FC236}">
                  <a16:creationId xmlns:a16="http://schemas.microsoft.com/office/drawing/2014/main" id="{16183564-3A92-4CE3-A9DF-11AAF5FC0AAC}"/>
                </a:ext>
              </a:extLst>
            </p:cNvPr>
            <p:cNvSpPr/>
            <p:nvPr/>
          </p:nvSpPr>
          <p:spPr>
            <a:xfrm>
              <a:off x="2770160" y="4198818"/>
              <a:ext cx="1930038" cy="1137901"/>
            </a:xfrm>
            <a:prstGeom prst="roundRect">
              <a:avLst/>
            </a:prstGeom>
            <a:ln>
              <a:solidFill>
                <a:srgbClr val="0F7D8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Z" sz="2000" b="1" dirty="0"/>
            </a:p>
            <a:p>
              <a:pPr algn="ctr"/>
              <a:r>
                <a:rPr lang="en-NZ" sz="2000" b="1" dirty="0"/>
                <a:t>30%</a:t>
              </a:r>
              <a:endParaRPr lang="en-NZ" sz="2000" dirty="0"/>
            </a:p>
            <a:p>
              <a:pPr algn="ctr"/>
              <a:r>
                <a:rPr lang="en-NZ" sz="1401" b="1" dirty="0"/>
                <a:t>Gang Association</a:t>
              </a:r>
            </a:p>
            <a:p>
              <a:pPr algn="ctr"/>
              <a:endParaRPr lang="en-NZ" sz="1401" b="1" dirty="0"/>
            </a:p>
            <a:p>
              <a:pPr algn="ctr"/>
              <a:endParaRPr lang="en-NZ" sz="1401" dirty="0"/>
            </a:p>
          </p:txBody>
        </p:sp>
      </p:grpSp>
      <p:sp>
        <p:nvSpPr>
          <p:cNvPr id="14" name="TextBox 13">
            <a:extLst>
              <a:ext uri="{FF2B5EF4-FFF2-40B4-BE49-F238E27FC236}">
                <a16:creationId xmlns:a16="http://schemas.microsoft.com/office/drawing/2014/main" id="{56A6EEF3-F091-4301-954A-AF57874547DE}"/>
              </a:ext>
            </a:extLst>
          </p:cNvPr>
          <p:cNvSpPr txBox="1"/>
          <p:nvPr/>
        </p:nvSpPr>
        <p:spPr>
          <a:xfrm>
            <a:off x="2752205" y="3593231"/>
            <a:ext cx="864606" cy="369460"/>
          </a:xfrm>
          <a:prstGeom prst="rect">
            <a:avLst/>
          </a:prstGeom>
          <a:noFill/>
        </p:spPr>
        <p:txBody>
          <a:bodyPr wrap="square" rtlCol="0">
            <a:spAutoFit/>
          </a:bodyPr>
          <a:lstStyle/>
          <a:p>
            <a:pPr algn="ctr"/>
            <a:r>
              <a:rPr lang="en-NZ" sz="1801" b="1" dirty="0">
                <a:solidFill>
                  <a:schemeClr val="bg1"/>
                </a:solidFill>
              </a:rPr>
              <a:t>28</a:t>
            </a:r>
          </a:p>
        </p:txBody>
      </p:sp>
      <p:sp>
        <p:nvSpPr>
          <p:cNvPr id="2" name="TextBox 1">
            <a:extLst>
              <a:ext uri="{FF2B5EF4-FFF2-40B4-BE49-F238E27FC236}">
                <a16:creationId xmlns:a16="http://schemas.microsoft.com/office/drawing/2014/main" id="{60B674C4-2886-4D17-AA80-4E0F36F963DB}"/>
              </a:ext>
            </a:extLst>
          </p:cNvPr>
          <p:cNvSpPr txBox="1"/>
          <p:nvPr/>
        </p:nvSpPr>
        <p:spPr>
          <a:xfrm>
            <a:off x="5585958" y="4273057"/>
            <a:ext cx="686406" cy="369460"/>
          </a:xfrm>
          <a:prstGeom prst="rect">
            <a:avLst/>
          </a:prstGeom>
          <a:noFill/>
        </p:spPr>
        <p:txBody>
          <a:bodyPr wrap="none" rtlCol="0">
            <a:spAutoFit/>
          </a:bodyPr>
          <a:lstStyle/>
          <a:p>
            <a:r>
              <a:rPr lang="en-NZ" sz="1801" b="1" dirty="0">
                <a:solidFill>
                  <a:schemeClr val="bg1"/>
                </a:solidFill>
              </a:rPr>
              <a:t>N=28</a:t>
            </a:r>
          </a:p>
        </p:txBody>
      </p:sp>
      <p:grpSp>
        <p:nvGrpSpPr>
          <p:cNvPr id="15" name="Group 14">
            <a:extLst>
              <a:ext uri="{FF2B5EF4-FFF2-40B4-BE49-F238E27FC236}">
                <a16:creationId xmlns:a16="http://schemas.microsoft.com/office/drawing/2014/main" id="{8F82BB50-235E-43D3-A7A6-DE7EE1F5AF52}"/>
              </a:ext>
            </a:extLst>
          </p:cNvPr>
          <p:cNvGrpSpPr/>
          <p:nvPr/>
        </p:nvGrpSpPr>
        <p:grpSpPr>
          <a:xfrm>
            <a:off x="6134587" y="2149426"/>
            <a:ext cx="5182428" cy="3226768"/>
            <a:chOff x="2506324" y="2780059"/>
            <a:chExt cx="5724637" cy="3226373"/>
          </a:xfrm>
        </p:grpSpPr>
        <p:grpSp>
          <p:nvGrpSpPr>
            <p:cNvPr id="16" name="Group 15">
              <a:extLst>
                <a:ext uri="{FF2B5EF4-FFF2-40B4-BE49-F238E27FC236}">
                  <a16:creationId xmlns:a16="http://schemas.microsoft.com/office/drawing/2014/main" id="{34AA467E-AEA3-4A13-8C75-42B9A98CA42B}"/>
                </a:ext>
              </a:extLst>
            </p:cNvPr>
            <p:cNvGrpSpPr/>
            <p:nvPr/>
          </p:nvGrpSpPr>
          <p:grpSpPr>
            <a:xfrm>
              <a:off x="4902440" y="3868200"/>
              <a:ext cx="905906" cy="1655202"/>
              <a:chOff x="9106854" y="3429000"/>
              <a:chExt cx="883683" cy="1981644"/>
            </a:xfrm>
          </p:grpSpPr>
          <p:sp>
            <p:nvSpPr>
              <p:cNvPr id="24" name="Rectangle 23">
                <a:extLst>
                  <a:ext uri="{FF2B5EF4-FFF2-40B4-BE49-F238E27FC236}">
                    <a16:creationId xmlns:a16="http://schemas.microsoft.com/office/drawing/2014/main" id="{F84C0201-A061-41C0-A1E5-5792EC1F1921}"/>
                  </a:ext>
                </a:extLst>
              </p:cNvPr>
              <p:cNvSpPr/>
              <p:nvPr/>
            </p:nvSpPr>
            <p:spPr>
              <a:xfrm>
                <a:off x="9292526" y="4716156"/>
                <a:ext cx="231747" cy="694488"/>
              </a:xfrm>
              <a:prstGeom prst="rect">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sz="1801"/>
              </a:p>
            </p:txBody>
          </p:sp>
          <p:sp>
            <p:nvSpPr>
              <p:cNvPr id="25" name="Rectangle 24">
                <a:extLst>
                  <a:ext uri="{FF2B5EF4-FFF2-40B4-BE49-F238E27FC236}">
                    <a16:creationId xmlns:a16="http://schemas.microsoft.com/office/drawing/2014/main" id="{E9B7CF3A-374D-4C5E-B5A5-5507BAE000DA}"/>
                  </a:ext>
                </a:extLst>
              </p:cNvPr>
              <p:cNvSpPr/>
              <p:nvPr/>
            </p:nvSpPr>
            <p:spPr>
              <a:xfrm>
                <a:off x="9598951" y="4716156"/>
                <a:ext cx="196017" cy="694488"/>
              </a:xfrm>
              <a:prstGeom prst="rect">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sz="1801"/>
              </a:p>
            </p:txBody>
          </p:sp>
          <p:sp>
            <p:nvSpPr>
              <p:cNvPr id="26" name="Rectangle: Rounded Corners 25">
                <a:extLst>
                  <a:ext uri="{FF2B5EF4-FFF2-40B4-BE49-F238E27FC236}">
                    <a16:creationId xmlns:a16="http://schemas.microsoft.com/office/drawing/2014/main" id="{F7978AD6-257B-4E90-8731-747F53EB5CF8}"/>
                  </a:ext>
                </a:extLst>
              </p:cNvPr>
              <p:cNvSpPr/>
              <p:nvPr/>
            </p:nvSpPr>
            <p:spPr>
              <a:xfrm rot="19872455">
                <a:off x="9802552" y="3820316"/>
                <a:ext cx="187985" cy="800640"/>
              </a:xfrm>
              <a:prstGeom prst="roundRect">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sz="1801"/>
              </a:p>
            </p:txBody>
          </p:sp>
          <p:sp>
            <p:nvSpPr>
              <p:cNvPr id="27" name="Rectangle: Rounded Corners 26">
                <a:extLst>
                  <a:ext uri="{FF2B5EF4-FFF2-40B4-BE49-F238E27FC236}">
                    <a16:creationId xmlns:a16="http://schemas.microsoft.com/office/drawing/2014/main" id="{EFAEDBD4-45B8-4E8A-9489-14AFBEB7A5B3}"/>
                  </a:ext>
                </a:extLst>
              </p:cNvPr>
              <p:cNvSpPr/>
              <p:nvPr/>
            </p:nvSpPr>
            <p:spPr>
              <a:xfrm rot="1700566">
                <a:off x="9106854" y="3837285"/>
                <a:ext cx="187200" cy="800640"/>
              </a:xfrm>
              <a:prstGeom prst="roundRect">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sz="1801"/>
              </a:p>
            </p:txBody>
          </p:sp>
          <p:sp>
            <p:nvSpPr>
              <p:cNvPr id="28" name="Freeform: Shape 27">
                <a:extLst>
                  <a:ext uri="{FF2B5EF4-FFF2-40B4-BE49-F238E27FC236}">
                    <a16:creationId xmlns:a16="http://schemas.microsoft.com/office/drawing/2014/main" id="{37E0CB15-C758-4B1B-8244-79CF1B5C5766}"/>
                  </a:ext>
                </a:extLst>
              </p:cNvPr>
              <p:cNvSpPr/>
              <p:nvPr/>
            </p:nvSpPr>
            <p:spPr>
              <a:xfrm>
                <a:off x="9292526" y="3429000"/>
                <a:ext cx="502441" cy="355289"/>
              </a:xfrm>
              <a:custGeom>
                <a:avLst/>
                <a:gdLst>
                  <a:gd name="connsiteX0" fmla="*/ 429656 w 429655"/>
                  <a:gd name="connsiteY0" fmla="*/ 150018 h 300036"/>
                  <a:gd name="connsiteX1" fmla="*/ 214828 w 429655"/>
                  <a:gd name="connsiteY1" fmla="*/ 300036 h 300036"/>
                  <a:gd name="connsiteX2" fmla="*/ 0 w 429655"/>
                  <a:gd name="connsiteY2" fmla="*/ 150018 h 300036"/>
                  <a:gd name="connsiteX3" fmla="*/ 214828 w 429655"/>
                  <a:gd name="connsiteY3" fmla="*/ 0 h 300036"/>
                  <a:gd name="connsiteX4" fmla="*/ 429656 w 429655"/>
                  <a:gd name="connsiteY4" fmla="*/ 150018 h 30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55" h="300036">
                    <a:moveTo>
                      <a:pt x="429656" y="150018"/>
                    </a:moveTo>
                    <a:cubicBezTo>
                      <a:pt x="429656" y="232871"/>
                      <a:pt x="333474" y="300036"/>
                      <a:pt x="214828" y="300036"/>
                    </a:cubicBezTo>
                    <a:cubicBezTo>
                      <a:pt x="96182" y="300036"/>
                      <a:pt x="0" y="232871"/>
                      <a:pt x="0" y="150018"/>
                    </a:cubicBezTo>
                    <a:cubicBezTo>
                      <a:pt x="0" y="67165"/>
                      <a:pt x="96182" y="0"/>
                      <a:pt x="214828" y="0"/>
                    </a:cubicBezTo>
                    <a:cubicBezTo>
                      <a:pt x="333474" y="0"/>
                      <a:pt x="429656" y="67165"/>
                      <a:pt x="429656" y="150018"/>
                    </a:cubicBezTo>
                    <a:close/>
                  </a:path>
                </a:pathLst>
              </a:cu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endParaRPr lang="en-NZ" sz="1801"/>
              </a:p>
            </p:txBody>
          </p:sp>
          <p:sp>
            <p:nvSpPr>
              <p:cNvPr id="29" name="Rectangle: Rounded Corners 28">
                <a:extLst>
                  <a:ext uri="{FF2B5EF4-FFF2-40B4-BE49-F238E27FC236}">
                    <a16:creationId xmlns:a16="http://schemas.microsoft.com/office/drawing/2014/main" id="{9C18A48C-EB5D-41E3-A620-A3E607401616}"/>
                  </a:ext>
                </a:extLst>
              </p:cNvPr>
              <p:cNvSpPr/>
              <p:nvPr/>
            </p:nvSpPr>
            <p:spPr>
              <a:xfrm>
                <a:off x="9292526" y="3830400"/>
                <a:ext cx="502442" cy="1008156"/>
              </a:xfrm>
              <a:prstGeom prst="roundRect">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sz="1801"/>
              </a:p>
            </p:txBody>
          </p:sp>
        </p:grpSp>
        <p:sp>
          <p:nvSpPr>
            <p:cNvPr id="17" name="Circle: Hollow 16">
              <a:extLst>
                <a:ext uri="{FF2B5EF4-FFF2-40B4-BE49-F238E27FC236}">
                  <a16:creationId xmlns:a16="http://schemas.microsoft.com/office/drawing/2014/main" id="{E7805C71-9D2A-435C-9ADC-BB4E716ABDEA}"/>
                </a:ext>
              </a:extLst>
            </p:cNvPr>
            <p:cNvSpPr/>
            <p:nvPr/>
          </p:nvSpPr>
          <p:spPr>
            <a:xfrm>
              <a:off x="3869458" y="3359749"/>
              <a:ext cx="3050082" cy="2466451"/>
            </a:xfrm>
            <a:prstGeom prst="donut">
              <a:avLst>
                <a:gd name="adj" fmla="val 8160"/>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1">
                <a:solidFill>
                  <a:schemeClr val="tx1"/>
                </a:solidFill>
              </a:endParaRPr>
            </a:p>
          </p:txBody>
        </p:sp>
        <p:sp>
          <p:nvSpPr>
            <p:cNvPr id="18" name="Rectangle: Rounded Corners 17">
              <a:extLst>
                <a:ext uri="{FF2B5EF4-FFF2-40B4-BE49-F238E27FC236}">
                  <a16:creationId xmlns:a16="http://schemas.microsoft.com/office/drawing/2014/main" id="{00378A4F-2CAE-4BB5-976C-9A80DDFCA75E}"/>
                </a:ext>
              </a:extLst>
            </p:cNvPr>
            <p:cNvSpPr/>
            <p:nvPr/>
          </p:nvSpPr>
          <p:spPr>
            <a:xfrm>
              <a:off x="4519759" y="2780059"/>
              <a:ext cx="1914419" cy="662814"/>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NZ" sz="2000" b="1" dirty="0"/>
                <a:t>AGE</a:t>
              </a:r>
            </a:p>
            <a:p>
              <a:pPr algn="ctr"/>
              <a:r>
                <a:rPr lang="en-NZ" sz="1401" dirty="0"/>
                <a:t>Mid-30s to mid-60s</a:t>
              </a:r>
            </a:p>
          </p:txBody>
        </p:sp>
        <p:sp>
          <p:nvSpPr>
            <p:cNvPr id="19" name="Rectangle: Rounded Corners 18">
              <a:extLst>
                <a:ext uri="{FF2B5EF4-FFF2-40B4-BE49-F238E27FC236}">
                  <a16:creationId xmlns:a16="http://schemas.microsoft.com/office/drawing/2014/main" id="{5A76225B-6CD3-4CD9-B16D-3B64F35207DA}"/>
                </a:ext>
              </a:extLst>
            </p:cNvPr>
            <p:cNvSpPr/>
            <p:nvPr/>
          </p:nvSpPr>
          <p:spPr>
            <a:xfrm>
              <a:off x="6316542" y="3743921"/>
              <a:ext cx="1914419" cy="842079"/>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NZ" sz="1600" b="1" dirty="0">
                  <a:latin typeface="Calibri" panose="020F0502020204030204" pitchFamily="34" charset="0"/>
                  <a:cs typeface="Calibri" panose="020F0502020204030204" pitchFamily="34" charset="0"/>
                </a:rPr>
                <a:t>All currently  violence-free</a:t>
              </a:r>
            </a:p>
          </p:txBody>
        </p:sp>
        <p:sp>
          <p:nvSpPr>
            <p:cNvPr id="20" name="Rectangle: Rounded Corners 19">
              <a:extLst>
                <a:ext uri="{FF2B5EF4-FFF2-40B4-BE49-F238E27FC236}">
                  <a16:creationId xmlns:a16="http://schemas.microsoft.com/office/drawing/2014/main" id="{8A6A3360-48CF-4ADB-8E73-530A13565B5A}"/>
                </a:ext>
              </a:extLst>
            </p:cNvPr>
            <p:cNvSpPr/>
            <p:nvPr/>
          </p:nvSpPr>
          <p:spPr>
            <a:xfrm>
              <a:off x="2506324" y="3803282"/>
              <a:ext cx="1963386" cy="72335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NZ" sz="1600" b="1" dirty="0">
                <a:latin typeface="Calibri" panose="020F0502020204030204" pitchFamily="34" charset="0"/>
                <a:cs typeface="Calibri" panose="020F0502020204030204" pitchFamily="34" charset="0"/>
              </a:endParaRPr>
            </a:p>
            <a:p>
              <a:pPr algn="ctr"/>
              <a:r>
                <a:rPr lang="en-NZ" sz="1600" b="1" dirty="0">
                  <a:latin typeface="Calibri" panose="020F0502020204030204" pitchFamily="34" charset="0"/>
                  <a:cs typeface="Calibri" panose="020F0502020204030204" pitchFamily="34" charset="0"/>
                </a:rPr>
                <a:t>All used alcohol and drugs</a:t>
              </a:r>
            </a:p>
            <a:p>
              <a:pPr algn="ctr"/>
              <a:endParaRPr lang="en-NZ" sz="1600" dirty="0">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81A85769-6C2F-4AA5-9B3A-27151CE35B52}"/>
                </a:ext>
              </a:extLst>
            </p:cNvPr>
            <p:cNvSpPr/>
            <p:nvPr/>
          </p:nvSpPr>
          <p:spPr>
            <a:xfrm>
              <a:off x="2677528" y="5283074"/>
              <a:ext cx="1963386" cy="72335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NZ" sz="1600" b="1" dirty="0">
                <a:latin typeface="Calibri" panose="020F0502020204030204" pitchFamily="34" charset="0"/>
                <a:cs typeface="Calibri" panose="020F0502020204030204" pitchFamily="34" charset="0"/>
              </a:endParaRPr>
            </a:p>
            <a:p>
              <a:pPr algn="ctr"/>
              <a:r>
                <a:rPr lang="en-NZ" sz="1600" b="1" dirty="0">
                  <a:latin typeface="Calibri" panose="020F0502020204030204" pitchFamily="34" charset="0"/>
                  <a:cs typeface="Calibri" panose="020F0502020204030204" pitchFamily="34" charset="0"/>
                </a:rPr>
                <a:t>Approx. 1/3 </a:t>
              </a:r>
            </a:p>
            <a:p>
              <a:pPr algn="ctr"/>
              <a:r>
                <a:rPr lang="en-NZ" sz="1600" b="1" dirty="0">
                  <a:latin typeface="Calibri" panose="020F0502020204030204" pitchFamily="34" charset="0"/>
                  <a:cs typeface="Calibri" panose="020F0502020204030204" pitchFamily="34" charset="0"/>
                </a:rPr>
                <a:t>Gang association</a:t>
              </a:r>
            </a:p>
            <a:p>
              <a:pPr algn="ctr"/>
              <a:endParaRPr lang="en-NZ" sz="1600" dirty="0">
                <a:latin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7107E293-4647-42CB-B0EA-E3C472FFA9C0}"/>
                </a:ext>
              </a:extLst>
            </p:cNvPr>
            <p:cNvSpPr/>
            <p:nvPr/>
          </p:nvSpPr>
          <p:spPr>
            <a:xfrm>
              <a:off x="6028682" y="5244412"/>
              <a:ext cx="1963386" cy="662814"/>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NZ" sz="1600" b="1" dirty="0">
                <a:latin typeface="Calibri" panose="020F0502020204030204" pitchFamily="34" charset="0"/>
                <a:cs typeface="Calibri" panose="020F0502020204030204" pitchFamily="34" charset="0"/>
              </a:endParaRPr>
            </a:p>
            <a:p>
              <a:pPr algn="ctr"/>
              <a:r>
                <a:rPr lang="en-NZ" sz="1600" b="1" dirty="0">
                  <a:latin typeface="Calibri" panose="020F0502020204030204" pitchFamily="34" charset="0"/>
                  <a:cs typeface="Calibri" panose="020F0502020204030204" pitchFamily="34" charset="0"/>
                </a:rPr>
                <a:t>Not all grew up with violence</a:t>
              </a:r>
            </a:p>
            <a:p>
              <a:pPr algn="ctr"/>
              <a:endParaRPr lang="en-NZ" sz="16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3FF0403-5D1E-4CBC-89C4-9345251F82B0}"/>
                </a:ext>
              </a:extLst>
            </p:cNvPr>
            <p:cNvSpPr txBox="1"/>
            <p:nvPr/>
          </p:nvSpPr>
          <p:spPr>
            <a:xfrm>
              <a:off x="4946495" y="4271188"/>
              <a:ext cx="886348" cy="369415"/>
            </a:xfrm>
            <a:prstGeom prst="rect">
              <a:avLst/>
            </a:prstGeom>
            <a:noFill/>
          </p:spPr>
          <p:txBody>
            <a:bodyPr wrap="square" rtlCol="0">
              <a:spAutoFit/>
            </a:bodyPr>
            <a:lstStyle/>
            <a:p>
              <a:pPr algn="ctr"/>
              <a:r>
                <a:rPr lang="en-NZ" sz="1801" b="1" dirty="0">
                  <a:solidFill>
                    <a:schemeClr val="bg1"/>
                  </a:solidFill>
                </a:rPr>
                <a:t>7+1</a:t>
              </a:r>
            </a:p>
          </p:txBody>
        </p:sp>
      </p:grpSp>
      <p:pic>
        <p:nvPicPr>
          <p:cNvPr id="3" name="Graphic 6" descr="Woman">
            <a:extLst>
              <a:ext uri="{FF2B5EF4-FFF2-40B4-BE49-F238E27FC236}">
                <a16:creationId xmlns:a16="http://schemas.microsoft.com/office/drawing/2014/main" id="{7BD812C1-3EB1-F9AA-723F-9A6D6C7BE7E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77232" y="1620492"/>
            <a:ext cx="1761823" cy="1504444"/>
          </a:xfrm>
          <a:prstGeom prst="rect">
            <a:avLst/>
          </a:prstGeom>
        </p:spPr>
      </p:pic>
      <p:sp>
        <p:nvSpPr>
          <p:cNvPr id="5" name="TextBox 4">
            <a:extLst>
              <a:ext uri="{FF2B5EF4-FFF2-40B4-BE49-F238E27FC236}">
                <a16:creationId xmlns:a16="http://schemas.microsoft.com/office/drawing/2014/main" id="{05875AEB-CA41-3552-AD9C-2284D3894DD6}"/>
              </a:ext>
            </a:extLst>
          </p:cNvPr>
          <p:cNvSpPr txBox="1"/>
          <p:nvPr/>
        </p:nvSpPr>
        <p:spPr>
          <a:xfrm>
            <a:off x="4225840" y="1964696"/>
            <a:ext cx="864606" cy="646587"/>
          </a:xfrm>
          <a:prstGeom prst="rect">
            <a:avLst/>
          </a:prstGeom>
          <a:noFill/>
        </p:spPr>
        <p:txBody>
          <a:bodyPr wrap="square" rtlCol="0">
            <a:spAutoFit/>
          </a:bodyPr>
          <a:lstStyle/>
          <a:p>
            <a:pPr algn="ctr"/>
            <a:r>
              <a:rPr lang="en-NZ" sz="1801" b="1" dirty="0"/>
              <a:t>+</a:t>
            </a:r>
          </a:p>
          <a:p>
            <a:pPr algn="ctr"/>
            <a:r>
              <a:rPr lang="en-NZ" sz="1801" b="1" dirty="0"/>
              <a:t>11</a:t>
            </a:r>
          </a:p>
        </p:txBody>
      </p:sp>
    </p:spTree>
    <p:extLst>
      <p:ext uri="{BB962C8B-B14F-4D97-AF65-F5344CB8AC3E}">
        <p14:creationId xmlns:p14="http://schemas.microsoft.com/office/powerpoint/2010/main" val="144015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5955" y="243522"/>
            <a:ext cx="8902507" cy="1325563"/>
          </a:xfrm>
        </p:spPr>
        <p:txBody>
          <a:bodyPr>
            <a:normAutofit/>
          </a:bodyPr>
          <a:lstStyle/>
          <a:p>
            <a:r>
              <a:rPr lang="en-NZ" sz="4000" b="1" dirty="0">
                <a:solidFill>
                  <a:schemeClr val="accent1">
                    <a:lumMod val="75000"/>
                  </a:schemeClr>
                </a:solidFill>
                <a:latin typeface="+mn-lt"/>
              </a:rPr>
              <a:t>Wāhine: Experiences of violence</a:t>
            </a:r>
          </a:p>
        </p:txBody>
      </p:sp>
      <p:pic>
        <p:nvPicPr>
          <p:cNvPr id="6" name="Picture 5">
            <a:extLst>
              <a:ext uri="{FF2B5EF4-FFF2-40B4-BE49-F238E27FC236}">
                <a16:creationId xmlns:a16="http://schemas.microsoft.com/office/drawing/2014/main" id="{02F159A4-E3ED-4005-9918-79B0CA842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39" y="84274"/>
            <a:ext cx="1100316" cy="1107129"/>
          </a:xfrm>
          <a:prstGeom prst="rect">
            <a:avLst/>
          </a:prstGeom>
        </p:spPr>
      </p:pic>
      <p:grpSp>
        <p:nvGrpSpPr>
          <p:cNvPr id="2" name="Group 4">
            <a:extLst>
              <a:ext uri="{FF2B5EF4-FFF2-40B4-BE49-F238E27FC236}">
                <a16:creationId xmlns:a16="http://schemas.microsoft.com/office/drawing/2014/main" id="{1225FA22-693B-40DF-87D5-B9420906DCDD}"/>
              </a:ext>
            </a:extLst>
          </p:cNvPr>
          <p:cNvGrpSpPr>
            <a:grpSpLocks noChangeAspect="1"/>
          </p:cNvGrpSpPr>
          <p:nvPr/>
        </p:nvGrpSpPr>
        <p:grpSpPr bwMode="auto">
          <a:xfrm>
            <a:off x="1893888" y="1273176"/>
            <a:ext cx="7340600" cy="5495925"/>
            <a:chOff x="1193" y="802"/>
            <a:chExt cx="4624" cy="3462"/>
          </a:xfrm>
        </p:grpSpPr>
        <p:sp>
          <p:nvSpPr>
            <p:cNvPr id="3" name="AutoShape 3">
              <a:extLst>
                <a:ext uri="{FF2B5EF4-FFF2-40B4-BE49-F238E27FC236}">
                  <a16:creationId xmlns:a16="http://schemas.microsoft.com/office/drawing/2014/main" id="{907E416F-3DF9-4BC2-BEC1-2B9DB2CFEB39}"/>
                </a:ext>
              </a:extLst>
            </p:cNvPr>
            <p:cNvSpPr>
              <a:spLocks noChangeAspect="1" noChangeArrowheads="1" noTextEdit="1"/>
            </p:cNvSpPr>
            <p:nvPr/>
          </p:nvSpPr>
          <p:spPr bwMode="auto">
            <a:xfrm>
              <a:off x="1193" y="802"/>
              <a:ext cx="4624" cy="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en-NZ" sz="1801"/>
            </a:p>
          </p:txBody>
        </p:sp>
        <p:sp>
          <p:nvSpPr>
            <p:cNvPr id="7" name="Freeform 5">
              <a:extLst>
                <a:ext uri="{FF2B5EF4-FFF2-40B4-BE49-F238E27FC236}">
                  <a16:creationId xmlns:a16="http://schemas.microsoft.com/office/drawing/2014/main" id="{50DECDF2-CE83-4B88-8D2C-E9E2C2AE2D5D}"/>
                </a:ext>
              </a:extLst>
            </p:cNvPr>
            <p:cNvSpPr>
              <a:spLocks/>
            </p:cNvSpPr>
            <p:nvPr/>
          </p:nvSpPr>
          <p:spPr bwMode="auto">
            <a:xfrm>
              <a:off x="1325" y="812"/>
              <a:ext cx="4460" cy="1111"/>
            </a:xfrm>
            <a:custGeom>
              <a:avLst/>
              <a:gdLst>
                <a:gd name="T0" fmla="*/ 0 w 29168"/>
                <a:gd name="T1" fmla="*/ 1499 h 8992"/>
                <a:gd name="T2" fmla="*/ 1499 w 29168"/>
                <a:gd name="T3" fmla="*/ 0 h 8992"/>
                <a:gd name="T4" fmla="*/ 27670 w 29168"/>
                <a:gd name="T5" fmla="*/ 0 h 8992"/>
                <a:gd name="T6" fmla="*/ 29168 w 29168"/>
                <a:gd name="T7" fmla="*/ 1499 h 8992"/>
                <a:gd name="T8" fmla="*/ 29168 w 29168"/>
                <a:gd name="T9" fmla="*/ 7494 h 8992"/>
                <a:gd name="T10" fmla="*/ 27670 w 29168"/>
                <a:gd name="T11" fmla="*/ 8992 h 8992"/>
                <a:gd name="T12" fmla="*/ 1499 w 29168"/>
                <a:gd name="T13" fmla="*/ 8992 h 8992"/>
                <a:gd name="T14" fmla="*/ 0 w 29168"/>
                <a:gd name="T15" fmla="*/ 7494 h 8992"/>
                <a:gd name="T16" fmla="*/ 0 w 29168"/>
                <a:gd name="T17" fmla="*/ 1499 h 8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68" h="8992">
                  <a:moveTo>
                    <a:pt x="0" y="1499"/>
                  </a:moveTo>
                  <a:cubicBezTo>
                    <a:pt x="0" y="671"/>
                    <a:pt x="671" y="0"/>
                    <a:pt x="1499" y="0"/>
                  </a:cubicBezTo>
                  <a:lnTo>
                    <a:pt x="27670" y="0"/>
                  </a:lnTo>
                  <a:cubicBezTo>
                    <a:pt x="28497" y="0"/>
                    <a:pt x="29168" y="671"/>
                    <a:pt x="29168" y="1499"/>
                  </a:cubicBezTo>
                  <a:lnTo>
                    <a:pt x="29168" y="7494"/>
                  </a:lnTo>
                  <a:cubicBezTo>
                    <a:pt x="29168" y="8321"/>
                    <a:pt x="28497" y="8992"/>
                    <a:pt x="27670" y="8992"/>
                  </a:cubicBezTo>
                  <a:lnTo>
                    <a:pt x="1499" y="8992"/>
                  </a:lnTo>
                  <a:cubicBezTo>
                    <a:pt x="671" y="8992"/>
                    <a:pt x="0" y="8321"/>
                    <a:pt x="0" y="7494"/>
                  </a:cubicBezTo>
                  <a:lnTo>
                    <a:pt x="0" y="1499"/>
                  </a:lnTo>
                  <a:close/>
                </a:path>
              </a:pathLst>
            </a:custGeom>
            <a:solidFill>
              <a:srgbClr val="0F7D8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8" name="Freeform 6">
              <a:extLst>
                <a:ext uri="{FF2B5EF4-FFF2-40B4-BE49-F238E27FC236}">
                  <a16:creationId xmlns:a16="http://schemas.microsoft.com/office/drawing/2014/main" id="{CA5C5F1B-62CB-4DE6-B54D-A22EA0629C78}"/>
                </a:ext>
              </a:extLst>
            </p:cNvPr>
            <p:cNvSpPr>
              <a:spLocks/>
            </p:cNvSpPr>
            <p:nvPr/>
          </p:nvSpPr>
          <p:spPr bwMode="auto">
            <a:xfrm>
              <a:off x="1325" y="812"/>
              <a:ext cx="4460" cy="1111"/>
            </a:xfrm>
            <a:custGeom>
              <a:avLst/>
              <a:gdLst>
                <a:gd name="T0" fmla="*/ 0 w 29168"/>
                <a:gd name="T1" fmla="*/ 1499 h 8992"/>
                <a:gd name="T2" fmla="*/ 1499 w 29168"/>
                <a:gd name="T3" fmla="*/ 0 h 8992"/>
                <a:gd name="T4" fmla="*/ 27670 w 29168"/>
                <a:gd name="T5" fmla="*/ 0 h 8992"/>
                <a:gd name="T6" fmla="*/ 29168 w 29168"/>
                <a:gd name="T7" fmla="*/ 1499 h 8992"/>
                <a:gd name="T8" fmla="*/ 29168 w 29168"/>
                <a:gd name="T9" fmla="*/ 7494 h 8992"/>
                <a:gd name="T10" fmla="*/ 27670 w 29168"/>
                <a:gd name="T11" fmla="*/ 8992 h 8992"/>
                <a:gd name="T12" fmla="*/ 1499 w 29168"/>
                <a:gd name="T13" fmla="*/ 8992 h 8992"/>
                <a:gd name="T14" fmla="*/ 0 w 29168"/>
                <a:gd name="T15" fmla="*/ 7494 h 8992"/>
                <a:gd name="T16" fmla="*/ 0 w 29168"/>
                <a:gd name="T17" fmla="*/ 1499 h 8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68" h="8992">
                  <a:moveTo>
                    <a:pt x="0" y="1499"/>
                  </a:moveTo>
                  <a:cubicBezTo>
                    <a:pt x="0" y="671"/>
                    <a:pt x="671" y="0"/>
                    <a:pt x="1499" y="0"/>
                  </a:cubicBezTo>
                  <a:lnTo>
                    <a:pt x="27670" y="0"/>
                  </a:lnTo>
                  <a:cubicBezTo>
                    <a:pt x="28497" y="0"/>
                    <a:pt x="29168" y="671"/>
                    <a:pt x="29168" y="1499"/>
                  </a:cubicBezTo>
                  <a:lnTo>
                    <a:pt x="29168" y="7494"/>
                  </a:lnTo>
                  <a:cubicBezTo>
                    <a:pt x="29168" y="8321"/>
                    <a:pt x="28497" y="8992"/>
                    <a:pt x="27670" y="8992"/>
                  </a:cubicBezTo>
                  <a:lnTo>
                    <a:pt x="1499" y="8992"/>
                  </a:lnTo>
                  <a:cubicBezTo>
                    <a:pt x="671" y="8992"/>
                    <a:pt x="0" y="8321"/>
                    <a:pt x="0" y="7494"/>
                  </a:cubicBezTo>
                  <a:lnTo>
                    <a:pt x="0" y="1499"/>
                  </a:lnTo>
                  <a:close/>
                </a:path>
              </a:pathLst>
            </a:custGeom>
            <a:noFill/>
            <a:ln w="11113"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9" name="Freeform 7">
              <a:extLst>
                <a:ext uri="{FF2B5EF4-FFF2-40B4-BE49-F238E27FC236}">
                  <a16:creationId xmlns:a16="http://schemas.microsoft.com/office/drawing/2014/main" id="{B61D61C0-AC60-461E-AECF-2255CFB0DF76}"/>
                </a:ext>
              </a:extLst>
            </p:cNvPr>
            <p:cNvSpPr>
              <a:spLocks/>
            </p:cNvSpPr>
            <p:nvPr/>
          </p:nvSpPr>
          <p:spPr bwMode="auto">
            <a:xfrm>
              <a:off x="1419" y="1005"/>
              <a:ext cx="1025" cy="848"/>
            </a:xfrm>
            <a:custGeom>
              <a:avLst/>
              <a:gdLst>
                <a:gd name="T0" fmla="*/ 0 w 6704"/>
                <a:gd name="T1" fmla="*/ 1118 h 6864"/>
                <a:gd name="T2" fmla="*/ 1118 w 6704"/>
                <a:gd name="T3" fmla="*/ 0 h 6864"/>
                <a:gd name="T4" fmla="*/ 5587 w 6704"/>
                <a:gd name="T5" fmla="*/ 0 h 6864"/>
                <a:gd name="T6" fmla="*/ 6704 w 6704"/>
                <a:gd name="T7" fmla="*/ 1118 h 6864"/>
                <a:gd name="T8" fmla="*/ 6704 w 6704"/>
                <a:gd name="T9" fmla="*/ 5747 h 6864"/>
                <a:gd name="T10" fmla="*/ 5587 w 6704"/>
                <a:gd name="T11" fmla="*/ 6864 h 6864"/>
                <a:gd name="T12" fmla="*/ 1118 w 6704"/>
                <a:gd name="T13" fmla="*/ 6864 h 6864"/>
                <a:gd name="T14" fmla="*/ 0 w 6704"/>
                <a:gd name="T15" fmla="*/ 5747 h 6864"/>
                <a:gd name="T16" fmla="*/ 0 w 6704"/>
                <a:gd name="T17" fmla="*/ 1118 h 6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6864">
                  <a:moveTo>
                    <a:pt x="0" y="1118"/>
                  </a:moveTo>
                  <a:cubicBezTo>
                    <a:pt x="0" y="501"/>
                    <a:pt x="501" y="0"/>
                    <a:pt x="1118" y="0"/>
                  </a:cubicBezTo>
                  <a:lnTo>
                    <a:pt x="5587" y="0"/>
                  </a:lnTo>
                  <a:cubicBezTo>
                    <a:pt x="6204" y="0"/>
                    <a:pt x="6704" y="501"/>
                    <a:pt x="6704" y="1118"/>
                  </a:cubicBezTo>
                  <a:lnTo>
                    <a:pt x="6704" y="5747"/>
                  </a:lnTo>
                  <a:cubicBezTo>
                    <a:pt x="6704" y="6364"/>
                    <a:pt x="6204" y="6864"/>
                    <a:pt x="5587" y="6864"/>
                  </a:cubicBezTo>
                  <a:lnTo>
                    <a:pt x="1118" y="6864"/>
                  </a:lnTo>
                  <a:cubicBezTo>
                    <a:pt x="501" y="6864"/>
                    <a:pt x="0" y="6364"/>
                    <a:pt x="0" y="5747"/>
                  </a:cubicBezTo>
                  <a:lnTo>
                    <a:pt x="0" y="1118"/>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 name="Freeform 8">
              <a:extLst>
                <a:ext uri="{FF2B5EF4-FFF2-40B4-BE49-F238E27FC236}">
                  <a16:creationId xmlns:a16="http://schemas.microsoft.com/office/drawing/2014/main" id="{4B705C76-55F1-45FA-A893-F921EC1E1680}"/>
                </a:ext>
              </a:extLst>
            </p:cNvPr>
            <p:cNvSpPr>
              <a:spLocks/>
            </p:cNvSpPr>
            <p:nvPr/>
          </p:nvSpPr>
          <p:spPr bwMode="auto">
            <a:xfrm>
              <a:off x="1419" y="1005"/>
              <a:ext cx="1025" cy="848"/>
            </a:xfrm>
            <a:custGeom>
              <a:avLst/>
              <a:gdLst>
                <a:gd name="T0" fmla="*/ 0 w 6704"/>
                <a:gd name="T1" fmla="*/ 1118 h 6864"/>
                <a:gd name="T2" fmla="*/ 1118 w 6704"/>
                <a:gd name="T3" fmla="*/ 0 h 6864"/>
                <a:gd name="T4" fmla="*/ 5587 w 6704"/>
                <a:gd name="T5" fmla="*/ 0 h 6864"/>
                <a:gd name="T6" fmla="*/ 6704 w 6704"/>
                <a:gd name="T7" fmla="*/ 1118 h 6864"/>
                <a:gd name="T8" fmla="*/ 6704 w 6704"/>
                <a:gd name="T9" fmla="*/ 5747 h 6864"/>
                <a:gd name="T10" fmla="*/ 5587 w 6704"/>
                <a:gd name="T11" fmla="*/ 6864 h 6864"/>
                <a:gd name="T12" fmla="*/ 1118 w 6704"/>
                <a:gd name="T13" fmla="*/ 6864 h 6864"/>
                <a:gd name="T14" fmla="*/ 0 w 6704"/>
                <a:gd name="T15" fmla="*/ 5747 h 6864"/>
                <a:gd name="T16" fmla="*/ 0 w 6704"/>
                <a:gd name="T17" fmla="*/ 1118 h 6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6864">
                  <a:moveTo>
                    <a:pt x="0" y="1118"/>
                  </a:moveTo>
                  <a:cubicBezTo>
                    <a:pt x="0" y="501"/>
                    <a:pt x="501" y="0"/>
                    <a:pt x="1118" y="0"/>
                  </a:cubicBezTo>
                  <a:lnTo>
                    <a:pt x="5587" y="0"/>
                  </a:lnTo>
                  <a:cubicBezTo>
                    <a:pt x="6204" y="0"/>
                    <a:pt x="6704" y="501"/>
                    <a:pt x="6704" y="1118"/>
                  </a:cubicBezTo>
                  <a:lnTo>
                    <a:pt x="6704" y="5747"/>
                  </a:lnTo>
                  <a:cubicBezTo>
                    <a:pt x="6704" y="6364"/>
                    <a:pt x="6204" y="6864"/>
                    <a:pt x="5587" y="6864"/>
                  </a:cubicBezTo>
                  <a:lnTo>
                    <a:pt x="1118" y="6864"/>
                  </a:lnTo>
                  <a:cubicBezTo>
                    <a:pt x="501" y="6864"/>
                    <a:pt x="0" y="6364"/>
                    <a:pt x="0" y="5747"/>
                  </a:cubicBezTo>
                  <a:lnTo>
                    <a:pt x="0" y="1118"/>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11" name="Rectangle 9">
              <a:extLst>
                <a:ext uri="{FF2B5EF4-FFF2-40B4-BE49-F238E27FC236}">
                  <a16:creationId xmlns:a16="http://schemas.microsoft.com/office/drawing/2014/main" id="{4D890EBC-DAEC-4859-BF48-6104A65F6D30}"/>
                </a:ext>
              </a:extLst>
            </p:cNvPr>
            <p:cNvSpPr>
              <a:spLocks noChangeArrowheads="1"/>
            </p:cNvSpPr>
            <p:nvPr/>
          </p:nvSpPr>
          <p:spPr bwMode="auto">
            <a:xfrm>
              <a:off x="1599" y="991"/>
              <a:ext cx="1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10</a:t>
              </a:r>
              <a:endParaRPr lang="en-US" altLang="en-US" sz="1801"/>
            </a:p>
          </p:txBody>
        </p:sp>
        <p:sp>
          <p:nvSpPr>
            <p:cNvPr id="12" name="Rectangle 10">
              <a:extLst>
                <a:ext uri="{FF2B5EF4-FFF2-40B4-BE49-F238E27FC236}">
                  <a16:creationId xmlns:a16="http://schemas.microsoft.com/office/drawing/2014/main" id="{2A336CFD-C354-4289-B075-DB340E3E1C01}"/>
                </a:ext>
              </a:extLst>
            </p:cNvPr>
            <p:cNvSpPr>
              <a:spLocks noChangeArrowheads="1"/>
            </p:cNvSpPr>
            <p:nvPr/>
          </p:nvSpPr>
          <p:spPr bwMode="auto">
            <a:xfrm>
              <a:off x="1876" y="1040"/>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(36%)</a:t>
              </a:r>
              <a:endParaRPr lang="en-US" altLang="en-US" sz="1801"/>
            </a:p>
          </p:txBody>
        </p:sp>
        <p:sp>
          <p:nvSpPr>
            <p:cNvPr id="13" name="Rectangle 11">
              <a:extLst>
                <a:ext uri="{FF2B5EF4-FFF2-40B4-BE49-F238E27FC236}">
                  <a16:creationId xmlns:a16="http://schemas.microsoft.com/office/drawing/2014/main" id="{47EDB6D4-D38E-4FB3-9099-CB1A41724AD7}"/>
                </a:ext>
              </a:extLst>
            </p:cNvPr>
            <p:cNvSpPr>
              <a:spLocks noChangeArrowheads="1"/>
            </p:cNvSpPr>
            <p:nvPr/>
          </p:nvSpPr>
          <p:spPr bwMode="auto">
            <a:xfrm>
              <a:off x="1678" y="1215"/>
              <a:ext cx="4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Immediate </a:t>
              </a:r>
              <a:endParaRPr lang="en-US" altLang="en-US" sz="1801"/>
            </a:p>
          </p:txBody>
        </p:sp>
        <p:sp>
          <p:nvSpPr>
            <p:cNvPr id="14" name="Rectangle 12">
              <a:extLst>
                <a:ext uri="{FF2B5EF4-FFF2-40B4-BE49-F238E27FC236}">
                  <a16:creationId xmlns:a16="http://schemas.microsoft.com/office/drawing/2014/main" id="{0F35713C-4866-4648-8358-FEBF48EC22E1}"/>
                </a:ext>
              </a:extLst>
            </p:cNvPr>
            <p:cNvSpPr>
              <a:spLocks noChangeArrowheads="1"/>
            </p:cNvSpPr>
            <p:nvPr/>
          </p:nvSpPr>
          <p:spPr bwMode="auto">
            <a:xfrm>
              <a:off x="1744" y="1325"/>
              <a:ext cx="3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wh?nau</a:t>
              </a:r>
              <a:endParaRPr lang="en-US" altLang="en-US" sz="1801"/>
            </a:p>
          </p:txBody>
        </p:sp>
        <p:sp>
          <p:nvSpPr>
            <p:cNvPr id="15" name="Rectangle 13">
              <a:extLst>
                <a:ext uri="{FF2B5EF4-FFF2-40B4-BE49-F238E27FC236}">
                  <a16:creationId xmlns:a16="http://schemas.microsoft.com/office/drawing/2014/main" id="{711DDF29-CBA7-4FA1-97FA-EE1CA1AD8780}"/>
                </a:ext>
              </a:extLst>
            </p:cNvPr>
            <p:cNvSpPr>
              <a:spLocks noChangeArrowheads="1"/>
            </p:cNvSpPr>
            <p:nvPr/>
          </p:nvSpPr>
          <p:spPr bwMode="auto">
            <a:xfrm>
              <a:off x="2709" y="835"/>
              <a:ext cx="11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500" b="1">
                  <a:solidFill>
                    <a:srgbClr val="FFFFFF"/>
                  </a:solidFill>
                  <a:latin typeface="Calibri" panose="020F0502020204030204" pitchFamily="34" charset="0"/>
                </a:rPr>
                <a:t>HISTORY OF VIOLENCE</a:t>
              </a:r>
              <a:endParaRPr lang="en-US" altLang="en-US" sz="1801"/>
            </a:p>
          </p:txBody>
        </p:sp>
        <p:sp>
          <p:nvSpPr>
            <p:cNvPr id="16" name="Freeform 14">
              <a:extLst>
                <a:ext uri="{FF2B5EF4-FFF2-40B4-BE49-F238E27FC236}">
                  <a16:creationId xmlns:a16="http://schemas.microsoft.com/office/drawing/2014/main" id="{55416E9A-A385-47FC-BA7A-77C7359557C6}"/>
                </a:ext>
              </a:extLst>
            </p:cNvPr>
            <p:cNvSpPr>
              <a:spLocks/>
            </p:cNvSpPr>
            <p:nvPr/>
          </p:nvSpPr>
          <p:spPr bwMode="auto">
            <a:xfrm>
              <a:off x="2501" y="1046"/>
              <a:ext cx="1025" cy="795"/>
            </a:xfrm>
            <a:custGeom>
              <a:avLst/>
              <a:gdLst>
                <a:gd name="T0" fmla="*/ 0 w 6704"/>
                <a:gd name="T1" fmla="*/ 1072 h 6432"/>
                <a:gd name="T2" fmla="*/ 1072 w 6704"/>
                <a:gd name="T3" fmla="*/ 0 h 6432"/>
                <a:gd name="T4" fmla="*/ 5632 w 6704"/>
                <a:gd name="T5" fmla="*/ 0 h 6432"/>
                <a:gd name="T6" fmla="*/ 6704 w 6704"/>
                <a:gd name="T7" fmla="*/ 1072 h 6432"/>
                <a:gd name="T8" fmla="*/ 6704 w 6704"/>
                <a:gd name="T9" fmla="*/ 5360 h 6432"/>
                <a:gd name="T10" fmla="*/ 5632 w 6704"/>
                <a:gd name="T11" fmla="*/ 6432 h 6432"/>
                <a:gd name="T12" fmla="*/ 1072 w 6704"/>
                <a:gd name="T13" fmla="*/ 6432 h 6432"/>
                <a:gd name="T14" fmla="*/ 0 w 6704"/>
                <a:gd name="T15" fmla="*/ 5360 h 6432"/>
                <a:gd name="T16" fmla="*/ 0 w 6704"/>
                <a:gd name="T17" fmla="*/ 1072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6432">
                  <a:moveTo>
                    <a:pt x="0" y="1072"/>
                  </a:moveTo>
                  <a:cubicBezTo>
                    <a:pt x="0" y="480"/>
                    <a:pt x="480" y="0"/>
                    <a:pt x="1072" y="0"/>
                  </a:cubicBezTo>
                  <a:lnTo>
                    <a:pt x="5632" y="0"/>
                  </a:lnTo>
                  <a:cubicBezTo>
                    <a:pt x="6225" y="0"/>
                    <a:pt x="6704" y="480"/>
                    <a:pt x="6704" y="1072"/>
                  </a:cubicBezTo>
                  <a:lnTo>
                    <a:pt x="6704" y="5360"/>
                  </a:lnTo>
                  <a:cubicBezTo>
                    <a:pt x="6704" y="5953"/>
                    <a:pt x="6225" y="6432"/>
                    <a:pt x="5632" y="6432"/>
                  </a:cubicBezTo>
                  <a:lnTo>
                    <a:pt x="1072" y="6432"/>
                  </a:lnTo>
                  <a:cubicBezTo>
                    <a:pt x="480" y="6432"/>
                    <a:pt x="0" y="5953"/>
                    <a:pt x="0" y="5360"/>
                  </a:cubicBezTo>
                  <a:lnTo>
                    <a:pt x="0" y="1072"/>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7" name="Freeform 15">
              <a:extLst>
                <a:ext uri="{FF2B5EF4-FFF2-40B4-BE49-F238E27FC236}">
                  <a16:creationId xmlns:a16="http://schemas.microsoft.com/office/drawing/2014/main" id="{BAD830E1-662D-4416-B3EC-5D413585248E}"/>
                </a:ext>
              </a:extLst>
            </p:cNvPr>
            <p:cNvSpPr>
              <a:spLocks/>
            </p:cNvSpPr>
            <p:nvPr/>
          </p:nvSpPr>
          <p:spPr bwMode="auto">
            <a:xfrm>
              <a:off x="2501" y="1046"/>
              <a:ext cx="1025" cy="795"/>
            </a:xfrm>
            <a:custGeom>
              <a:avLst/>
              <a:gdLst>
                <a:gd name="T0" fmla="*/ 0 w 6704"/>
                <a:gd name="T1" fmla="*/ 1072 h 6432"/>
                <a:gd name="T2" fmla="*/ 1072 w 6704"/>
                <a:gd name="T3" fmla="*/ 0 h 6432"/>
                <a:gd name="T4" fmla="*/ 5632 w 6704"/>
                <a:gd name="T5" fmla="*/ 0 h 6432"/>
                <a:gd name="T6" fmla="*/ 6704 w 6704"/>
                <a:gd name="T7" fmla="*/ 1072 h 6432"/>
                <a:gd name="T8" fmla="*/ 6704 w 6704"/>
                <a:gd name="T9" fmla="*/ 5360 h 6432"/>
                <a:gd name="T10" fmla="*/ 5632 w 6704"/>
                <a:gd name="T11" fmla="*/ 6432 h 6432"/>
                <a:gd name="T12" fmla="*/ 1072 w 6704"/>
                <a:gd name="T13" fmla="*/ 6432 h 6432"/>
                <a:gd name="T14" fmla="*/ 0 w 6704"/>
                <a:gd name="T15" fmla="*/ 5360 h 6432"/>
                <a:gd name="T16" fmla="*/ 0 w 6704"/>
                <a:gd name="T17" fmla="*/ 1072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6432">
                  <a:moveTo>
                    <a:pt x="0" y="1072"/>
                  </a:moveTo>
                  <a:cubicBezTo>
                    <a:pt x="0" y="480"/>
                    <a:pt x="480" y="0"/>
                    <a:pt x="1072" y="0"/>
                  </a:cubicBezTo>
                  <a:lnTo>
                    <a:pt x="5632" y="0"/>
                  </a:lnTo>
                  <a:cubicBezTo>
                    <a:pt x="6225" y="0"/>
                    <a:pt x="6704" y="480"/>
                    <a:pt x="6704" y="1072"/>
                  </a:cubicBezTo>
                  <a:lnTo>
                    <a:pt x="6704" y="5360"/>
                  </a:lnTo>
                  <a:cubicBezTo>
                    <a:pt x="6704" y="5953"/>
                    <a:pt x="6225" y="6432"/>
                    <a:pt x="5632" y="6432"/>
                  </a:cubicBezTo>
                  <a:lnTo>
                    <a:pt x="1072" y="6432"/>
                  </a:lnTo>
                  <a:cubicBezTo>
                    <a:pt x="480" y="6432"/>
                    <a:pt x="0" y="5953"/>
                    <a:pt x="0" y="5360"/>
                  </a:cubicBezTo>
                  <a:lnTo>
                    <a:pt x="0" y="1072"/>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18" name="Rectangle 16">
              <a:extLst>
                <a:ext uri="{FF2B5EF4-FFF2-40B4-BE49-F238E27FC236}">
                  <a16:creationId xmlns:a16="http://schemas.microsoft.com/office/drawing/2014/main" id="{8A0D9F10-EE43-4487-8033-D2C97E257E39}"/>
                </a:ext>
              </a:extLst>
            </p:cNvPr>
            <p:cNvSpPr>
              <a:spLocks noChangeArrowheads="1"/>
            </p:cNvSpPr>
            <p:nvPr/>
          </p:nvSpPr>
          <p:spPr bwMode="auto">
            <a:xfrm>
              <a:off x="2681" y="1503"/>
              <a:ext cx="1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16</a:t>
              </a:r>
              <a:endParaRPr lang="en-US" altLang="en-US" sz="1801"/>
            </a:p>
          </p:txBody>
        </p:sp>
        <p:sp>
          <p:nvSpPr>
            <p:cNvPr id="19" name="Rectangle 17">
              <a:extLst>
                <a:ext uri="{FF2B5EF4-FFF2-40B4-BE49-F238E27FC236}">
                  <a16:creationId xmlns:a16="http://schemas.microsoft.com/office/drawing/2014/main" id="{7FFA927F-5923-463D-A775-1720DCA7B826}"/>
                </a:ext>
              </a:extLst>
            </p:cNvPr>
            <p:cNvSpPr>
              <a:spLocks noChangeArrowheads="1"/>
            </p:cNvSpPr>
            <p:nvPr/>
          </p:nvSpPr>
          <p:spPr bwMode="auto">
            <a:xfrm>
              <a:off x="2957" y="1552"/>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(57%)</a:t>
              </a:r>
              <a:endParaRPr lang="en-US" altLang="en-US" sz="1801"/>
            </a:p>
          </p:txBody>
        </p:sp>
        <p:sp>
          <p:nvSpPr>
            <p:cNvPr id="20" name="Rectangle 18">
              <a:extLst>
                <a:ext uri="{FF2B5EF4-FFF2-40B4-BE49-F238E27FC236}">
                  <a16:creationId xmlns:a16="http://schemas.microsoft.com/office/drawing/2014/main" id="{80725B32-C626-4180-B2C3-ADCE6CE0BA72}"/>
                </a:ext>
              </a:extLst>
            </p:cNvPr>
            <p:cNvSpPr>
              <a:spLocks noChangeArrowheads="1"/>
            </p:cNvSpPr>
            <p:nvPr/>
          </p:nvSpPr>
          <p:spPr bwMode="auto">
            <a:xfrm>
              <a:off x="2668" y="1727"/>
              <a:ext cx="5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Wider wh?nau</a:t>
              </a:r>
              <a:endParaRPr lang="en-US" altLang="en-US" sz="1801"/>
            </a:p>
          </p:txBody>
        </p:sp>
        <p:grpSp>
          <p:nvGrpSpPr>
            <p:cNvPr id="21" name="Group 24">
              <a:extLst>
                <a:ext uri="{FF2B5EF4-FFF2-40B4-BE49-F238E27FC236}">
                  <a16:creationId xmlns:a16="http://schemas.microsoft.com/office/drawing/2014/main" id="{78A13F69-BE95-4AB3-A1D4-408B635F13A2}"/>
                </a:ext>
              </a:extLst>
            </p:cNvPr>
            <p:cNvGrpSpPr>
              <a:grpSpLocks/>
            </p:cNvGrpSpPr>
            <p:nvPr/>
          </p:nvGrpSpPr>
          <p:grpSpPr bwMode="auto">
            <a:xfrm>
              <a:off x="1516" y="1453"/>
              <a:ext cx="781" cy="369"/>
              <a:chOff x="1516" y="1453"/>
              <a:chExt cx="781" cy="369"/>
            </a:xfrm>
          </p:grpSpPr>
          <p:sp>
            <p:nvSpPr>
              <p:cNvPr id="130" name="Oval 19">
                <a:extLst>
                  <a:ext uri="{FF2B5EF4-FFF2-40B4-BE49-F238E27FC236}">
                    <a16:creationId xmlns:a16="http://schemas.microsoft.com/office/drawing/2014/main" id="{44DD4151-F120-45B2-8FC0-2B3684DA952D}"/>
                  </a:ext>
                </a:extLst>
              </p:cNvPr>
              <p:cNvSpPr>
                <a:spLocks noChangeArrowheads="1"/>
              </p:cNvSpPr>
              <p:nvPr/>
            </p:nvSpPr>
            <p:spPr bwMode="auto">
              <a:xfrm>
                <a:off x="1959" y="1453"/>
                <a:ext cx="88" cy="62"/>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31" name="Oval 20">
                <a:extLst>
                  <a:ext uri="{FF2B5EF4-FFF2-40B4-BE49-F238E27FC236}">
                    <a16:creationId xmlns:a16="http://schemas.microsoft.com/office/drawing/2014/main" id="{B241D24E-6DE2-4B0F-9089-95C1DD68CCB3}"/>
                  </a:ext>
                </a:extLst>
              </p:cNvPr>
              <p:cNvSpPr>
                <a:spLocks noChangeArrowheads="1"/>
              </p:cNvSpPr>
              <p:nvPr/>
            </p:nvSpPr>
            <p:spPr bwMode="auto">
              <a:xfrm>
                <a:off x="2162" y="1607"/>
                <a:ext cx="71" cy="49"/>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32" name="Oval 21">
                <a:extLst>
                  <a:ext uri="{FF2B5EF4-FFF2-40B4-BE49-F238E27FC236}">
                    <a16:creationId xmlns:a16="http://schemas.microsoft.com/office/drawing/2014/main" id="{C586B80C-A2F2-467E-B377-4101C8123490}"/>
                  </a:ext>
                </a:extLst>
              </p:cNvPr>
              <p:cNvSpPr>
                <a:spLocks noChangeArrowheads="1"/>
              </p:cNvSpPr>
              <p:nvPr/>
            </p:nvSpPr>
            <p:spPr bwMode="auto">
              <a:xfrm>
                <a:off x="1765" y="1453"/>
                <a:ext cx="88" cy="62"/>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33" name="Oval 22">
                <a:extLst>
                  <a:ext uri="{FF2B5EF4-FFF2-40B4-BE49-F238E27FC236}">
                    <a16:creationId xmlns:a16="http://schemas.microsoft.com/office/drawing/2014/main" id="{43E38754-C02D-4AFA-84AE-54F941DF4A4E}"/>
                  </a:ext>
                </a:extLst>
              </p:cNvPr>
              <p:cNvSpPr>
                <a:spLocks noChangeArrowheads="1"/>
              </p:cNvSpPr>
              <p:nvPr/>
            </p:nvSpPr>
            <p:spPr bwMode="auto">
              <a:xfrm>
                <a:off x="1579" y="1607"/>
                <a:ext cx="71" cy="49"/>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34" name="Freeform 23">
                <a:extLst>
                  <a:ext uri="{FF2B5EF4-FFF2-40B4-BE49-F238E27FC236}">
                    <a16:creationId xmlns:a16="http://schemas.microsoft.com/office/drawing/2014/main" id="{D9F15874-DEFA-47DE-8A96-BFFD8D0696BB}"/>
                  </a:ext>
                </a:extLst>
              </p:cNvPr>
              <p:cNvSpPr>
                <a:spLocks/>
              </p:cNvSpPr>
              <p:nvPr/>
            </p:nvSpPr>
            <p:spPr bwMode="auto">
              <a:xfrm>
                <a:off x="1516" y="1527"/>
                <a:ext cx="781" cy="295"/>
              </a:xfrm>
              <a:custGeom>
                <a:avLst/>
                <a:gdLst>
                  <a:gd name="T0" fmla="*/ 1352 w 1415"/>
                  <a:gd name="T1" fmla="*/ 415 h 768"/>
                  <a:gd name="T2" fmla="*/ 1235 w 1415"/>
                  <a:gd name="T3" fmla="*/ 352 h 768"/>
                  <a:gd name="T4" fmla="*/ 1075 w 1415"/>
                  <a:gd name="T5" fmla="*/ 298 h 768"/>
                  <a:gd name="T6" fmla="*/ 1007 w 1415"/>
                  <a:gd name="T7" fmla="*/ 40 h 768"/>
                  <a:gd name="T8" fmla="*/ 883 w 1415"/>
                  <a:gd name="T9" fmla="*/ 0 h 768"/>
                  <a:gd name="T10" fmla="*/ 762 w 1415"/>
                  <a:gd name="T11" fmla="*/ 40 h 768"/>
                  <a:gd name="T12" fmla="*/ 707 w 1415"/>
                  <a:gd name="T13" fmla="*/ 231 h 768"/>
                  <a:gd name="T14" fmla="*/ 655 w 1415"/>
                  <a:gd name="T15" fmla="*/ 40 h 768"/>
                  <a:gd name="T16" fmla="*/ 531 w 1415"/>
                  <a:gd name="T17" fmla="*/ 0 h 768"/>
                  <a:gd name="T18" fmla="*/ 410 w 1415"/>
                  <a:gd name="T19" fmla="*/ 40 h 768"/>
                  <a:gd name="T20" fmla="*/ 341 w 1415"/>
                  <a:gd name="T21" fmla="*/ 298 h 768"/>
                  <a:gd name="T22" fmla="*/ 179 w 1415"/>
                  <a:gd name="T23" fmla="*/ 352 h 768"/>
                  <a:gd name="T24" fmla="*/ 63 w 1415"/>
                  <a:gd name="T25" fmla="*/ 415 h 768"/>
                  <a:gd name="T26" fmla="*/ 16 w 1415"/>
                  <a:gd name="T27" fmla="*/ 588 h 768"/>
                  <a:gd name="T28" fmla="*/ 64 w 1415"/>
                  <a:gd name="T29" fmla="*/ 573 h 768"/>
                  <a:gd name="T30" fmla="*/ 99 w 1415"/>
                  <a:gd name="T31" fmla="*/ 576 h 768"/>
                  <a:gd name="T32" fmla="*/ 163 w 1415"/>
                  <a:gd name="T33" fmla="*/ 768 h 768"/>
                  <a:gd name="T34" fmla="*/ 195 w 1415"/>
                  <a:gd name="T35" fmla="*/ 576 h 768"/>
                  <a:gd name="T36" fmla="*/ 259 w 1415"/>
                  <a:gd name="T37" fmla="*/ 768 h 768"/>
                  <a:gd name="T38" fmla="*/ 261 w 1415"/>
                  <a:gd name="T39" fmla="*/ 432 h 768"/>
                  <a:gd name="T40" fmla="*/ 400 w 1415"/>
                  <a:gd name="T41" fmla="*/ 325 h 768"/>
                  <a:gd name="T42" fmla="*/ 451 w 1415"/>
                  <a:gd name="T43" fmla="*/ 768 h 768"/>
                  <a:gd name="T44" fmla="*/ 515 w 1415"/>
                  <a:gd name="T45" fmla="*/ 400 h 768"/>
                  <a:gd name="T46" fmla="*/ 547 w 1415"/>
                  <a:gd name="T47" fmla="*/ 768 h 768"/>
                  <a:gd name="T48" fmla="*/ 611 w 1415"/>
                  <a:gd name="T49" fmla="*/ 112 h 768"/>
                  <a:gd name="T50" fmla="*/ 707 w 1415"/>
                  <a:gd name="T51" fmla="*/ 400 h 768"/>
                  <a:gd name="T52" fmla="*/ 803 w 1415"/>
                  <a:gd name="T53" fmla="*/ 112 h 768"/>
                  <a:gd name="T54" fmla="*/ 747 w 1415"/>
                  <a:gd name="T55" fmla="*/ 480 h 768"/>
                  <a:gd name="T56" fmla="*/ 803 w 1415"/>
                  <a:gd name="T57" fmla="*/ 768 h 768"/>
                  <a:gd name="T58" fmla="*/ 867 w 1415"/>
                  <a:gd name="T59" fmla="*/ 480 h 768"/>
                  <a:gd name="T60" fmla="*/ 899 w 1415"/>
                  <a:gd name="T61" fmla="*/ 768 h 768"/>
                  <a:gd name="T62" fmla="*/ 963 w 1415"/>
                  <a:gd name="T63" fmla="*/ 480 h 768"/>
                  <a:gd name="T64" fmla="*/ 963 w 1415"/>
                  <a:gd name="T65" fmla="*/ 247 h 768"/>
                  <a:gd name="T66" fmla="*/ 1016 w 1415"/>
                  <a:gd name="T67" fmla="*/ 325 h 768"/>
                  <a:gd name="T68" fmla="*/ 1157 w 1415"/>
                  <a:gd name="T69" fmla="*/ 434 h 768"/>
                  <a:gd name="T70" fmla="*/ 1123 w 1415"/>
                  <a:gd name="T71" fmla="*/ 624 h 768"/>
                  <a:gd name="T72" fmla="*/ 1155 w 1415"/>
                  <a:gd name="T73" fmla="*/ 768 h 768"/>
                  <a:gd name="T74" fmla="*/ 1219 w 1415"/>
                  <a:gd name="T75" fmla="*/ 624 h 768"/>
                  <a:gd name="T76" fmla="*/ 1251 w 1415"/>
                  <a:gd name="T77" fmla="*/ 768 h 768"/>
                  <a:gd name="T78" fmla="*/ 1315 w 1415"/>
                  <a:gd name="T79" fmla="*/ 624 h 768"/>
                  <a:gd name="T80" fmla="*/ 1317 w 1415"/>
                  <a:gd name="T81" fmla="*/ 540 h 768"/>
                  <a:gd name="T82" fmla="*/ 1352 w 1415"/>
                  <a:gd name="T83" fmla="*/ 573 h 768"/>
                  <a:gd name="T84" fmla="*/ 1400 w 1415"/>
                  <a:gd name="T85" fmla="*/ 58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5" h="768">
                    <a:moveTo>
                      <a:pt x="1408" y="548"/>
                    </a:moveTo>
                    <a:lnTo>
                      <a:pt x="1352" y="415"/>
                    </a:lnTo>
                    <a:cubicBezTo>
                      <a:pt x="1333" y="388"/>
                      <a:pt x="1303" y="367"/>
                      <a:pt x="1269" y="357"/>
                    </a:cubicBezTo>
                    <a:cubicBezTo>
                      <a:pt x="1259" y="354"/>
                      <a:pt x="1247" y="352"/>
                      <a:pt x="1235" y="352"/>
                    </a:cubicBezTo>
                    <a:cubicBezTo>
                      <a:pt x="1213" y="352"/>
                      <a:pt x="1192" y="357"/>
                      <a:pt x="1173" y="367"/>
                    </a:cubicBezTo>
                    <a:lnTo>
                      <a:pt x="1075" y="298"/>
                    </a:lnTo>
                    <a:lnTo>
                      <a:pt x="1018" y="58"/>
                    </a:lnTo>
                    <a:cubicBezTo>
                      <a:pt x="1016" y="52"/>
                      <a:pt x="1011" y="44"/>
                      <a:pt x="1007" y="40"/>
                    </a:cubicBezTo>
                    <a:cubicBezTo>
                      <a:pt x="987" y="26"/>
                      <a:pt x="965" y="15"/>
                      <a:pt x="941" y="8"/>
                    </a:cubicBezTo>
                    <a:cubicBezTo>
                      <a:pt x="922" y="4"/>
                      <a:pt x="903" y="0"/>
                      <a:pt x="883" y="0"/>
                    </a:cubicBezTo>
                    <a:cubicBezTo>
                      <a:pt x="864" y="0"/>
                      <a:pt x="845" y="4"/>
                      <a:pt x="827" y="8"/>
                    </a:cubicBezTo>
                    <a:cubicBezTo>
                      <a:pt x="803" y="15"/>
                      <a:pt x="781" y="26"/>
                      <a:pt x="762" y="40"/>
                    </a:cubicBezTo>
                    <a:cubicBezTo>
                      <a:pt x="755" y="45"/>
                      <a:pt x="752" y="52"/>
                      <a:pt x="751" y="58"/>
                    </a:cubicBezTo>
                    <a:lnTo>
                      <a:pt x="707" y="231"/>
                    </a:lnTo>
                    <a:lnTo>
                      <a:pt x="666" y="58"/>
                    </a:lnTo>
                    <a:cubicBezTo>
                      <a:pt x="664" y="52"/>
                      <a:pt x="659" y="44"/>
                      <a:pt x="655" y="40"/>
                    </a:cubicBezTo>
                    <a:cubicBezTo>
                      <a:pt x="635" y="26"/>
                      <a:pt x="613" y="15"/>
                      <a:pt x="589" y="8"/>
                    </a:cubicBezTo>
                    <a:cubicBezTo>
                      <a:pt x="570" y="4"/>
                      <a:pt x="551" y="0"/>
                      <a:pt x="531" y="0"/>
                    </a:cubicBezTo>
                    <a:cubicBezTo>
                      <a:pt x="512" y="0"/>
                      <a:pt x="493" y="4"/>
                      <a:pt x="475" y="8"/>
                    </a:cubicBezTo>
                    <a:cubicBezTo>
                      <a:pt x="451" y="15"/>
                      <a:pt x="429" y="26"/>
                      <a:pt x="410" y="40"/>
                    </a:cubicBezTo>
                    <a:cubicBezTo>
                      <a:pt x="403" y="45"/>
                      <a:pt x="400" y="52"/>
                      <a:pt x="399" y="58"/>
                    </a:cubicBezTo>
                    <a:lnTo>
                      <a:pt x="341" y="298"/>
                    </a:lnTo>
                    <a:lnTo>
                      <a:pt x="243" y="367"/>
                    </a:lnTo>
                    <a:cubicBezTo>
                      <a:pt x="223" y="357"/>
                      <a:pt x="202" y="352"/>
                      <a:pt x="179" y="352"/>
                    </a:cubicBezTo>
                    <a:cubicBezTo>
                      <a:pt x="168" y="352"/>
                      <a:pt x="155" y="354"/>
                      <a:pt x="146" y="357"/>
                    </a:cubicBezTo>
                    <a:cubicBezTo>
                      <a:pt x="112" y="365"/>
                      <a:pt x="82" y="386"/>
                      <a:pt x="63" y="415"/>
                    </a:cubicBezTo>
                    <a:lnTo>
                      <a:pt x="7" y="548"/>
                    </a:lnTo>
                    <a:cubicBezTo>
                      <a:pt x="0" y="562"/>
                      <a:pt x="5" y="578"/>
                      <a:pt x="16" y="588"/>
                    </a:cubicBezTo>
                    <a:cubicBezTo>
                      <a:pt x="23" y="591"/>
                      <a:pt x="29" y="592"/>
                      <a:pt x="35" y="592"/>
                    </a:cubicBezTo>
                    <a:cubicBezTo>
                      <a:pt x="48" y="592"/>
                      <a:pt x="59" y="584"/>
                      <a:pt x="64" y="573"/>
                    </a:cubicBezTo>
                    <a:lnTo>
                      <a:pt x="99" y="490"/>
                    </a:lnTo>
                    <a:lnTo>
                      <a:pt x="99" y="576"/>
                    </a:lnTo>
                    <a:lnTo>
                      <a:pt x="99" y="768"/>
                    </a:lnTo>
                    <a:lnTo>
                      <a:pt x="163" y="768"/>
                    </a:lnTo>
                    <a:lnTo>
                      <a:pt x="163" y="576"/>
                    </a:lnTo>
                    <a:lnTo>
                      <a:pt x="195" y="576"/>
                    </a:lnTo>
                    <a:lnTo>
                      <a:pt x="195" y="768"/>
                    </a:lnTo>
                    <a:lnTo>
                      <a:pt x="259" y="768"/>
                    </a:lnTo>
                    <a:lnTo>
                      <a:pt x="259" y="432"/>
                    </a:lnTo>
                    <a:lnTo>
                      <a:pt x="261" y="432"/>
                    </a:lnTo>
                    <a:lnTo>
                      <a:pt x="387" y="344"/>
                    </a:lnTo>
                    <a:cubicBezTo>
                      <a:pt x="394" y="340"/>
                      <a:pt x="399" y="333"/>
                      <a:pt x="400" y="325"/>
                    </a:cubicBezTo>
                    <a:lnTo>
                      <a:pt x="451" y="112"/>
                    </a:lnTo>
                    <a:lnTo>
                      <a:pt x="451" y="768"/>
                    </a:lnTo>
                    <a:lnTo>
                      <a:pt x="515" y="768"/>
                    </a:lnTo>
                    <a:lnTo>
                      <a:pt x="515" y="400"/>
                    </a:lnTo>
                    <a:lnTo>
                      <a:pt x="547" y="400"/>
                    </a:lnTo>
                    <a:lnTo>
                      <a:pt x="547" y="768"/>
                    </a:lnTo>
                    <a:lnTo>
                      <a:pt x="611" y="768"/>
                    </a:lnTo>
                    <a:lnTo>
                      <a:pt x="611" y="112"/>
                    </a:lnTo>
                    <a:lnTo>
                      <a:pt x="677" y="376"/>
                    </a:lnTo>
                    <a:cubicBezTo>
                      <a:pt x="680" y="391"/>
                      <a:pt x="693" y="400"/>
                      <a:pt x="707" y="400"/>
                    </a:cubicBezTo>
                    <a:cubicBezTo>
                      <a:pt x="722" y="400"/>
                      <a:pt x="735" y="391"/>
                      <a:pt x="738" y="376"/>
                    </a:cubicBezTo>
                    <a:lnTo>
                      <a:pt x="803" y="112"/>
                    </a:lnTo>
                    <a:lnTo>
                      <a:pt x="803" y="247"/>
                    </a:lnTo>
                    <a:lnTo>
                      <a:pt x="747" y="480"/>
                    </a:lnTo>
                    <a:lnTo>
                      <a:pt x="803" y="480"/>
                    </a:lnTo>
                    <a:lnTo>
                      <a:pt x="803" y="768"/>
                    </a:lnTo>
                    <a:lnTo>
                      <a:pt x="867" y="768"/>
                    </a:lnTo>
                    <a:lnTo>
                      <a:pt x="867" y="480"/>
                    </a:lnTo>
                    <a:lnTo>
                      <a:pt x="899" y="480"/>
                    </a:lnTo>
                    <a:lnTo>
                      <a:pt x="899" y="768"/>
                    </a:lnTo>
                    <a:lnTo>
                      <a:pt x="963" y="768"/>
                    </a:lnTo>
                    <a:lnTo>
                      <a:pt x="963" y="480"/>
                    </a:lnTo>
                    <a:lnTo>
                      <a:pt x="1019" y="480"/>
                    </a:lnTo>
                    <a:lnTo>
                      <a:pt x="963" y="247"/>
                    </a:lnTo>
                    <a:lnTo>
                      <a:pt x="963" y="112"/>
                    </a:lnTo>
                    <a:lnTo>
                      <a:pt x="1016" y="325"/>
                    </a:lnTo>
                    <a:cubicBezTo>
                      <a:pt x="1018" y="333"/>
                      <a:pt x="1023" y="340"/>
                      <a:pt x="1029" y="344"/>
                    </a:cubicBezTo>
                    <a:lnTo>
                      <a:pt x="1157" y="434"/>
                    </a:lnTo>
                    <a:lnTo>
                      <a:pt x="1157" y="533"/>
                    </a:lnTo>
                    <a:lnTo>
                      <a:pt x="1123" y="624"/>
                    </a:lnTo>
                    <a:lnTo>
                      <a:pt x="1155" y="624"/>
                    </a:lnTo>
                    <a:lnTo>
                      <a:pt x="1155" y="768"/>
                    </a:lnTo>
                    <a:lnTo>
                      <a:pt x="1219" y="768"/>
                    </a:lnTo>
                    <a:lnTo>
                      <a:pt x="1219" y="624"/>
                    </a:lnTo>
                    <a:lnTo>
                      <a:pt x="1251" y="624"/>
                    </a:lnTo>
                    <a:lnTo>
                      <a:pt x="1251" y="768"/>
                    </a:lnTo>
                    <a:lnTo>
                      <a:pt x="1315" y="768"/>
                    </a:lnTo>
                    <a:lnTo>
                      <a:pt x="1315" y="624"/>
                    </a:lnTo>
                    <a:lnTo>
                      <a:pt x="1347" y="624"/>
                    </a:lnTo>
                    <a:lnTo>
                      <a:pt x="1317" y="540"/>
                    </a:lnTo>
                    <a:lnTo>
                      <a:pt x="1317" y="490"/>
                    </a:lnTo>
                    <a:lnTo>
                      <a:pt x="1352" y="573"/>
                    </a:lnTo>
                    <a:cubicBezTo>
                      <a:pt x="1357" y="586"/>
                      <a:pt x="1370" y="592"/>
                      <a:pt x="1381" y="592"/>
                    </a:cubicBezTo>
                    <a:cubicBezTo>
                      <a:pt x="1387" y="592"/>
                      <a:pt x="1394" y="591"/>
                      <a:pt x="1400" y="586"/>
                    </a:cubicBezTo>
                    <a:cubicBezTo>
                      <a:pt x="1410" y="578"/>
                      <a:pt x="1415" y="560"/>
                      <a:pt x="1408" y="548"/>
                    </a:cubicBez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grpSp>
          <p:nvGrpSpPr>
            <p:cNvPr id="22" name="Group 43">
              <a:extLst>
                <a:ext uri="{FF2B5EF4-FFF2-40B4-BE49-F238E27FC236}">
                  <a16:creationId xmlns:a16="http://schemas.microsoft.com/office/drawing/2014/main" id="{02C2514D-B4F4-4120-856F-A2A6C2833F83}"/>
                </a:ext>
              </a:extLst>
            </p:cNvPr>
            <p:cNvGrpSpPr>
              <a:grpSpLocks/>
            </p:cNvGrpSpPr>
            <p:nvPr/>
          </p:nvGrpSpPr>
          <p:grpSpPr bwMode="auto">
            <a:xfrm>
              <a:off x="2775" y="1066"/>
              <a:ext cx="511" cy="459"/>
              <a:chOff x="2775" y="1066"/>
              <a:chExt cx="511" cy="459"/>
            </a:xfrm>
          </p:grpSpPr>
          <p:sp>
            <p:nvSpPr>
              <p:cNvPr id="112" name="Oval 25">
                <a:extLst>
                  <a:ext uri="{FF2B5EF4-FFF2-40B4-BE49-F238E27FC236}">
                    <a16:creationId xmlns:a16="http://schemas.microsoft.com/office/drawing/2014/main" id="{B88F87B6-4FC1-4279-B991-BF0D9C8087B3}"/>
                  </a:ext>
                </a:extLst>
              </p:cNvPr>
              <p:cNvSpPr>
                <a:spLocks noChangeArrowheads="1"/>
              </p:cNvSpPr>
              <p:nvPr/>
            </p:nvSpPr>
            <p:spPr bwMode="auto">
              <a:xfrm>
                <a:off x="3157" y="1379"/>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3" name="Oval 26">
                <a:extLst>
                  <a:ext uri="{FF2B5EF4-FFF2-40B4-BE49-F238E27FC236}">
                    <a16:creationId xmlns:a16="http://schemas.microsoft.com/office/drawing/2014/main" id="{FF23A1D7-8C5E-4B4C-9AED-F7D029FAEFFD}"/>
                  </a:ext>
                </a:extLst>
              </p:cNvPr>
              <p:cNvSpPr>
                <a:spLocks noChangeArrowheads="1"/>
              </p:cNvSpPr>
              <p:nvPr/>
            </p:nvSpPr>
            <p:spPr bwMode="auto">
              <a:xfrm>
                <a:off x="3228" y="1379"/>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4" name="Oval 27">
                <a:extLst>
                  <a:ext uri="{FF2B5EF4-FFF2-40B4-BE49-F238E27FC236}">
                    <a16:creationId xmlns:a16="http://schemas.microsoft.com/office/drawing/2014/main" id="{51B888DD-18E1-4C48-A971-45CFD6BD9B79}"/>
                  </a:ext>
                </a:extLst>
              </p:cNvPr>
              <p:cNvSpPr>
                <a:spLocks noChangeArrowheads="1"/>
              </p:cNvSpPr>
              <p:nvPr/>
            </p:nvSpPr>
            <p:spPr bwMode="auto">
              <a:xfrm>
                <a:off x="3015" y="1379"/>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5" name="Oval 28">
                <a:extLst>
                  <a:ext uri="{FF2B5EF4-FFF2-40B4-BE49-F238E27FC236}">
                    <a16:creationId xmlns:a16="http://schemas.microsoft.com/office/drawing/2014/main" id="{1F367B5B-093E-462B-9ACF-622D0C0AC6C6}"/>
                  </a:ext>
                </a:extLst>
              </p:cNvPr>
              <p:cNvSpPr>
                <a:spLocks noChangeArrowheads="1"/>
              </p:cNvSpPr>
              <p:nvPr/>
            </p:nvSpPr>
            <p:spPr bwMode="auto">
              <a:xfrm>
                <a:off x="3086" y="1379"/>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6" name="Oval 29">
                <a:extLst>
                  <a:ext uri="{FF2B5EF4-FFF2-40B4-BE49-F238E27FC236}">
                    <a16:creationId xmlns:a16="http://schemas.microsoft.com/office/drawing/2014/main" id="{7E25887D-469C-4CC7-AA9E-BF9C34729B9C}"/>
                  </a:ext>
                </a:extLst>
              </p:cNvPr>
              <p:cNvSpPr>
                <a:spLocks noChangeArrowheads="1"/>
              </p:cNvSpPr>
              <p:nvPr/>
            </p:nvSpPr>
            <p:spPr bwMode="auto">
              <a:xfrm>
                <a:off x="2872" y="1379"/>
                <a:ext cx="33"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7" name="Oval 30">
                <a:extLst>
                  <a:ext uri="{FF2B5EF4-FFF2-40B4-BE49-F238E27FC236}">
                    <a16:creationId xmlns:a16="http://schemas.microsoft.com/office/drawing/2014/main" id="{C22519FE-9C55-418A-B40F-7A60357EA495}"/>
                  </a:ext>
                </a:extLst>
              </p:cNvPr>
              <p:cNvSpPr>
                <a:spLocks noChangeArrowheads="1"/>
              </p:cNvSpPr>
              <p:nvPr/>
            </p:nvSpPr>
            <p:spPr bwMode="auto">
              <a:xfrm>
                <a:off x="2943" y="1379"/>
                <a:ext cx="33"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8" name="Oval 31">
                <a:extLst>
                  <a:ext uri="{FF2B5EF4-FFF2-40B4-BE49-F238E27FC236}">
                    <a16:creationId xmlns:a16="http://schemas.microsoft.com/office/drawing/2014/main" id="{440BF365-EEA7-44A5-B6A2-5D971D260519}"/>
                  </a:ext>
                </a:extLst>
              </p:cNvPr>
              <p:cNvSpPr>
                <a:spLocks noChangeArrowheads="1"/>
              </p:cNvSpPr>
              <p:nvPr/>
            </p:nvSpPr>
            <p:spPr bwMode="auto">
              <a:xfrm>
                <a:off x="2801" y="1379"/>
                <a:ext cx="33"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9" name="Freeform 32">
                <a:extLst>
                  <a:ext uri="{FF2B5EF4-FFF2-40B4-BE49-F238E27FC236}">
                    <a16:creationId xmlns:a16="http://schemas.microsoft.com/office/drawing/2014/main" id="{AC54A131-4768-44AD-A420-3418E70BE4BD}"/>
                  </a:ext>
                </a:extLst>
              </p:cNvPr>
              <p:cNvSpPr>
                <a:spLocks/>
              </p:cNvSpPr>
              <p:nvPr/>
            </p:nvSpPr>
            <p:spPr bwMode="auto">
              <a:xfrm>
                <a:off x="2775" y="1410"/>
                <a:ext cx="511" cy="115"/>
              </a:xfrm>
              <a:custGeom>
                <a:avLst/>
                <a:gdLst>
                  <a:gd name="T0" fmla="*/ 1228 w 1265"/>
                  <a:gd name="T1" fmla="*/ 30 h 352"/>
                  <a:gd name="T2" fmla="*/ 1131 w 1265"/>
                  <a:gd name="T3" fmla="*/ 5 h 352"/>
                  <a:gd name="T4" fmla="*/ 1072 w 1265"/>
                  <a:gd name="T5" fmla="*/ 98 h 352"/>
                  <a:gd name="T6" fmla="*/ 1013 w 1265"/>
                  <a:gd name="T7" fmla="*/ 6 h 352"/>
                  <a:gd name="T8" fmla="*/ 917 w 1265"/>
                  <a:gd name="T9" fmla="*/ 30 h 352"/>
                  <a:gd name="T10" fmla="*/ 880 w 1265"/>
                  <a:gd name="T11" fmla="*/ 39 h 352"/>
                  <a:gd name="T12" fmla="*/ 808 w 1265"/>
                  <a:gd name="T13" fmla="*/ 0 h 352"/>
                  <a:gd name="T14" fmla="*/ 736 w 1265"/>
                  <a:gd name="T15" fmla="*/ 39 h 352"/>
                  <a:gd name="T16" fmla="*/ 700 w 1265"/>
                  <a:gd name="T17" fmla="*/ 30 h 352"/>
                  <a:gd name="T18" fmla="*/ 603 w 1265"/>
                  <a:gd name="T19" fmla="*/ 5 h 352"/>
                  <a:gd name="T20" fmla="*/ 544 w 1265"/>
                  <a:gd name="T21" fmla="*/ 96 h 352"/>
                  <a:gd name="T22" fmla="*/ 486 w 1265"/>
                  <a:gd name="T23" fmla="*/ 5 h 352"/>
                  <a:gd name="T24" fmla="*/ 389 w 1265"/>
                  <a:gd name="T25" fmla="*/ 30 h 352"/>
                  <a:gd name="T26" fmla="*/ 352 w 1265"/>
                  <a:gd name="T27" fmla="*/ 39 h 352"/>
                  <a:gd name="T28" fmla="*/ 280 w 1265"/>
                  <a:gd name="T29" fmla="*/ 0 h 352"/>
                  <a:gd name="T30" fmla="*/ 208 w 1265"/>
                  <a:gd name="T31" fmla="*/ 39 h 352"/>
                  <a:gd name="T32" fmla="*/ 172 w 1265"/>
                  <a:gd name="T33" fmla="*/ 30 h 352"/>
                  <a:gd name="T34" fmla="*/ 75 w 1265"/>
                  <a:gd name="T35" fmla="*/ 5 h 352"/>
                  <a:gd name="T36" fmla="*/ 1 w 1265"/>
                  <a:gd name="T37" fmla="*/ 155 h 352"/>
                  <a:gd name="T38" fmla="*/ 56 w 1265"/>
                  <a:gd name="T39" fmla="*/ 72 h 352"/>
                  <a:gd name="T40" fmla="*/ 56 w 1265"/>
                  <a:gd name="T41" fmla="*/ 224 h 352"/>
                  <a:gd name="T42" fmla="*/ 88 w 1265"/>
                  <a:gd name="T43" fmla="*/ 224 h 352"/>
                  <a:gd name="T44" fmla="*/ 152 w 1265"/>
                  <a:gd name="T45" fmla="*/ 352 h 352"/>
                  <a:gd name="T46" fmla="*/ 152 w 1265"/>
                  <a:gd name="T47" fmla="*/ 122 h 352"/>
                  <a:gd name="T48" fmla="*/ 196 w 1265"/>
                  <a:gd name="T49" fmla="*/ 175 h 352"/>
                  <a:gd name="T50" fmla="*/ 232 w 1265"/>
                  <a:gd name="T51" fmla="*/ 352 h 352"/>
                  <a:gd name="T52" fmla="*/ 296 w 1265"/>
                  <a:gd name="T53" fmla="*/ 176 h 352"/>
                  <a:gd name="T54" fmla="*/ 328 w 1265"/>
                  <a:gd name="T55" fmla="*/ 71 h 352"/>
                  <a:gd name="T56" fmla="*/ 385 w 1265"/>
                  <a:gd name="T57" fmla="*/ 163 h 352"/>
                  <a:gd name="T58" fmla="*/ 381 w 1265"/>
                  <a:gd name="T59" fmla="*/ 224 h 352"/>
                  <a:gd name="T60" fmla="*/ 440 w 1265"/>
                  <a:gd name="T61" fmla="*/ 352 h 352"/>
                  <a:gd name="T62" fmla="*/ 472 w 1265"/>
                  <a:gd name="T63" fmla="*/ 352 h 352"/>
                  <a:gd name="T64" fmla="*/ 532 w 1265"/>
                  <a:gd name="T65" fmla="*/ 224 h 352"/>
                  <a:gd name="T66" fmla="*/ 529 w 1265"/>
                  <a:gd name="T67" fmla="*/ 163 h 352"/>
                  <a:gd name="T68" fmla="*/ 584 w 1265"/>
                  <a:gd name="T69" fmla="*/ 70 h 352"/>
                  <a:gd name="T70" fmla="*/ 616 w 1265"/>
                  <a:gd name="T71" fmla="*/ 176 h 352"/>
                  <a:gd name="T72" fmla="*/ 680 w 1265"/>
                  <a:gd name="T73" fmla="*/ 352 h 352"/>
                  <a:gd name="T74" fmla="*/ 721 w 1265"/>
                  <a:gd name="T75" fmla="*/ 179 h 352"/>
                  <a:gd name="T76" fmla="*/ 760 w 1265"/>
                  <a:gd name="T77" fmla="*/ 122 h 352"/>
                  <a:gd name="T78" fmla="*/ 760 w 1265"/>
                  <a:gd name="T79" fmla="*/ 352 h 352"/>
                  <a:gd name="T80" fmla="*/ 824 w 1265"/>
                  <a:gd name="T81" fmla="*/ 224 h 352"/>
                  <a:gd name="T82" fmla="*/ 856 w 1265"/>
                  <a:gd name="T83" fmla="*/ 224 h 352"/>
                  <a:gd name="T84" fmla="*/ 856 w 1265"/>
                  <a:gd name="T85" fmla="*/ 70 h 352"/>
                  <a:gd name="T86" fmla="*/ 912 w 1265"/>
                  <a:gd name="T87" fmla="*/ 163 h 352"/>
                  <a:gd name="T88" fmla="*/ 968 w 1265"/>
                  <a:gd name="T89" fmla="*/ 352 h 352"/>
                  <a:gd name="T90" fmla="*/ 1000 w 1265"/>
                  <a:gd name="T91" fmla="*/ 352 h 352"/>
                  <a:gd name="T92" fmla="*/ 1057 w 1265"/>
                  <a:gd name="T93" fmla="*/ 163 h 352"/>
                  <a:gd name="T94" fmla="*/ 1112 w 1265"/>
                  <a:gd name="T95" fmla="*/ 71 h 352"/>
                  <a:gd name="T96" fmla="*/ 1112 w 1265"/>
                  <a:gd name="T97" fmla="*/ 224 h 352"/>
                  <a:gd name="T98" fmla="*/ 1144 w 1265"/>
                  <a:gd name="T99" fmla="*/ 224 h 352"/>
                  <a:gd name="T100" fmla="*/ 1208 w 1265"/>
                  <a:gd name="T101" fmla="*/ 352 h 352"/>
                  <a:gd name="T102" fmla="*/ 1208 w 1265"/>
                  <a:gd name="T103" fmla="*/ 122 h 352"/>
                  <a:gd name="T104" fmla="*/ 1249 w 1265"/>
                  <a:gd name="T105" fmla="*/ 17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5" h="352">
                    <a:moveTo>
                      <a:pt x="1264" y="155"/>
                    </a:moveTo>
                    <a:lnTo>
                      <a:pt x="1233" y="39"/>
                    </a:lnTo>
                    <a:cubicBezTo>
                      <a:pt x="1232" y="35"/>
                      <a:pt x="1231" y="32"/>
                      <a:pt x="1228" y="30"/>
                    </a:cubicBezTo>
                    <a:cubicBezTo>
                      <a:pt x="1218" y="19"/>
                      <a:pt x="1205" y="10"/>
                      <a:pt x="1190" y="5"/>
                    </a:cubicBezTo>
                    <a:cubicBezTo>
                      <a:pt x="1181" y="2"/>
                      <a:pt x="1171" y="0"/>
                      <a:pt x="1160" y="0"/>
                    </a:cubicBezTo>
                    <a:cubicBezTo>
                      <a:pt x="1150" y="0"/>
                      <a:pt x="1140" y="2"/>
                      <a:pt x="1131" y="5"/>
                    </a:cubicBezTo>
                    <a:cubicBezTo>
                      <a:pt x="1116" y="10"/>
                      <a:pt x="1103" y="19"/>
                      <a:pt x="1093" y="30"/>
                    </a:cubicBezTo>
                    <a:cubicBezTo>
                      <a:pt x="1091" y="32"/>
                      <a:pt x="1089" y="35"/>
                      <a:pt x="1088" y="39"/>
                    </a:cubicBezTo>
                    <a:lnTo>
                      <a:pt x="1072" y="98"/>
                    </a:lnTo>
                    <a:lnTo>
                      <a:pt x="1056" y="39"/>
                    </a:lnTo>
                    <a:cubicBezTo>
                      <a:pt x="1055" y="36"/>
                      <a:pt x="1054" y="33"/>
                      <a:pt x="1052" y="30"/>
                    </a:cubicBezTo>
                    <a:cubicBezTo>
                      <a:pt x="1041" y="19"/>
                      <a:pt x="1028" y="11"/>
                      <a:pt x="1013" y="6"/>
                    </a:cubicBezTo>
                    <a:cubicBezTo>
                      <a:pt x="1004" y="2"/>
                      <a:pt x="994" y="0"/>
                      <a:pt x="984" y="0"/>
                    </a:cubicBezTo>
                    <a:cubicBezTo>
                      <a:pt x="974" y="0"/>
                      <a:pt x="964" y="2"/>
                      <a:pt x="955" y="5"/>
                    </a:cubicBezTo>
                    <a:cubicBezTo>
                      <a:pt x="940" y="10"/>
                      <a:pt x="927" y="19"/>
                      <a:pt x="917" y="30"/>
                    </a:cubicBezTo>
                    <a:cubicBezTo>
                      <a:pt x="915" y="32"/>
                      <a:pt x="913" y="35"/>
                      <a:pt x="912" y="39"/>
                    </a:cubicBezTo>
                    <a:lnTo>
                      <a:pt x="896" y="96"/>
                    </a:lnTo>
                    <a:lnTo>
                      <a:pt x="880" y="39"/>
                    </a:lnTo>
                    <a:cubicBezTo>
                      <a:pt x="880" y="35"/>
                      <a:pt x="878" y="32"/>
                      <a:pt x="876" y="30"/>
                    </a:cubicBezTo>
                    <a:cubicBezTo>
                      <a:pt x="865" y="19"/>
                      <a:pt x="852" y="10"/>
                      <a:pt x="838" y="5"/>
                    </a:cubicBezTo>
                    <a:cubicBezTo>
                      <a:pt x="828" y="2"/>
                      <a:pt x="818" y="0"/>
                      <a:pt x="808" y="0"/>
                    </a:cubicBezTo>
                    <a:cubicBezTo>
                      <a:pt x="798" y="0"/>
                      <a:pt x="788" y="2"/>
                      <a:pt x="779" y="5"/>
                    </a:cubicBezTo>
                    <a:cubicBezTo>
                      <a:pt x="764" y="10"/>
                      <a:pt x="751" y="19"/>
                      <a:pt x="741" y="30"/>
                    </a:cubicBezTo>
                    <a:cubicBezTo>
                      <a:pt x="739" y="32"/>
                      <a:pt x="737" y="35"/>
                      <a:pt x="736" y="39"/>
                    </a:cubicBezTo>
                    <a:lnTo>
                      <a:pt x="720" y="98"/>
                    </a:lnTo>
                    <a:lnTo>
                      <a:pt x="704" y="39"/>
                    </a:lnTo>
                    <a:cubicBezTo>
                      <a:pt x="703" y="36"/>
                      <a:pt x="702" y="33"/>
                      <a:pt x="700" y="30"/>
                    </a:cubicBezTo>
                    <a:cubicBezTo>
                      <a:pt x="689" y="19"/>
                      <a:pt x="676" y="11"/>
                      <a:pt x="661" y="6"/>
                    </a:cubicBezTo>
                    <a:cubicBezTo>
                      <a:pt x="652" y="2"/>
                      <a:pt x="642" y="0"/>
                      <a:pt x="632" y="0"/>
                    </a:cubicBezTo>
                    <a:cubicBezTo>
                      <a:pt x="622" y="0"/>
                      <a:pt x="612" y="2"/>
                      <a:pt x="603" y="5"/>
                    </a:cubicBezTo>
                    <a:cubicBezTo>
                      <a:pt x="588" y="10"/>
                      <a:pt x="575" y="19"/>
                      <a:pt x="565" y="30"/>
                    </a:cubicBezTo>
                    <a:cubicBezTo>
                      <a:pt x="563" y="32"/>
                      <a:pt x="561" y="35"/>
                      <a:pt x="560" y="39"/>
                    </a:cubicBezTo>
                    <a:lnTo>
                      <a:pt x="544" y="96"/>
                    </a:lnTo>
                    <a:lnTo>
                      <a:pt x="528" y="39"/>
                    </a:lnTo>
                    <a:cubicBezTo>
                      <a:pt x="528" y="35"/>
                      <a:pt x="526" y="32"/>
                      <a:pt x="524" y="30"/>
                    </a:cubicBezTo>
                    <a:cubicBezTo>
                      <a:pt x="513" y="19"/>
                      <a:pt x="500" y="10"/>
                      <a:pt x="486" y="5"/>
                    </a:cubicBezTo>
                    <a:cubicBezTo>
                      <a:pt x="476" y="2"/>
                      <a:pt x="466" y="0"/>
                      <a:pt x="456" y="0"/>
                    </a:cubicBezTo>
                    <a:cubicBezTo>
                      <a:pt x="446" y="0"/>
                      <a:pt x="436" y="2"/>
                      <a:pt x="427" y="5"/>
                    </a:cubicBezTo>
                    <a:cubicBezTo>
                      <a:pt x="412" y="10"/>
                      <a:pt x="399" y="19"/>
                      <a:pt x="389" y="30"/>
                    </a:cubicBezTo>
                    <a:cubicBezTo>
                      <a:pt x="387" y="32"/>
                      <a:pt x="385" y="35"/>
                      <a:pt x="384" y="39"/>
                    </a:cubicBezTo>
                    <a:lnTo>
                      <a:pt x="368" y="98"/>
                    </a:lnTo>
                    <a:lnTo>
                      <a:pt x="352" y="39"/>
                    </a:lnTo>
                    <a:cubicBezTo>
                      <a:pt x="351" y="36"/>
                      <a:pt x="350" y="33"/>
                      <a:pt x="348" y="30"/>
                    </a:cubicBezTo>
                    <a:cubicBezTo>
                      <a:pt x="337" y="19"/>
                      <a:pt x="324" y="11"/>
                      <a:pt x="309" y="6"/>
                    </a:cubicBezTo>
                    <a:cubicBezTo>
                      <a:pt x="300" y="2"/>
                      <a:pt x="290" y="0"/>
                      <a:pt x="280" y="0"/>
                    </a:cubicBezTo>
                    <a:cubicBezTo>
                      <a:pt x="270" y="0"/>
                      <a:pt x="260" y="2"/>
                      <a:pt x="251" y="5"/>
                    </a:cubicBezTo>
                    <a:cubicBezTo>
                      <a:pt x="236" y="10"/>
                      <a:pt x="223" y="19"/>
                      <a:pt x="213" y="30"/>
                    </a:cubicBezTo>
                    <a:cubicBezTo>
                      <a:pt x="211" y="32"/>
                      <a:pt x="209" y="35"/>
                      <a:pt x="208" y="39"/>
                    </a:cubicBezTo>
                    <a:lnTo>
                      <a:pt x="192" y="96"/>
                    </a:lnTo>
                    <a:lnTo>
                      <a:pt x="176" y="39"/>
                    </a:lnTo>
                    <a:cubicBezTo>
                      <a:pt x="176" y="35"/>
                      <a:pt x="174" y="32"/>
                      <a:pt x="172" y="30"/>
                    </a:cubicBezTo>
                    <a:cubicBezTo>
                      <a:pt x="161" y="19"/>
                      <a:pt x="148" y="10"/>
                      <a:pt x="134" y="5"/>
                    </a:cubicBezTo>
                    <a:cubicBezTo>
                      <a:pt x="124" y="2"/>
                      <a:pt x="114" y="0"/>
                      <a:pt x="104" y="0"/>
                    </a:cubicBezTo>
                    <a:cubicBezTo>
                      <a:pt x="94" y="0"/>
                      <a:pt x="84" y="2"/>
                      <a:pt x="75" y="5"/>
                    </a:cubicBezTo>
                    <a:cubicBezTo>
                      <a:pt x="60" y="10"/>
                      <a:pt x="47" y="19"/>
                      <a:pt x="37" y="30"/>
                    </a:cubicBezTo>
                    <a:cubicBezTo>
                      <a:pt x="35" y="32"/>
                      <a:pt x="33" y="35"/>
                      <a:pt x="32" y="39"/>
                    </a:cubicBezTo>
                    <a:lnTo>
                      <a:pt x="1" y="155"/>
                    </a:lnTo>
                    <a:cubicBezTo>
                      <a:pt x="0" y="164"/>
                      <a:pt x="5" y="172"/>
                      <a:pt x="14" y="174"/>
                    </a:cubicBezTo>
                    <a:cubicBezTo>
                      <a:pt x="22" y="175"/>
                      <a:pt x="30" y="171"/>
                      <a:pt x="32" y="163"/>
                    </a:cubicBezTo>
                    <a:lnTo>
                      <a:pt x="56" y="72"/>
                    </a:lnTo>
                    <a:lnTo>
                      <a:pt x="56" y="122"/>
                    </a:lnTo>
                    <a:lnTo>
                      <a:pt x="29" y="224"/>
                    </a:lnTo>
                    <a:lnTo>
                      <a:pt x="56" y="224"/>
                    </a:lnTo>
                    <a:lnTo>
                      <a:pt x="56" y="352"/>
                    </a:lnTo>
                    <a:lnTo>
                      <a:pt x="88" y="352"/>
                    </a:lnTo>
                    <a:lnTo>
                      <a:pt x="88" y="224"/>
                    </a:lnTo>
                    <a:lnTo>
                      <a:pt x="120" y="224"/>
                    </a:lnTo>
                    <a:lnTo>
                      <a:pt x="120" y="352"/>
                    </a:lnTo>
                    <a:lnTo>
                      <a:pt x="152" y="352"/>
                    </a:lnTo>
                    <a:lnTo>
                      <a:pt x="152" y="224"/>
                    </a:lnTo>
                    <a:lnTo>
                      <a:pt x="180" y="224"/>
                    </a:lnTo>
                    <a:lnTo>
                      <a:pt x="152" y="122"/>
                    </a:lnTo>
                    <a:lnTo>
                      <a:pt x="152" y="70"/>
                    </a:lnTo>
                    <a:lnTo>
                      <a:pt x="177" y="163"/>
                    </a:lnTo>
                    <a:cubicBezTo>
                      <a:pt x="179" y="172"/>
                      <a:pt x="188" y="177"/>
                      <a:pt x="196" y="175"/>
                    </a:cubicBezTo>
                    <a:cubicBezTo>
                      <a:pt x="202" y="173"/>
                      <a:pt x="207" y="169"/>
                      <a:pt x="208" y="163"/>
                    </a:cubicBezTo>
                    <a:lnTo>
                      <a:pt x="232" y="70"/>
                    </a:lnTo>
                    <a:lnTo>
                      <a:pt x="232" y="352"/>
                    </a:lnTo>
                    <a:lnTo>
                      <a:pt x="264" y="352"/>
                    </a:lnTo>
                    <a:lnTo>
                      <a:pt x="264" y="176"/>
                    </a:lnTo>
                    <a:lnTo>
                      <a:pt x="296" y="176"/>
                    </a:lnTo>
                    <a:lnTo>
                      <a:pt x="296" y="352"/>
                    </a:lnTo>
                    <a:lnTo>
                      <a:pt x="328" y="352"/>
                    </a:lnTo>
                    <a:lnTo>
                      <a:pt x="328" y="71"/>
                    </a:lnTo>
                    <a:lnTo>
                      <a:pt x="353" y="163"/>
                    </a:lnTo>
                    <a:cubicBezTo>
                      <a:pt x="353" y="172"/>
                      <a:pt x="360" y="179"/>
                      <a:pt x="369" y="179"/>
                    </a:cubicBezTo>
                    <a:cubicBezTo>
                      <a:pt x="378" y="179"/>
                      <a:pt x="385" y="172"/>
                      <a:pt x="385" y="163"/>
                    </a:cubicBezTo>
                    <a:lnTo>
                      <a:pt x="408" y="71"/>
                    </a:lnTo>
                    <a:lnTo>
                      <a:pt x="408" y="122"/>
                    </a:lnTo>
                    <a:lnTo>
                      <a:pt x="381" y="224"/>
                    </a:lnTo>
                    <a:lnTo>
                      <a:pt x="408" y="224"/>
                    </a:lnTo>
                    <a:lnTo>
                      <a:pt x="408" y="352"/>
                    </a:lnTo>
                    <a:lnTo>
                      <a:pt x="440" y="352"/>
                    </a:lnTo>
                    <a:lnTo>
                      <a:pt x="440" y="224"/>
                    </a:lnTo>
                    <a:lnTo>
                      <a:pt x="472" y="224"/>
                    </a:lnTo>
                    <a:lnTo>
                      <a:pt x="472" y="352"/>
                    </a:lnTo>
                    <a:lnTo>
                      <a:pt x="504" y="352"/>
                    </a:lnTo>
                    <a:lnTo>
                      <a:pt x="504" y="224"/>
                    </a:lnTo>
                    <a:lnTo>
                      <a:pt x="532" y="224"/>
                    </a:lnTo>
                    <a:lnTo>
                      <a:pt x="504" y="122"/>
                    </a:lnTo>
                    <a:lnTo>
                      <a:pt x="504" y="70"/>
                    </a:lnTo>
                    <a:lnTo>
                      <a:pt x="529" y="163"/>
                    </a:lnTo>
                    <a:cubicBezTo>
                      <a:pt x="531" y="172"/>
                      <a:pt x="540" y="177"/>
                      <a:pt x="548" y="175"/>
                    </a:cubicBezTo>
                    <a:cubicBezTo>
                      <a:pt x="554" y="173"/>
                      <a:pt x="559" y="169"/>
                      <a:pt x="560" y="163"/>
                    </a:cubicBezTo>
                    <a:lnTo>
                      <a:pt x="584" y="70"/>
                    </a:lnTo>
                    <a:lnTo>
                      <a:pt x="584" y="352"/>
                    </a:lnTo>
                    <a:lnTo>
                      <a:pt x="616" y="352"/>
                    </a:lnTo>
                    <a:lnTo>
                      <a:pt x="616" y="176"/>
                    </a:lnTo>
                    <a:lnTo>
                      <a:pt x="648" y="176"/>
                    </a:lnTo>
                    <a:lnTo>
                      <a:pt x="648" y="352"/>
                    </a:lnTo>
                    <a:lnTo>
                      <a:pt x="680" y="352"/>
                    </a:lnTo>
                    <a:lnTo>
                      <a:pt x="680" y="71"/>
                    </a:lnTo>
                    <a:lnTo>
                      <a:pt x="705" y="163"/>
                    </a:lnTo>
                    <a:cubicBezTo>
                      <a:pt x="705" y="172"/>
                      <a:pt x="712" y="179"/>
                      <a:pt x="721" y="179"/>
                    </a:cubicBezTo>
                    <a:cubicBezTo>
                      <a:pt x="730" y="179"/>
                      <a:pt x="737" y="172"/>
                      <a:pt x="737" y="163"/>
                    </a:cubicBezTo>
                    <a:lnTo>
                      <a:pt x="760" y="71"/>
                    </a:lnTo>
                    <a:lnTo>
                      <a:pt x="760" y="122"/>
                    </a:lnTo>
                    <a:lnTo>
                      <a:pt x="733" y="224"/>
                    </a:lnTo>
                    <a:lnTo>
                      <a:pt x="760" y="224"/>
                    </a:lnTo>
                    <a:lnTo>
                      <a:pt x="760" y="352"/>
                    </a:lnTo>
                    <a:lnTo>
                      <a:pt x="792" y="352"/>
                    </a:lnTo>
                    <a:lnTo>
                      <a:pt x="792" y="224"/>
                    </a:lnTo>
                    <a:lnTo>
                      <a:pt x="824" y="224"/>
                    </a:lnTo>
                    <a:lnTo>
                      <a:pt x="824" y="352"/>
                    </a:lnTo>
                    <a:lnTo>
                      <a:pt x="856" y="352"/>
                    </a:lnTo>
                    <a:lnTo>
                      <a:pt x="856" y="224"/>
                    </a:lnTo>
                    <a:lnTo>
                      <a:pt x="884" y="224"/>
                    </a:lnTo>
                    <a:lnTo>
                      <a:pt x="856" y="122"/>
                    </a:lnTo>
                    <a:lnTo>
                      <a:pt x="856" y="70"/>
                    </a:lnTo>
                    <a:lnTo>
                      <a:pt x="881" y="163"/>
                    </a:lnTo>
                    <a:cubicBezTo>
                      <a:pt x="883" y="172"/>
                      <a:pt x="892" y="177"/>
                      <a:pt x="900" y="175"/>
                    </a:cubicBezTo>
                    <a:cubicBezTo>
                      <a:pt x="906" y="173"/>
                      <a:pt x="911" y="169"/>
                      <a:pt x="912" y="163"/>
                    </a:cubicBezTo>
                    <a:lnTo>
                      <a:pt x="936" y="70"/>
                    </a:lnTo>
                    <a:lnTo>
                      <a:pt x="936" y="352"/>
                    </a:lnTo>
                    <a:lnTo>
                      <a:pt x="968" y="352"/>
                    </a:lnTo>
                    <a:lnTo>
                      <a:pt x="968" y="176"/>
                    </a:lnTo>
                    <a:lnTo>
                      <a:pt x="1000" y="176"/>
                    </a:lnTo>
                    <a:lnTo>
                      <a:pt x="1000" y="352"/>
                    </a:lnTo>
                    <a:lnTo>
                      <a:pt x="1032" y="352"/>
                    </a:lnTo>
                    <a:lnTo>
                      <a:pt x="1032" y="71"/>
                    </a:lnTo>
                    <a:lnTo>
                      <a:pt x="1057" y="163"/>
                    </a:lnTo>
                    <a:cubicBezTo>
                      <a:pt x="1057" y="172"/>
                      <a:pt x="1064" y="179"/>
                      <a:pt x="1073" y="179"/>
                    </a:cubicBezTo>
                    <a:cubicBezTo>
                      <a:pt x="1082" y="179"/>
                      <a:pt x="1089" y="172"/>
                      <a:pt x="1089" y="163"/>
                    </a:cubicBezTo>
                    <a:lnTo>
                      <a:pt x="1112" y="71"/>
                    </a:lnTo>
                    <a:lnTo>
                      <a:pt x="1112" y="122"/>
                    </a:lnTo>
                    <a:lnTo>
                      <a:pt x="1085" y="224"/>
                    </a:lnTo>
                    <a:lnTo>
                      <a:pt x="1112" y="224"/>
                    </a:lnTo>
                    <a:lnTo>
                      <a:pt x="1112" y="352"/>
                    </a:lnTo>
                    <a:lnTo>
                      <a:pt x="1144" y="352"/>
                    </a:lnTo>
                    <a:lnTo>
                      <a:pt x="1144" y="224"/>
                    </a:lnTo>
                    <a:lnTo>
                      <a:pt x="1176" y="224"/>
                    </a:lnTo>
                    <a:lnTo>
                      <a:pt x="1176" y="352"/>
                    </a:lnTo>
                    <a:lnTo>
                      <a:pt x="1208" y="352"/>
                    </a:lnTo>
                    <a:lnTo>
                      <a:pt x="1208" y="224"/>
                    </a:lnTo>
                    <a:lnTo>
                      <a:pt x="1236" y="224"/>
                    </a:lnTo>
                    <a:lnTo>
                      <a:pt x="1208" y="122"/>
                    </a:lnTo>
                    <a:lnTo>
                      <a:pt x="1208" y="70"/>
                    </a:lnTo>
                    <a:lnTo>
                      <a:pt x="1233" y="163"/>
                    </a:lnTo>
                    <a:cubicBezTo>
                      <a:pt x="1235" y="170"/>
                      <a:pt x="1242" y="175"/>
                      <a:pt x="1249" y="175"/>
                    </a:cubicBezTo>
                    <a:cubicBezTo>
                      <a:pt x="1258" y="175"/>
                      <a:pt x="1265" y="167"/>
                      <a:pt x="1264" y="159"/>
                    </a:cubicBezTo>
                    <a:cubicBezTo>
                      <a:pt x="1264" y="157"/>
                      <a:pt x="1264" y="156"/>
                      <a:pt x="1264" y="155"/>
                    </a:cubicBez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0" name="Oval 33">
                <a:extLst>
                  <a:ext uri="{FF2B5EF4-FFF2-40B4-BE49-F238E27FC236}">
                    <a16:creationId xmlns:a16="http://schemas.microsoft.com/office/drawing/2014/main" id="{52B78270-7C9C-4F9D-B137-E0C847242AD5}"/>
                  </a:ext>
                </a:extLst>
              </p:cNvPr>
              <p:cNvSpPr>
                <a:spLocks noChangeArrowheads="1"/>
              </p:cNvSpPr>
              <p:nvPr/>
            </p:nvSpPr>
            <p:spPr bwMode="auto">
              <a:xfrm>
                <a:off x="3157" y="1222"/>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1" name="Oval 34">
                <a:extLst>
                  <a:ext uri="{FF2B5EF4-FFF2-40B4-BE49-F238E27FC236}">
                    <a16:creationId xmlns:a16="http://schemas.microsoft.com/office/drawing/2014/main" id="{3A1C82D5-474B-440D-A02B-94184D279434}"/>
                  </a:ext>
                </a:extLst>
              </p:cNvPr>
              <p:cNvSpPr>
                <a:spLocks noChangeArrowheads="1"/>
              </p:cNvSpPr>
              <p:nvPr/>
            </p:nvSpPr>
            <p:spPr bwMode="auto">
              <a:xfrm>
                <a:off x="3015" y="1222"/>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2" name="Oval 35">
                <a:extLst>
                  <a:ext uri="{FF2B5EF4-FFF2-40B4-BE49-F238E27FC236}">
                    <a16:creationId xmlns:a16="http://schemas.microsoft.com/office/drawing/2014/main" id="{0C3C5A15-69C2-4F02-BF8B-B461D9F25275}"/>
                  </a:ext>
                </a:extLst>
              </p:cNvPr>
              <p:cNvSpPr>
                <a:spLocks noChangeArrowheads="1"/>
              </p:cNvSpPr>
              <p:nvPr/>
            </p:nvSpPr>
            <p:spPr bwMode="auto">
              <a:xfrm>
                <a:off x="3086" y="1222"/>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3" name="Oval 36">
                <a:extLst>
                  <a:ext uri="{FF2B5EF4-FFF2-40B4-BE49-F238E27FC236}">
                    <a16:creationId xmlns:a16="http://schemas.microsoft.com/office/drawing/2014/main" id="{A129156D-4E09-4057-8FA1-4D94EA9F10BF}"/>
                  </a:ext>
                </a:extLst>
              </p:cNvPr>
              <p:cNvSpPr>
                <a:spLocks noChangeArrowheads="1"/>
              </p:cNvSpPr>
              <p:nvPr/>
            </p:nvSpPr>
            <p:spPr bwMode="auto">
              <a:xfrm>
                <a:off x="2872" y="1222"/>
                <a:ext cx="33"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4" name="Oval 37">
                <a:extLst>
                  <a:ext uri="{FF2B5EF4-FFF2-40B4-BE49-F238E27FC236}">
                    <a16:creationId xmlns:a16="http://schemas.microsoft.com/office/drawing/2014/main" id="{5632916F-90D1-4C25-85BA-660CF51A1E63}"/>
                  </a:ext>
                </a:extLst>
              </p:cNvPr>
              <p:cNvSpPr>
                <a:spLocks noChangeArrowheads="1"/>
              </p:cNvSpPr>
              <p:nvPr/>
            </p:nvSpPr>
            <p:spPr bwMode="auto">
              <a:xfrm>
                <a:off x="2943" y="1222"/>
                <a:ext cx="33"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5" name="Freeform 38">
                <a:extLst>
                  <a:ext uri="{FF2B5EF4-FFF2-40B4-BE49-F238E27FC236}">
                    <a16:creationId xmlns:a16="http://schemas.microsoft.com/office/drawing/2014/main" id="{CC7CD426-5988-4088-87B4-AE01F7187FE5}"/>
                  </a:ext>
                </a:extLst>
              </p:cNvPr>
              <p:cNvSpPr>
                <a:spLocks/>
              </p:cNvSpPr>
              <p:nvPr/>
            </p:nvSpPr>
            <p:spPr bwMode="auto">
              <a:xfrm>
                <a:off x="2846" y="1254"/>
                <a:ext cx="370" cy="115"/>
              </a:xfrm>
              <a:custGeom>
                <a:avLst/>
                <a:gdLst>
                  <a:gd name="T0" fmla="*/ 882 w 915"/>
                  <a:gd name="T1" fmla="*/ 39 h 352"/>
                  <a:gd name="T2" fmla="*/ 839 w 915"/>
                  <a:gd name="T3" fmla="*/ 5 h 352"/>
                  <a:gd name="T4" fmla="*/ 780 w 915"/>
                  <a:gd name="T5" fmla="*/ 5 h 352"/>
                  <a:gd name="T6" fmla="*/ 737 w 915"/>
                  <a:gd name="T7" fmla="*/ 39 h 352"/>
                  <a:gd name="T8" fmla="*/ 705 w 915"/>
                  <a:gd name="T9" fmla="*/ 39 h 352"/>
                  <a:gd name="T10" fmla="*/ 663 w 915"/>
                  <a:gd name="T11" fmla="*/ 5 h 352"/>
                  <a:gd name="T12" fmla="*/ 604 w 915"/>
                  <a:gd name="T13" fmla="*/ 5 h 352"/>
                  <a:gd name="T14" fmla="*/ 561 w 915"/>
                  <a:gd name="T15" fmla="*/ 39 h 352"/>
                  <a:gd name="T16" fmla="*/ 529 w 915"/>
                  <a:gd name="T17" fmla="*/ 39 h 352"/>
                  <a:gd name="T18" fmla="*/ 486 w 915"/>
                  <a:gd name="T19" fmla="*/ 6 h 352"/>
                  <a:gd name="T20" fmla="*/ 428 w 915"/>
                  <a:gd name="T21" fmla="*/ 5 h 352"/>
                  <a:gd name="T22" fmla="*/ 385 w 915"/>
                  <a:gd name="T23" fmla="*/ 39 h 352"/>
                  <a:gd name="T24" fmla="*/ 353 w 915"/>
                  <a:gd name="T25" fmla="*/ 39 h 352"/>
                  <a:gd name="T26" fmla="*/ 311 w 915"/>
                  <a:gd name="T27" fmla="*/ 5 h 352"/>
                  <a:gd name="T28" fmla="*/ 252 w 915"/>
                  <a:gd name="T29" fmla="*/ 5 h 352"/>
                  <a:gd name="T30" fmla="*/ 209 w 915"/>
                  <a:gd name="T31" fmla="*/ 39 h 352"/>
                  <a:gd name="T32" fmla="*/ 177 w 915"/>
                  <a:gd name="T33" fmla="*/ 39 h 352"/>
                  <a:gd name="T34" fmla="*/ 134 w 915"/>
                  <a:gd name="T35" fmla="*/ 6 h 352"/>
                  <a:gd name="T36" fmla="*/ 76 w 915"/>
                  <a:gd name="T37" fmla="*/ 5 h 352"/>
                  <a:gd name="T38" fmla="*/ 33 w 915"/>
                  <a:gd name="T39" fmla="*/ 39 h 352"/>
                  <a:gd name="T40" fmla="*/ 13 w 915"/>
                  <a:gd name="T41" fmla="*/ 175 h 352"/>
                  <a:gd name="T42" fmla="*/ 34 w 915"/>
                  <a:gd name="T43" fmla="*/ 163 h 352"/>
                  <a:gd name="T44" fmla="*/ 57 w 915"/>
                  <a:gd name="T45" fmla="*/ 352 h 352"/>
                  <a:gd name="T46" fmla="*/ 89 w 915"/>
                  <a:gd name="T47" fmla="*/ 176 h 352"/>
                  <a:gd name="T48" fmla="*/ 121 w 915"/>
                  <a:gd name="T49" fmla="*/ 352 h 352"/>
                  <a:gd name="T50" fmla="*/ 153 w 915"/>
                  <a:gd name="T51" fmla="*/ 71 h 352"/>
                  <a:gd name="T52" fmla="*/ 194 w 915"/>
                  <a:gd name="T53" fmla="*/ 179 h 352"/>
                  <a:gd name="T54" fmla="*/ 233 w 915"/>
                  <a:gd name="T55" fmla="*/ 71 h 352"/>
                  <a:gd name="T56" fmla="*/ 206 w 915"/>
                  <a:gd name="T57" fmla="*/ 224 h 352"/>
                  <a:gd name="T58" fmla="*/ 233 w 915"/>
                  <a:gd name="T59" fmla="*/ 352 h 352"/>
                  <a:gd name="T60" fmla="*/ 265 w 915"/>
                  <a:gd name="T61" fmla="*/ 224 h 352"/>
                  <a:gd name="T62" fmla="*/ 297 w 915"/>
                  <a:gd name="T63" fmla="*/ 352 h 352"/>
                  <a:gd name="T64" fmla="*/ 329 w 915"/>
                  <a:gd name="T65" fmla="*/ 224 h 352"/>
                  <a:gd name="T66" fmla="*/ 329 w 915"/>
                  <a:gd name="T67" fmla="*/ 122 h 352"/>
                  <a:gd name="T68" fmla="*/ 354 w 915"/>
                  <a:gd name="T69" fmla="*/ 163 h 352"/>
                  <a:gd name="T70" fmla="*/ 385 w 915"/>
                  <a:gd name="T71" fmla="*/ 163 h 352"/>
                  <a:gd name="T72" fmla="*/ 409 w 915"/>
                  <a:gd name="T73" fmla="*/ 352 h 352"/>
                  <a:gd name="T74" fmla="*/ 441 w 915"/>
                  <a:gd name="T75" fmla="*/ 176 h 352"/>
                  <a:gd name="T76" fmla="*/ 473 w 915"/>
                  <a:gd name="T77" fmla="*/ 352 h 352"/>
                  <a:gd name="T78" fmla="*/ 505 w 915"/>
                  <a:gd name="T79" fmla="*/ 71 h 352"/>
                  <a:gd name="T80" fmla="*/ 546 w 915"/>
                  <a:gd name="T81" fmla="*/ 179 h 352"/>
                  <a:gd name="T82" fmla="*/ 585 w 915"/>
                  <a:gd name="T83" fmla="*/ 71 h 352"/>
                  <a:gd name="T84" fmla="*/ 558 w 915"/>
                  <a:gd name="T85" fmla="*/ 224 h 352"/>
                  <a:gd name="T86" fmla="*/ 585 w 915"/>
                  <a:gd name="T87" fmla="*/ 352 h 352"/>
                  <a:gd name="T88" fmla="*/ 617 w 915"/>
                  <a:gd name="T89" fmla="*/ 224 h 352"/>
                  <a:gd name="T90" fmla="*/ 649 w 915"/>
                  <a:gd name="T91" fmla="*/ 352 h 352"/>
                  <a:gd name="T92" fmla="*/ 681 w 915"/>
                  <a:gd name="T93" fmla="*/ 224 h 352"/>
                  <a:gd name="T94" fmla="*/ 681 w 915"/>
                  <a:gd name="T95" fmla="*/ 122 h 352"/>
                  <a:gd name="T96" fmla="*/ 706 w 915"/>
                  <a:gd name="T97" fmla="*/ 163 h 352"/>
                  <a:gd name="T98" fmla="*/ 737 w 915"/>
                  <a:gd name="T99" fmla="*/ 163 h 352"/>
                  <a:gd name="T100" fmla="*/ 761 w 915"/>
                  <a:gd name="T101" fmla="*/ 352 h 352"/>
                  <a:gd name="T102" fmla="*/ 793 w 915"/>
                  <a:gd name="T103" fmla="*/ 176 h 352"/>
                  <a:gd name="T104" fmla="*/ 825 w 915"/>
                  <a:gd name="T105" fmla="*/ 352 h 352"/>
                  <a:gd name="T106" fmla="*/ 857 w 915"/>
                  <a:gd name="T107" fmla="*/ 71 h 352"/>
                  <a:gd name="T108" fmla="*/ 898 w 915"/>
                  <a:gd name="T109" fmla="*/ 175 h 352"/>
                  <a:gd name="T110" fmla="*/ 913 w 915"/>
                  <a:gd name="T111" fmla="*/ 15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5" h="352">
                    <a:moveTo>
                      <a:pt x="913" y="155"/>
                    </a:moveTo>
                    <a:lnTo>
                      <a:pt x="882" y="39"/>
                    </a:lnTo>
                    <a:cubicBezTo>
                      <a:pt x="881" y="35"/>
                      <a:pt x="879" y="32"/>
                      <a:pt x="877" y="30"/>
                    </a:cubicBezTo>
                    <a:cubicBezTo>
                      <a:pt x="867" y="19"/>
                      <a:pt x="854" y="10"/>
                      <a:pt x="839" y="5"/>
                    </a:cubicBezTo>
                    <a:cubicBezTo>
                      <a:pt x="830" y="2"/>
                      <a:pt x="820" y="0"/>
                      <a:pt x="809" y="0"/>
                    </a:cubicBezTo>
                    <a:cubicBezTo>
                      <a:pt x="799" y="0"/>
                      <a:pt x="789" y="2"/>
                      <a:pt x="780" y="5"/>
                    </a:cubicBezTo>
                    <a:cubicBezTo>
                      <a:pt x="765" y="10"/>
                      <a:pt x="752" y="19"/>
                      <a:pt x="742" y="30"/>
                    </a:cubicBezTo>
                    <a:cubicBezTo>
                      <a:pt x="740" y="32"/>
                      <a:pt x="738" y="35"/>
                      <a:pt x="737" y="39"/>
                    </a:cubicBezTo>
                    <a:lnTo>
                      <a:pt x="721" y="96"/>
                    </a:lnTo>
                    <a:lnTo>
                      <a:pt x="705" y="39"/>
                    </a:lnTo>
                    <a:cubicBezTo>
                      <a:pt x="705" y="35"/>
                      <a:pt x="703" y="32"/>
                      <a:pt x="701" y="30"/>
                    </a:cubicBezTo>
                    <a:cubicBezTo>
                      <a:pt x="690" y="19"/>
                      <a:pt x="677" y="10"/>
                      <a:pt x="663" y="5"/>
                    </a:cubicBezTo>
                    <a:cubicBezTo>
                      <a:pt x="653" y="2"/>
                      <a:pt x="643" y="0"/>
                      <a:pt x="633" y="0"/>
                    </a:cubicBezTo>
                    <a:cubicBezTo>
                      <a:pt x="623" y="0"/>
                      <a:pt x="613" y="2"/>
                      <a:pt x="604" y="5"/>
                    </a:cubicBezTo>
                    <a:cubicBezTo>
                      <a:pt x="589" y="10"/>
                      <a:pt x="576" y="19"/>
                      <a:pt x="566" y="30"/>
                    </a:cubicBezTo>
                    <a:cubicBezTo>
                      <a:pt x="564" y="32"/>
                      <a:pt x="562" y="35"/>
                      <a:pt x="561" y="39"/>
                    </a:cubicBezTo>
                    <a:lnTo>
                      <a:pt x="545" y="98"/>
                    </a:lnTo>
                    <a:lnTo>
                      <a:pt x="529" y="39"/>
                    </a:lnTo>
                    <a:cubicBezTo>
                      <a:pt x="528" y="36"/>
                      <a:pt x="527" y="33"/>
                      <a:pt x="525" y="30"/>
                    </a:cubicBezTo>
                    <a:cubicBezTo>
                      <a:pt x="514" y="19"/>
                      <a:pt x="501" y="11"/>
                      <a:pt x="486" y="6"/>
                    </a:cubicBezTo>
                    <a:cubicBezTo>
                      <a:pt x="477" y="2"/>
                      <a:pt x="467" y="0"/>
                      <a:pt x="457" y="0"/>
                    </a:cubicBezTo>
                    <a:cubicBezTo>
                      <a:pt x="447" y="0"/>
                      <a:pt x="437" y="2"/>
                      <a:pt x="428" y="5"/>
                    </a:cubicBezTo>
                    <a:cubicBezTo>
                      <a:pt x="413" y="10"/>
                      <a:pt x="400" y="19"/>
                      <a:pt x="390" y="30"/>
                    </a:cubicBezTo>
                    <a:cubicBezTo>
                      <a:pt x="388" y="32"/>
                      <a:pt x="386" y="35"/>
                      <a:pt x="385" y="39"/>
                    </a:cubicBezTo>
                    <a:lnTo>
                      <a:pt x="369" y="96"/>
                    </a:lnTo>
                    <a:lnTo>
                      <a:pt x="353" y="39"/>
                    </a:lnTo>
                    <a:cubicBezTo>
                      <a:pt x="353" y="35"/>
                      <a:pt x="351" y="32"/>
                      <a:pt x="349" y="30"/>
                    </a:cubicBezTo>
                    <a:cubicBezTo>
                      <a:pt x="338" y="19"/>
                      <a:pt x="325" y="10"/>
                      <a:pt x="311" y="5"/>
                    </a:cubicBezTo>
                    <a:cubicBezTo>
                      <a:pt x="301" y="2"/>
                      <a:pt x="291" y="0"/>
                      <a:pt x="281" y="0"/>
                    </a:cubicBezTo>
                    <a:cubicBezTo>
                      <a:pt x="271" y="0"/>
                      <a:pt x="261" y="2"/>
                      <a:pt x="252" y="5"/>
                    </a:cubicBezTo>
                    <a:cubicBezTo>
                      <a:pt x="237" y="10"/>
                      <a:pt x="224" y="19"/>
                      <a:pt x="214" y="30"/>
                    </a:cubicBezTo>
                    <a:cubicBezTo>
                      <a:pt x="212" y="32"/>
                      <a:pt x="210" y="35"/>
                      <a:pt x="209" y="39"/>
                    </a:cubicBezTo>
                    <a:lnTo>
                      <a:pt x="193" y="98"/>
                    </a:lnTo>
                    <a:lnTo>
                      <a:pt x="177" y="39"/>
                    </a:lnTo>
                    <a:cubicBezTo>
                      <a:pt x="176" y="36"/>
                      <a:pt x="175" y="33"/>
                      <a:pt x="173" y="30"/>
                    </a:cubicBezTo>
                    <a:cubicBezTo>
                      <a:pt x="162" y="19"/>
                      <a:pt x="149" y="11"/>
                      <a:pt x="134" y="6"/>
                    </a:cubicBezTo>
                    <a:cubicBezTo>
                      <a:pt x="125" y="2"/>
                      <a:pt x="115" y="0"/>
                      <a:pt x="105" y="0"/>
                    </a:cubicBezTo>
                    <a:cubicBezTo>
                      <a:pt x="95" y="0"/>
                      <a:pt x="85" y="2"/>
                      <a:pt x="76" y="5"/>
                    </a:cubicBezTo>
                    <a:cubicBezTo>
                      <a:pt x="61" y="10"/>
                      <a:pt x="48" y="19"/>
                      <a:pt x="38" y="30"/>
                    </a:cubicBezTo>
                    <a:cubicBezTo>
                      <a:pt x="36" y="32"/>
                      <a:pt x="34" y="35"/>
                      <a:pt x="33" y="39"/>
                    </a:cubicBezTo>
                    <a:lnTo>
                      <a:pt x="2" y="156"/>
                    </a:lnTo>
                    <a:cubicBezTo>
                      <a:pt x="0" y="164"/>
                      <a:pt x="5" y="173"/>
                      <a:pt x="13" y="175"/>
                    </a:cubicBezTo>
                    <a:lnTo>
                      <a:pt x="18" y="175"/>
                    </a:lnTo>
                    <a:cubicBezTo>
                      <a:pt x="25" y="175"/>
                      <a:pt x="32" y="171"/>
                      <a:pt x="34" y="163"/>
                    </a:cubicBezTo>
                    <a:lnTo>
                      <a:pt x="57" y="70"/>
                    </a:lnTo>
                    <a:lnTo>
                      <a:pt x="57" y="352"/>
                    </a:lnTo>
                    <a:lnTo>
                      <a:pt x="89" y="352"/>
                    </a:lnTo>
                    <a:lnTo>
                      <a:pt x="89" y="176"/>
                    </a:lnTo>
                    <a:lnTo>
                      <a:pt x="121" y="176"/>
                    </a:lnTo>
                    <a:lnTo>
                      <a:pt x="121" y="352"/>
                    </a:lnTo>
                    <a:lnTo>
                      <a:pt x="153" y="352"/>
                    </a:lnTo>
                    <a:lnTo>
                      <a:pt x="153" y="71"/>
                    </a:lnTo>
                    <a:lnTo>
                      <a:pt x="178" y="163"/>
                    </a:lnTo>
                    <a:cubicBezTo>
                      <a:pt x="178" y="172"/>
                      <a:pt x="185" y="179"/>
                      <a:pt x="194" y="179"/>
                    </a:cubicBezTo>
                    <a:cubicBezTo>
                      <a:pt x="203" y="179"/>
                      <a:pt x="210" y="172"/>
                      <a:pt x="210" y="163"/>
                    </a:cubicBezTo>
                    <a:lnTo>
                      <a:pt x="233" y="71"/>
                    </a:lnTo>
                    <a:lnTo>
                      <a:pt x="233" y="122"/>
                    </a:lnTo>
                    <a:lnTo>
                      <a:pt x="206" y="224"/>
                    </a:lnTo>
                    <a:lnTo>
                      <a:pt x="233" y="224"/>
                    </a:lnTo>
                    <a:lnTo>
                      <a:pt x="233" y="352"/>
                    </a:lnTo>
                    <a:lnTo>
                      <a:pt x="265" y="352"/>
                    </a:lnTo>
                    <a:lnTo>
                      <a:pt x="265" y="224"/>
                    </a:lnTo>
                    <a:lnTo>
                      <a:pt x="297" y="224"/>
                    </a:lnTo>
                    <a:lnTo>
                      <a:pt x="297" y="352"/>
                    </a:lnTo>
                    <a:lnTo>
                      <a:pt x="329" y="352"/>
                    </a:lnTo>
                    <a:lnTo>
                      <a:pt x="329" y="224"/>
                    </a:lnTo>
                    <a:lnTo>
                      <a:pt x="357" y="224"/>
                    </a:lnTo>
                    <a:lnTo>
                      <a:pt x="329" y="122"/>
                    </a:lnTo>
                    <a:lnTo>
                      <a:pt x="329" y="70"/>
                    </a:lnTo>
                    <a:lnTo>
                      <a:pt x="354" y="163"/>
                    </a:lnTo>
                    <a:cubicBezTo>
                      <a:pt x="356" y="172"/>
                      <a:pt x="365" y="177"/>
                      <a:pt x="373" y="175"/>
                    </a:cubicBezTo>
                    <a:cubicBezTo>
                      <a:pt x="379" y="173"/>
                      <a:pt x="384" y="169"/>
                      <a:pt x="385" y="163"/>
                    </a:cubicBezTo>
                    <a:lnTo>
                      <a:pt x="409" y="70"/>
                    </a:lnTo>
                    <a:lnTo>
                      <a:pt x="409" y="352"/>
                    </a:lnTo>
                    <a:lnTo>
                      <a:pt x="441" y="352"/>
                    </a:lnTo>
                    <a:lnTo>
                      <a:pt x="441" y="176"/>
                    </a:lnTo>
                    <a:lnTo>
                      <a:pt x="473" y="176"/>
                    </a:lnTo>
                    <a:lnTo>
                      <a:pt x="473" y="352"/>
                    </a:lnTo>
                    <a:lnTo>
                      <a:pt x="505" y="352"/>
                    </a:lnTo>
                    <a:lnTo>
                      <a:pt x="505" y="71"/>
                    </a:lnTo>
                    <a:lnTo>
                      <a:pt x="530" y="163"/>
                    </a:lnTo>
                    <a:cubicBezTo>
                      <a:pt x="530" y="172"/>
                      <a:pt x="537" y="179"/>
                      <a:pt x="546" y="179"/>
                    </a:cubicBezTo>
                    <a:cubicBezTo>
                      <a:pt x="555" y="179"/>
                      <a:pt x="562" y="172"/>
                      <a:pt x="562" y="163"/>
                    </a:cubicBezTo>
                    <a:lnTo>
                      <a:pt x="585" y="71"/>
                    </a:lnTo>
                    <a:lnTo>
                      <a:pt x="585" y="122"/>
                    </a:lnTo>
                    <a:lnTo>
                      <a:pt x="558" y="224"/>
                    </a:lnTo>
                    <a:lnTo>
                      <a:pt x="585" y="224"/>
                    </a:lnTo>
                    <a:lnTo>
                      <a:pt x="585" y="352"/>
                    </a:lnTo>
                    <a:lnTo>
                      <a:pt x="617" y="352"/>
                    </a:lnTo>
                    <a:lnTo>
                      <a:pt x="617" y="224"/>
                    </a:lnTo>
                    <a:lnTo>
                      <a:pt x="649" y="224"/>
                    </a:lnTo>
                    <a:lnTo>
                      <a:pt x="649" y="352"/>
                    </a:lnTo>
                    <a:lnTo>
                      <a:pt x="681" y="352"/>
                    </a:lnTo>
                    <a:lnTo>
                      <a:pt x="681" y="224"/>
                    </a:lnTo>
                    <a:lnTo>
                      <a:pt x="709" y="224"/>
                    </a:lnTo>
                    <a:lnTo>
                      <a:pt x="681" y="122"/>
                    </a:lnTo>
                    <a:lnTo>
                      <a:pt x="681" y="70"/>
                    </a:lnTo>
                    <a:lnTo>
                      <a:pt x="706" y="163"/>
                    </a:lnTo>
                    <a:cubicBezTo>
                      <a:pt x="708" y="172"/>
                      <a:pt x="717" y="177"/>
                      <a:pt x="725" y="175"/>
                    </a:cubicBezTo>
                    <a:cubicBezTo>
                      <a:pt x="731" y="173"/>
                      <a:pt x="736" y="169"/>
                      <a:pt x="737" y="163"/>
                    </a:cubicBezTo>
                    <a:lnTo>
                      <a:pt x="761" y="70"/>
                    </a:lnTo>
                    <a:lnTo>
                      <a:pt x="761" y="352"/>
                    </a:lnTo>
                    <a:lnTo>
                      <a:pt x="793" y="352"/>
                    </a:lnTo>
                    <a:lnTo>
                      <a:pt x="793" y="176"/>
                    </a:lnTo>
                    <a:lnTo>
                      <a:pt x="825" y="176"/>
                    </a:lnTo>
                    <a:lnTo>
                      <a:pt x="825" y="352"/>
                    </a:lnTo>
                    <a:lnTo>
                      <a:pt x="857" y="352"/>
                    </a:lnTo>
                    <a:lnTo>
                      <a:pt x="857" y="71"/>
                    </a:lnTo>
                    <a:lnTo>
                      <a:pt x="882" y="163"/>
                    </a:lnTo>
                    <a:cubicBezTo>
                      <a:pt x="884" y="170"/>
                      <a:pt x="890" y="175"/>
                      <a:pt x="898" y="175"/>
                    </a:cubicBezTo>
                    <a:cubicBezTo>
                      <a:pt x="899" y="175"/>
                      <a:pt x="901" y="175"/>
                      <a:pt x="902" y="175"/>
                    </a:cubicBezTo>
                    <a:cubicBezTo>
                      <a:pt x="910" y="172"/>
                      <a:pt x="915" y="164"/>
                      <a:pt x="913" y="155"/>
                    </a:cubicBezTo>
                    <a:cubicBezTo>
                      <a:pt x="913" y="155"/>
                      <a:pt x="913" y="155"/>
                      <a:pt x="913" y="155"/>
                    </a:cubicBez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6" name="Oval 39">
                <a:extLst>
                  <a:ext uri="{FF2B5EF4-FFF2-40B4-BE49-F238E27FC236}">
                    <a16:creationId xmlns:a16="http://schemas.microsoft.com/office/drawing/2014/main" id="{088BFD40-DC79-40FC-886A-E018623189F4}"/>
                  </a:ext>
                </a:extLst>
              </p:cNvPr>
              <p:cNvSpPr>
                <a:spLocks noChangeArrowheads="1"/>
              </p:cNvSpPr>
              <p:nvPr/>
            </p:nvSpPr>
            <p:spPr bwMode="auto">
              <a:xfrm>
                <a:off x="3015" y="1066"/>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7" name="Oval 40">
                <a:extLst>
                  <a:ext uri="{FF2B5EF4-FFF2-40B4-BE49-F238E27FC236}">
                    <a16:creationId xmlns:a16="http://schemas.microsoft.com/office/drawing/2014/main" id="{605D67BC-1E9B-4AD2-BF61-E0FBC29946D2}"/>
                  </a:ext>
                </a:extLst>
              </p:cNvPr>
              <p:cNvSpPr>
                <a:spLocks noChangeArrowheads="1"/>
              </p:cNvSpPr>
              <p:nvPr/>
            </p:nvSpPr>
            <p:spPr bwMode="auto">
              <a:xfrm>
                <a:off x="3086" y="1066"/>
                <a:ext cx="32"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8" name="Oval 41">
                <a:extLst>
                  <a:ext uri="{FF2B5EF4-FFF2-40B4-BE49-F238E27FC236}">
                    <a16:creationId xmlns:a16="http://schemas.microsoft.com/office/drawing/2014/main" id="{0E8B4391-35EC-4559-9ED1-ACAF32F94752}"/>
                  </a:ext>
                </a:extLst>
              </p:cNvPr>
              <p:cNvSpPr>
                <a:spLocks noChangeArrowheads="1"/>
              </p:cNvSpPr>
              <p:nvPr/>
            </p:nvSpPr>
            <p:spPr bwMode="auto">
              <a:xfrm>
                <a:off x="2943" y="1066"/>
                <a:ext cx="33" cy="26"/>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29" name="Freeform 42">
                <a:extLst>
                  <a:ext uri="{FF2B5EF4-FFF2-40B4-BE49-F238E27FC236}">
                    <a16:creationId xmlns:a16="http://schemas.microsoft.com/office/drawing/2014/main" id="{2737D058-9664-4DEC-8094-59811A31B3D3}"/>
                  </a:ext>
                </a:extLst>
              </p:cNvPr>
              <p:cNvSpPr>
                <a:spLocks/>
              </p:cNvSpPr>
              <p:nvPr/>
            </p:nvSpPr>
            <p:spPr bwMode="auto">
              <a:xfrm>
                <a:off x="2917" y="1097"/>
                <a:ext cx="228" cy="115"/>
              </a:xfrm>
              <a:custGeom>
                <a:avLst/>
                <a:gdLst>
                  <a:gd name="T0" fmla="*/ 530 w 563"/>
                  <a:gd name="T1" fmla="*/ 39 h 352"/>
                  <a:gd name="T2" fmla="*/ 487 w 563"/>
                  <a:gd name="T3" fmla="*/ 5 h 352"/>
                  <a:gd name="T4" fmla="*/ 428 w 563"/>
                  <a:gd name="T5" fmla="*/ 5 h 352"/>
                  <a:gd name="T6" fmla="*/ 385 w 563"/>
                  <a:gd name="T7" fmla="*/ 39 h 352"/>
                  <a:gd name="T8" fmla="*/ 353 w 563"/>
                  <a:gd name="T9" fmla="*/ 39 h 352"/>
                  <a:gd name="T10" fmla="*/ 310 w 563"/>
                  <a:gd name="T11" fmla="*/ 6 h 352"/>
                  <a:gd name="T12" fmla="*/ 252 w 563"/>
                  <a:gd name="T13" fmla="*/ 5 h 352"/>
                  <a:gd name="T14" fmla="*/ 209 w 563"/>
                  <a:gd name="T15" fmla="*/ 39 h 352"/>
                  <a:gd name="T16" fmla="*/ 177 w 563"/>
                  <a:gd name="T17" fmla="*/ 39 h 352"/>
                  <a:gd name="T18" fmla="*/ 135 w 563"/>
                  <a:gd name="T19" fmla="*/ 5 h 352"/>
                  <a:gd name="T20" fmla="*/ 76 w 563"/>
                  <a:gd name="T21" fmla="*/ 5 h 352"/>
                  <a:gd name="T22" fmla="*/ 33 w 563"/>
                  <a:gd name="T23" fmla="*/ 39 h 352"/>
                  <a:gd name="T24" fmla="*/ 13 w 563"/>
                  <a:gd name="T25" fmla="*/ 175 h 352"/>
                  <a:gd name="T26" fmla="*/ 34 w 563"/>
                  <a:gd name="T27" fmla="*/ 163 h 352"/>
                  <a:gd name="T28" fmla="*/ 57 w 563"/>
                  <a:gd name="T29" fmla="*/ 122 h 352"/>
                  <a:gd name="T30" fmla="*/ 57 w 563"/>
                  <a:gd name="T31" fmla="*/ 224 h 352"/>
                  <a:gd name="T32" fmla="*/ 89 w 563"/>
                  <a:gd name="T33" fmla="*/ 352 h 352"/>
                  <a:gd name="T34" fmla="*/ 121 w 563"/>
                  <a:gd name="T35" fmla="*/ 224 h 352"/>
                  <a:gd name="T36" fmla="*/ 153 w 563"/>
                  <a:gd name="T37" fmla="*/ 352 h 352"/>
                  <a:gd name="T38" fmla="*/ 181 w 563"/>
                  <a:gd name="T39" fmla="*/ 224 h 352"/>
                  <a:gd name="T40" fmla="*/ 153 w 563"/>
                  <a:gd name="T41" fmla="*/ 70 h 352"/>
                  <a:gd name="T42" fmla="*/ 197 w 563"/>
                  <a:gd name="T43" fmla="*/ 175 h 352"/>
                  <a:gd name="T44" fmla="*/ 233 w 563"/>
                  <a:gd name="T45" fmla="*/ 70 h 352"/>
                  <a:gd name="T46" fmla="*/ 265 w 563"/>
                  <a:gd name="T47" fmla="*/ 352 h 352"/>
                  <a:gd name="T48" fmla="*/ 297 w 563"/>
                  <a:gd name="T49" fmla="*/ 176 h 352"/>
                  <a:gd name="T50" fmla="*/ 329 w 563"/>
                  <a:gd name="T51" fmla="*/ 352 h 352"/>
                  <a:gd name="T52" fmla="*/ 354 w 563"/>
                  <a:gd name="T53" fmla="*/ 163 h 352"/>
                  <a:gd name="T54" fmla="*/ 386 w 563"/>
                  <a:gd name="T55" fmla="*/ 163 h 352"/>
                  <a:gd name="T56" fmla="*/ 409 w 563"/>
                  <a:gd name="T57" fmla="*/ 122 h 352"/>
                  <a:gd name="T58" fmla="*/ 409 w 563"/>
                  <a:gd name="T59" fmla="*/ 224 h 352"/>
                  <a:gd name="T60" fmla="*/ 441 w 563"/>
                  <a:gd name="T61" fmla="*/ 352 h 352"/>
                  <a:gd name="T62" fmla="*/ 473 w 563"/>
                  <a:gd name="T63" fmla="*/ 224 h 352"/>
                  <a:gd name="T64" fmla="*/ 505 w 563"/>
                  <a:gd name="T65" fmla="*/ 352 h 352"/>
                  <a:gd name="T66" fmla="*/ 533 w 563"/>
                  <a:gd name="T67" fmla="*/ 224 h 352"/>
                  <a:gd name="T68" fmla="*/ 505 w 563"/>
                  <a:gd name="T69" fmla="*/ 70 h 352"/>
                  <a:gd name="T70" fmla="*/ 546 w 563"/>
                  <a:gd name="T71" fmla="*/ 175 h 352"/>
                  <a:gd name="T72" fmla="*/ 561 w 563"/>
                  <a:gd name="T73" fmla="*/ 15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 h="352">
                    <a:moveTo>
                      <a:pt x="561" y="155"/>
                    </a:moveTo>
                    <a:lnTo>
                      <a:pt x="530" y="39"/>
                    </a:lnTo>
                    <a:cubicBezTo>
                      <a:pt x="529" y="35"/>
                      <a:pt x="528" y="32"/>
                      <a:pt x="525" y="30"/>
                    </a:cubicBezTo>
                    <a:cubicBezTo>
                      <a:pt x="515" y="19"/>
                      <a:pt x="502" y="10"/>
                      <a:pt x="487" y="5"/>
                    </a:cubicBezTo>
                    <a:cubicBezTo>
                      <a:pt x="478" y="2"/>
                      <a:pt x="468" y="0"/>
                      <a:pt x="457" y="0"/>
                    </a:cubicBezTo>
                    <a:cubicBezTo>
                      <a:pt x="447" y="0"/>
                      <a:pt x="437" y="2"/>
                      <a:pt x="428" y="5"/>
                    </a:cubicBezTo>
                    <a:cubicBezTo>
                      <a:pt x="413" y="10"/>
                      <a:pt x="400" y="19"/>
                      <a:pt x="390" y="30"/>
                    </a:cubicBezTo>
                    <a:cubicBezTo>
                      <a:pt x="388" y="32"/>
                      <a:pt x="386" y="35"/>
                      <a:pt x="385" y="39"/>
                    </a:cubicBezTo>
                    <a:lnTo>
                      <a:pt x="369" y="98"/>
                    </a:lnTo>
                    <a:lnTo>
                      <a:pt x="353" y="39"/>
                    </a:lnTo>
                    <a:cubicBezTo>
                      <a:pt x="352" y="36"/>
                      <a:pt x="351" y="33"/>
                      <a:pt x="349" y="30"/>
                    </a:cubicBezTo>
                    <a:cubicBezTo>
                      <a:pt x="338" y="19"/>
                      <a:pt x="325" y="11"/>
                      <a:pt x="310" y="6"/>
                    </a:cubicBezTo>
                    <a:cubicBezTo>
                      <a:pt x="301" y="2"/>
                      <a:pt x="291" y="0"/>
                      <a:pt x="281" y="0"/>
                    </a:cubicBezTo>
                    <a:cubicBezTo>
                      <a:pt x="271" y="0"/>
                      <a:pt x="261" y="2"/>
                      <a:pt x="252" y="5"/>
                    </a:cubicBezTo>
                    <a:cubicBezTo>
                      <a:pt x="237" y="10"/>
                      <a:pt x="224" y="19"/>
                      <a:pt x="214" y="30"/>
                    </a:cubicBezTo>
                    <a:cubicBezTo>
                      <a:pt x="212" y="32"/>
                      <a:pt x="210" y="35"/>
                      <a:pt x="209" y="39"/>
                    </a:cubicBezTo>
                    <a:lnTo>
                      <a:pt x="193" y="96"/>
                    </a:lnTo>
                    <a:lnTo>
                      <a:pt x="177" y="39"/>
                    </a:lnTo>
                    <a:cubicBezTo>
                      <a:pt x="177" y="35"/>
                      <a:pt x="175" y="32"/>
                      <a:pt x="173" y="30"/>
                    </a:cubicBezTo>
                    <a:cubicBezTo>
                      <a:pt x="162" y="19"/>
                      <a:pt x="149" y="10"/>
                      <a:pt x="135" y="5"/>
                    </a:cubicBezTo>
                    <a:cubicBezTo>
                      <a:pt x="125" y="2"/>
                      <a:pt x="115" y="0"/>
                      <a:pt x="105" y="0"/>
                    </a:cubicBezTo>
                    <a:cubicBezTo>
                      <a:pt x="95" y="0"/>
                      <a:pt x="85" y="2"/>
                      <a:pt x="76" y="5"/>
                    </a:cubicBezTo>
                    <a:cubicBezTo>
                      <a:pt x="61" y="10"/>
                      <a:pt x="48" y="19"/>
                      <a:pt x="38" y="30"/>
                    </a:cubicBezTo>
                    <a:cubicBezTo>
                      <a:pt x="36" y="32"/>
                      <a:pt x="34" y="35"/>
                      <a:pt x="33" y="39"/>
                    </a:cubicBezTo>
                    <a:lnTo>
                      <a:pt x="2" y="156"/>
                    </a:lnTo>
                    <a:cubicBezTo>
                      <a:pt x="0" y="164"/>
                      <a:pt x="5" y="173"/>
                      <a:pt x="13" y="175"/>
                    </a:cubicBezTo>
                    <a:cubicBezTo>
                      <a:pt x="15" y="175"/>
                      <a:pt x="16" y="175"/>
                      <a:pt x="18" y="175"/>
                    </a:cubicBezTo>
                    <a:cubicBezTo>
                      <a:pt x="25" y="175"/>
                      <a:pt x="32" y="171"/>
                      <a:pt x="34" y="163"/>
                    </a:cubicBezTo>
                    <a:lnTo>
                      <a:pt x="57" y="71"/>
                    </a:lnTo>
                    <a:lnTo>
                      <a:pt x="57" y="122"/>
                    </a:lnTo>
                    <a:lnTo>
                      <a:pt x="30" y="224"/>
                    </a:lnTo>
                    <a:lnTo>
                      <a:pt x="57" y="224"/>
                    </a:lnTo>
                    <a:lnTo>
                      <a:pt x="57" y="352"/>
                    </a:lnTo>
                    <a:lnTo>
                      <a:pt x="89" y="352"/>
                    </a:lnTo>
                    <a:lnTo>
                      <a:pt x="89" y="224"/>
                    </a:lnTo>
                    <a:lnTo>
                      <a:pt x="121" y="224"/>
                    </a:lnTo>
                    <a:lnTo>
                      <a:pt x="121" y="352"/>
                    </a:lnTo>
                    <a:lnTo>
                      <a:pt x="153" y="352"/>
                    </a:lnTo>
                    <a:lnTo>
                      <a:pt x="153" y="224"/>
                    </a:lnTo>
                    <a:lnTo>
                      <a:pt x="181" y="224"/>
                    </a:lnTo>
                    <a:lnTo>
                      <a:pt x="153" y="122"/>
                    </a:lnTo>
                    <a:lnTo>
                      <a:pt x="153" y="70"/>
                    </a:lnTo>
                    <a:lnTo>
                      <a:pt x="178" y="163"/>
                    </a:lnTo>
                    <a:cubicBezTo>
                      <a:pt x="180" y="172"/>
                      <a:pt x="189" y="177"/>
                      <a:pt x="197" y="175"/>
                    </a:cubicBezTo>
                    <a:cubicBezTo>
                      <a:pt x="203" y="173"/>
                      <a:pt x="208" y="169"/>
                      <a:pt x="209" y="163"/>
                    </a:cubicBezTo>
                    <a:lnTo>
                      <a:pt x="233" y="70"/>
                    </a:lnTo>
                    <a:lnTo>
                      <a:pt x="233" y="352"/>
                    </a:lnTo>
                    <a:lnTo>
                      <a:pt x="265" y="352"/>
                    </a:lnTo>
                    <a:lnTo>
                      <a:pt x="265" y="176"/>
                    </a:lnTo>
                    <a:lnTo>
                      <a:pt x="297" y="176"/>
                    </a:lnTo>
                    <a:lnTo>
                      <a:pt x="297" y="352"/>
                    </a:lnTo>
                    <a:lnTo>
                      <a:pt x="329" y="352"/>
                    </a:lnTo>
                    <a:lnTo>
                      <a:pt x="329" y="71"/>
                    </a:lnTo>
                    <a:lnTo>
                      <a:pt x="354" y="163"/>
                    </a:lnTo>
                    <a:cubicBezTo>
                      <a:pt x="354" y="172"/>
                      <a:pt x="361" y="179"/>
                      <a:pt x="370" y="179"/>
                    </a:cubicBezTo>
                    <a:cubicBezTo>
                      <a:pt x="379" y="179"/>
                      <a:pt x="386" y="172"/>
                      <a:pt x="386" y="163"/>
                    </a:cubicBezTo>
                    <a:lnTo>
                      <a:pt x="409" y="71"/>
                    </a:lnTo>
                    <a:lnTo>
                      <a:pt x="409" y="122"/>
                    </a:lnTo>
                    <a:lnTo>
                      <a:pt x="382" y="224"/>
                    </a:lnTo>
                    <a:lnTo>
                      <a:pt x="409" y="224"/>
                    </a:lnTo>
                    <a:lnTo>
                      <a:pt x="409" y="352"/>
                    </a:lnTo>
                    <a:lnTo>
                      <a:pt x="441" y="352"/>
                    </a:lnTo>
                    <a:lnTo>
                      <a:pt x="441" y="224"/>
                    </a:lnTo>
                    <a:lnTo>
                      <a:pt x="473" y="224"/>
                    </a:lnTo>
                    <a:lnTo>
                      <a:pt x="473" y="352"/>
                    </a:lnTo>
                    <a:lnTo>
                      <a:pt x="505" y="352"/>
                    </a:lnTo>
                    <a:lnTo>
                      <a:pt x="505" y="224"/>
                    </a:lnTo>
                    <a:lnTo>
                      <a:pt x="533" y="224"/>
                    </a:lnTo>
                    <a:lnTo>
                      <a:pt x="505" y="122"/>
                    </a:lnTo>
                    <a:lnTo>
                      <a:pt x="505" y="70"/>
                    </a:lnTo>
                    <a:lnTo>
                      <a:pt x="530" y="163"/>
                    </a:lnTo>
                    <a:cubicBezTo>
                      <a:pt x="532" y="170"/>
                      <a:pt x="539" y="175"/>
                      <a:pt x="546" y="175"/>
                    </a:cubicBezTo>
                    <a:lnTo>
                      <a:pt x="550" y="175"/>
                    </a:lnTo>
                    <a:cubicBezTo>
                      <a:pt x="559" y="173"/>
                      <a:pt x="563" y="164"/>
                      <a:pt x="561" y="155"/>
                    </a:cubicBezTo>
                    <a:cubicBezTo>
                      <a:pt x="561" y="155"/>
                      <a:pt x="561" y="155"/>
                      <a:pt x="561" y="155"/>
                    </a:cubicBez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sp>
          <p:nvSpPr>
            <p:cNvPr id="23" name="Freeform 44">
              <a:extLst>
                <a:ext uri="{FF2B5EF4-FFF2-40B4-BE49-F238E27FC236}">
                  <a16:creationId xmlns:a16="http://schemas.microsoft.com/office/drawing/2014/main" id="{F57E04A8-73B8-456B-9CB4-017322EA7652}"/>
                </a:ext>
              </a:extLst>
            </p:cNvPr>
            <p:cNvSpPr>
              <a:spLocks/>
            </p:cNvSpPr>
            <p:nvPr/>
          </p:nvSpPr>
          <p:spPr bwMode="auto">
            <a:xfrm>
              <a:off x="3580" y="1046"/>
              <a:ext cx="1025" cy="795"/>
            </a:xfrm>
            <a:custGeom>
              <a:avLst/>
              <a:gdLst>
                <a:gd name="T0" fmla="*/ 0 w 6704"/>
                <a:gd name="T1" fmla="*/ 1072 h 6432"/>
                <a:gd name="T2" fmla="*/ 1072 w 6704"/>
                <a:gd name="T3" fmla="*/ 0 h 6432"/>
                <a:gd name="T4" fmla="*/ 5632 w 6704"/>
                <a:gd name="T5" fmla="*/ 0 h 6432"/>
                <a:gd name="T6" fmla="*/ 6704 w 6704"/>
                <a:gd name="T7" fmla="*/ 1072 h 6432"/>
                <a:gd name="T8" fmla="*/ 6704 w 6704"/>
                <a:gd name="T9" fmla="*/ 5360 h 6432"/>
                <a:gd name="T10" fmla="*/ 5632 w 6704"/>
                <a:gd name="T11" fmla="*/ 6432 h 6432"/>
                <a:gd name="T12" fmla="*/ 1072 w 6704"/>
                <a:gd name="T13" fmla="*/ 6432 h 6432"/>
                <a:gd name="T14" fmla="*/ 0 w 6704"/>
                <a:gd name="T15" fmla="*/ 5360 h 6432"/>
                <a:gd name="T16" fmla="*/ 0 w 6704"/>
                <a:gd name="T17" fmla="*/ 1072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6432">
                  <a:moveTo>
                    <a:pt x="0" y="1072"/>
                  </a:moveTo>
                  <a:cubicBezTo>
                    <a:pt x="0" y="480"/>
                    <a:pt x="480" y="0"/>
                    <a:pt x="1072" y="0"/>
                  </a:cubicBezTo>
                  <a:lnTo>
                    <a:pt x="5632" y="0"/>
                  </a:lnTo>
                  <a:cubicBezTo>
                    <a:pt x="6225" y="0"/>
                    <a:pt x="6704" y="480"/>
                    <a:pt x="6704" y="1072"/>
                  </a:cubicBezTo>
                  <a:lnTo>
                    <a:pt x="6704" y="5360"/>
                  </a:lnTo>
                  <a:cubicBezTo>
                    <a:pt x="6704" y="5953"/>
                    <a:pt x="6225" y="6432"/>
                    <a:pt x="5632" y="6432"/>
                  </a:cubicBezTo>
                  <a:lnTo>
                    <a:pt x="1072" y="6432"/>
                  </a:lnTo>
                  <a:cubicBezTo>
                    <a:pt x="480" y="6432"/>
                    <a:pt x="0" y="5953"/>
                    <a:pt x="0" y="5360"/>
                  </a:cubicBezTo>
                  <a:lnTo>
                    <a:pt x="0" y="1072"/>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24" name="Freeform 45">
              <a:extLst>
                <a:ext uri="{FF2B5EF4-FFF2-40B4-BE49-F238E27FC236}">
                  <a16:creationId xmlns:a16="http://schemas.microsoft.com/office/drawing/2014/main" id="{0E0723BE-AC6A-40B8-BB11-222B1DC08E9F}"/>
                </a:ext>
              </a:extLst>
            </p:cNvPr>
            <p:cNvSpPr>
              <a:spLocks/>
            </p:cNvSpPr>
            <p:nvPr/>
          </p:nvSpPr>
          <p:spPr bwMode="auto">
            <a:xfrm>
              <a:off x="3580" y="1046"/>
              <a:ext cx="1025" cy="795"/>
            </a:xfrm>
            <a:custGeom>
              <a:avLst/>
              <a:gdLst>
                <a:gd name="T0" fmla="*/ 0 w 6704"/>
                <a:gd name="T1" fmla="*/ 1072 h 6432"/>
                <a:gd name="T2" fmla="*/ 1072 w 6704"/>
                <a:gd name="T3" fmla="*/ 0 h 6432"/>
                <a:gd name="T4" fmla="*/ 5632 w 6704"/>
                <a:gd name="T5" fmla="*/ 0 h 6432"/>
                <a:gd name="T6" fmla="*/ 6704 w 6704"/>
                <a:gd name="T7" fmla="*/ 1072 h 6432"/>
                <a:gd name="T8" fmla="*/ 6704 w 6704"/>
                <a:gd name="T9" fmla="*/ 5360 h 6432"/>
                <a:gd name="T10" fmla="*/ 5632 w 6704"/>
                <a:gd name="T11" fmla="*/ 6432 h 6432"/>
                <a:gd name="T12" fmla="*/ 1072 w 6704"/>
                <a:gd name="T13" fmla="*/ 6432 h 6432"/>
                <a:gd name="T14" fmla="*/ 0 w 6704"/>
                <a:gd name="T15" fmla="*/ 5360 h 6432"/>
                <a:gd name="T16" fmla="*/ 0 w 6704"/>
                <a:gd name="T17" fmla="*/ 1072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6432">
                  <a:moveTo>
                    <a:pt x="0" y="1072"/>
                  </a:moveTo>
                  <a:cubicBezTo>
                    <a:pt x="0" y="480"/>
                    <a:pt x="480" y="0"/>
                    <a:pt x="1072" y="0"/>
                  </a:cubicBezTo>
                  <a:lnTo>
                    <a:pt x="5632" y="0"/>
                  </a:lnTo>
                  <a:cubicBezTo>
                    <a:pt x="6225" y="0"/>
                    <a:pt x="6704" y="480"/>
                    <a:pt x="6704" y="1072"/>
                  </a:cubicBezTo>
                  <a:lnTo>
                    <a:pt x="6704" y="5360"/>
                  </a:lnTo>
                  <a:cubicBezTo>
                    <a:pt x="6704" y="5953"/>
                    <a:pt x="6225" y="6432"/>
                    <a:pt x="5632" y="6432"/>
                  </a:cubicBezTo>
                  <a:lnTo>
                    <a:pt x="1072" y="6432"/>
                  </a:lnTo>
                  <a:cubicBezTo>
                    <a:pt x="480" y="6432"/>
                    <a:pt x="0" y="5953"/>
                    <a:pt x="0" y="5360"/>
                  </a:cubicBezTo>
                  <a:lnTo>
                    <a:pt x="0" y="1072"/>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25" name="Rectangle 46">
              <a:extLst>
                <a:ext uri="{FF2B5EF4-FFF2-40B4-BE49-F238E27FC236}">
                  <a16:creationId xmlns:a16="http://schemas.microsoft.com/office/drawing/2014/main" id="{9D3DF82F-DBE9-4380-B5E1-EE81448BC2D6}"/>
                </a:ext>
              </a:extLst>
            </p:cNvPr>
            <p:cNvSpPr>
              <a:spLocks noChangeArrowheads="1"/>
            </p:cNvSpPr>
            <p:nvPr/>
          </p:nvSpPr>
          <p:spPr bwMode="auto">
            <a:xfrm>
              <a:off x="3764" y="1060"/>
              <a:ext cx="1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11</a:t>
              </a:r>
              <a:endParaRPr lang="en-US" altLang="en-US" sz="1801"/>
            </a:p>
          </p:txBody>
        </p:sp>
        <p:sp>
          <p:nvSpPr>
            <p:cNvPr id="26" name="Rectangle 47">
              <a:extLst>
                <a:ext uri="{FF2B5EF4-FFF2-40B4-BE49-F238E27FC236}">
                  <a16:creationId xmlns:a16="http://schemas.microsoft.com/office/drawing/2014/main" id="{E63E25FE-0FE6-4524-BF16-C9E1A5236F20}"/>
                </a:ext>
              </a:extLst>
            </p:cNvPr>
            <p:cNvSpPr>
              <a:spLocks noChangeArrowheads="1"/>
            </p:cNvSpPr>
            <p:nvPr/>
          </p:nvSpPr>
          <p:spPr bwMode="auto">
            <a:xfrm>
              <a:off x="4033" y="1109"/>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(39%)</a:t>
              </a:r>
              <a:endParaRPr lang="en-US" altLang="en-US" sz="1801"/>
            </a:p>
          </p:txBody>
        </p:sp>
        <p:sp>
          <p:nvSpPr>
            <p:cNvPr id="27" name="Rectangle 48">
              <a:extLst>
                <a:ext uri="{FF2B5EF4-FFF2-40B4-BE49-F238E27FC236}">
                  <a16:creationId xmlns:a16="http://schemas.microsoft.com/office/drawing/2014/main" id="{3CB481E0-DBF9-4FE3-BF9F-F8E3A13D2EAD}"/>
                </a:ext>
              </a:extLst>
            </p:cNvPr>
            <p:cNvSpPr>
              <a:spLocks noChangeArrowheads="1"/>
            </p:cNvSpPr>
            <p:nvPr/>
          </p:nvSpPr>
          <p:spPr bwMode="auto">
            <a:xfrm>
              <a:off x="3921" y="1284"/>
              <a:ext cx="2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Friends</a:t>
              </a:r>
              <a:endParaRPr lang="en-US" altLang="en-US" sz="1801"/>
            </a:p>
          </p:txBody>
        </p:sp>
        <p:sp>
          <p:nvSpPr>
            <p:cNvPr id="28" name="Freeform 49">
              <a:extLst>
                <a:ext uri="{FF2B5EF4-FFF2-40B4-BE49-F238E27FC236}">
                  <a16:creationId xmlns:a16="http://schemas.microsoft.com/office/drawing/2014/main" id="{BC2CB959-A61D-4E92-9CEF-8ACF9983C5A4}"/>
                </a:ext>
              </a:extLst>
            </p:cNvPr>
            <p:cNvSpPr>
              <a:spLocks/>
            </p:cNvSpPr>
            <p:nvPr/>
          </p:nvSpPr>
          <p:spPr bwMode="auto">
            <a:xfrm>
              <a:off x="4661" y="1046"/>
              <a:ext cx="1023" cy="795"/>
            </a:xfrm>
            <a:custGeom>
              <a:avLst/>
              <a:gdLst>
                <a:gd name="T0" fmla="*/ 0 w 6688"/>
                <a:gd name="T1" fmla="*/ 1072 h 6432"/>
                <a:gd name="T2" fmla="*/ 1072 w 6688"/>
                <a:gd name="T3" fmla="*/ 0 h 6432"/>
                <a:gd name="T4" fmla="*/ 5616 w 6688"/>
                <a:gd name="T5" fmla="*/ 0 h 6432"/>
                <a:gd name="T6" fmla="*/ 6688 w 6688"/>
                <a:gd name="T7" fmla="*/ 1072 h 6432"/>
                <a:gd name="T8" fmla="*/ 6688 w 6688"/>
                <a:gd name="T9" fmla="*/ 5360 h 6432"/>
                <a:gd name="T10" fmla="*/ 5616 w 6688"/>
                <a:gd name="T11" fmla="*/ 6432 h 6432"/>
                <a:gd name="T12" fmla="*/ 1072 w 6688"/>
                <a:gd name="T13" fmla="*/ 6432 h 6432"/>
                <a:gd name="T14" fmla="*/ 0 w 6688"/>
                <a:gd name="T15" fmla="*/ 5360 h 6432"/>
                <a:gd name="T16" fmla="*/ 0 w 6688"/>
                <a:gd name="T17" fmla="*/ 1072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432">
                  <a:moveTo>
                    <a:pt x="0" y="1072"/>
                  </a:moveTo>
                  <a:cubicBezTo>
                    <a:pt x="0" y="480"/>
                    <a:pt x="480" y="0"/>
                    <a:pt x="1072" y="0"/>
                  </a:cubicBezTo>
                  <a:lnTo>
                    <a:pt x="5616" y="0"/>
                  </a:lnTo>
                  <a:cubicBezTo>
                    <a:pt x="6209" y="0"/>
                    <a:pt x="6688" y="480"/>
                    <a:pt x="6688" y="1072"/>
                  </a:cubicBezTo>
                  <a:lnTo>
                    <a:pt x="6688" y="5360"/>
                  </a:lnTo>
                  <a:cubicBezTo>
                    <a:pt x="6688" y="5953"/>
                    <a:pt x="6209" y="6432"/>
                    <a:pt x="5616" y="6432"/>
                  </a:cubicBezTo>
                  <a:lnTo>
                    <a:pt x="1072" y="6432"/>
                  </a:lnTo>
                  <a:cubicBezTo>
                    <a:pt x="480" y="6432"/>
                    <a:pt x="0" y="5953"/>
                    <a:pt x="0" y="5360"/>
                  </a:cubicBezTo>
                  <a:lnTo>
                    <a:pt x="0" y="1072"/>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29" name="Freeform 50">
              <a:extLst>
                <a:ext uri="{FF2B5EF4-FFF2-40B4-BE49-F238E27FC236}">
                  <a16:creationId xmlns:a16="http://schemas.microsoft.com/office/drawing/2014/main" id="{96E7A379-1CF0-457D-935A-4990FA6206E3}"/>
                </a:ext>
              </a:extLst>
            </p:cNvPr>
            <p:cNvSpPr>
              <a:spLocks/>
            </p:cNvSpPr>
            <p:nvPr/>
          </p:nvSpPr>
          <p:spPr bwMode="auto">
            <a:xfrm>
              <a:off x="4661" y="1046"/>
              <a:ext cx="1023" cy="795"/>
            </a:xfrm>
            <a:custGeom>
              <a:avLst/>
              <a:gdLst>
                <a:gd name="T0" fmla="*/ 0 w 6688"/>
                <a:gd name="T1" fmla="*/ 1072 h 6432"/>
                <a:gd name="T2" fmla="*/ 1072 w 6688"/>
                <a:gd name="T3" fmla="*/ 0 h 6432"/>
                <a:gd name="T4" fmla="*/ 5616 w 6688"/>
                <a:gd name="T5" fmla="*/ 0 h 6432"/>
                <a:gd name="T6" fmla="*/ 6688 w 6688"/>
                <a:gd name="T7" fmla="*/ 1072 h 6432"/>
                <a:gd name="T8" fmla="*/ 6688 w 6688"/>
                <a:gd name="T9" fmla="*/ 5360 h 6432"/>
                <a:gd name="T10" fmla="*/ 5616 w 6688"/>
                <a:gd name="T11" fmla="*/ 6432 h 6432"/>
                <a:gd name="T12" fmla="*/ 1072 w 6688"/>
                <a:gd name="T13" fmla="*/ 6432 h 6432"/>
                <a:gd name="T14" fmla="*/ 0 w 6688"/>
                <a:gd name="T15" fmla="*/ 5360 h 6432"/>
                <a:gd name="T16" fmla="*/ 0 w 6688"/>
                <a:gd name="T17" fmla="*/ 1072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432">
                  <a:moveTo>
                    <a:pt x="0" y="1072"/>
                  </a:moveTo>
                  <a:cubicBezTo>
                    <a:pt x="0" y="480"/>
                    <a:pt x="480" y="0"/>
                    <a:pt x="1072" y="0"/>
                  </a:cubicBezTo>
                  <a:lnTo>
                    <a:pt x="5616" y="0"/>
                  </a:lnTo>
                  <a:cubicBezTo>
                    <a:pt x="6209" y="0"/>
                    <a:pt x="6688" y="480"/>
                    <a:pt x="6688" y="1072"/>
                  </a:cubicBezTo>
                  <a:lnTo>
                    <a:pt x="6688" y="5360"/>
                  </a:lnTo>
                  <a:cubicBezTo>
                    <a:pt x="6688" y="5953"/>
                    <a:pt x="6209" y="6432"/>
                    <a:pt x="5616" y="6432"/>
                  </a:cubicBezTo>
                  <a:lnTo>
                    <a:pt x="1072" y="6432"/>
                  </a:lnTo>
                  <a:cubicBezTo>
                    <a:pt x="480" y="6432"/>
                    <a:pt x="0" y="5953"/>
                    <a:pt x="0" y="5360"/>
                  </a:cubicBezTo>
                  <a:lnTo>
                    <a:pt x="0" y="1072"/>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30" name="Rectangle 51">
              <a:extLst>
                <a:ext uri="{FF2B5EF4-FFF2-40B4-BE49-F238E27FC236}">
                  <a16:creationId xmlns:a16="http://schemas.microsoft.com/office/drawing/2014/main" id="{933AF413-1039-4260-A62F-FE8FB41A3816}"/>
                </a:ext>
              </a:extLst>
            </p:cNvPr>
            <p:cNvSpPr>
              <a:spLocks noChangeArrowheads="1"/>
            </p:cNvSpPr>
            <p:nvPr/>
          </p:nvSpPr>
          <p:spPr bwMode="auto">
            <a:xfrm>
              <a:off x="4845" y="1337"/>
              <a:ext cx="1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12</a:t>
              </a:r>
              <a:endParaRPr lang="en-US" altLang="en-US" sz="1801"/>
            </a:p>
          </p:txBody>
        </p:sp>
        <p:sp>
          <p:nvSpPr>
            <p:cNvPr id="31" name="Rectangle 52">
              <a:extLst>
                <a:ext uri="{FF2B5EF4-FFF2-40B4-BE49-F238E27FC236}">
                  <a16:creationId xmlns:a16="http://schemas.microsoft.com/office/drawing/2014/main" id="{653189FC-29B3-4AD0-B812-A872FAC43591}"/>
                </a:ext>
              </a:extLst>
            </p:cNvPr>
            <p:cNvSpPr>
              <a:spLocks noChangeArrowheads="1"/>
            </p:cNvSpPr>
            <p:nvPr/>
          </p:nvSpPr>
          <p:spPr bwMode="auto">
            <a:xfrm>
              <a:off x="5114" y="1386"/>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(43%)</a:t>
              </a:r>
              <a:endParaRPr lang="en-US" altLang="en-US" sz="1801"/>
            </a:p>
          </p:txBody>
        </p:sp>
        <p:sp>
          <p:nvSpPr>
            <p:cNvPr id="32" name="Rectangle 53">
              <a:extLst>
                <a:ext uri="{FF2B5EF4-FFF2-40B4-BE49-F238E27FC236}">
                  <a16:creationId xmlns:a16="http://schemas.microsoft.com/office/drawing/2014/main" id="{7908B52F-0181-4CB4-A69E-F5F2057DDB30}"/>
                </a:ext>
              </a:extLst>
            </p:cNvPr>
            <p:cNvSpPr>
              <a:spLocks noChangeArrowheads="1"/>
            </p:cNvSpPr>
            <p:nvPr/>
          </p:nvSpPr>
          <p:spPr bwMode="auto">
            <a:xfrm>
              <a:off x="4862" y="1561"/>
              <a:ext cx="5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T?ne grew up </a:t>
              </a:r>
              <a:endParaRPr lang="en-US" altLang="en-US" sz="1801"/>
            </a:p>
          </p:txBody>
        </p:sp>
        <p:sp>
          <p:nvSpPr>
            <p:cNvPr id="33" name="Rectangle 54">
              <a:extLst>
                <a:ext uri="{FF2B5EF4-FFF2-40B4-BE49-F238E27FC236}">
                  <a16:creationId xmlns:a16="http://schemas.microsoft.com/office/drawing/2014/main" id="{EFE0706A-8CCF-4273-AE09-C4CAEA34FB16}"/>
                </a:ext>
              </a:extLst>
            </p:cNvPr>
            <p:cNvSpPr>
              <a:spLocks noChangeArrowheads="1"/>
            </p:cNvSpPr>
            <p:nvPr/>
          </p:nvSpPr>
          <p:spPr bwMode="auto">
            <a:xfrm>
              <a:off x="4862" y="1671"/>
              <a:ext cx="52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with violence</a:t>
              </a:r>
              <a:endParaRPr lang="en-US" altLang="en-US" sz="1801"/>
            </a:p>
          </p:txBody>
        </p:sp>
        <p:grpSp>
          <p:nvGrpSpPr>
            <p:cNvPr id="34" name="Group 57">
              <a:extLst>
                <a:ext uri="{FF2B5EF4-FFF2-40B4-BE49-F238E27FC236}">
                  <a16:creationId xmlns:a16="http://schemas.microsoft.com/office/drawing/2014/main" id="{7C687E68-E335-45A2-833F-605F112A5C3E}"/>
                </a:ext>
              </a:extLst>
            </p:cNvPr>
            <p:cNvGrpSpPr>
              <a:grpSpLocks/>
            </p:cNvGrpSpPr>
            <p:nvPr/>
          </p:nvGrpSpPr>
          <p:grpSpPr bwMode="auto">
            <a:xfrm>
              <a:off x="5049" y="1073"/>
              <a:ext cx="181" cy="300"/>
              <a:chOff x="5049" y="1073"/>
              <a:chExt cx="181" cy="300"/>
            </a:xfrm>
          </p:grpSpPr>
          <p:sp>
            <p:nvSpPr>
              <p:cNvPr id="110" name="Oval 55">
                <a:extLst>
                  <a:ext uri="{FF2B5EF4-FFF2-40B4-BE49-F238E27FC236}">
                    <a16:creationId xmlns:a16="http://schemas.microsoft.com/office/drawing/2014/main" id="{760C59A1-1F0D-4964-AB13-28B590034831}"/>
                  </a:ext>
                </a:extLst>
              </p:cNvPr>
              <p:cNvSpPr>
                <a:spLocks noChangeArrowheads="1"/>
              </p:cNvSpPr>
              <p:nvPr/>
            </p:nvSpPr>
            <p:spPr bwMode="auto">
              <a:xfrm>
                <a:off x="5106" y="1073"/>
                <a:ext cx="66" cy="54"/>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1" name="Freeform 56">
                <a:extLst>
                  <a:ext uri="{FF2B5EF4-FFF2-40B4-BE49-F238E27FC236}">
                    <a16:creationId xmlns:a16="http://schemas.microsoft.com/office/drawing/2014/main" id="{931F3475-BED8-4967-BA68-B505C1EA5A3A}"/>
                  </a:ext>
                </a:extLst>
              </p:cNvPr>
              <p:cNvSpPr>
                <a:spLocks/>
              </p:cNvSpPr>
              <p:nvPr/>
            </p:nvSpPr>
            <p:spPr bwMode="auto">
              <a:xfrm>
                <a:off x="5049" y="1133"/>
                <a:ext cx="181" cy="240"/>
              </a:xfrm>
              <a:custGeom>
                <a:avLst/>
                <a:gdLst>
                  <a:gd name="T0" fmla="*/ 701 w 704"/>
                  <a:gd name="T1" fmla="*/ 500 h 1152"/>
                  <a:gd name="T2" fmla="*/ 612 w 704"/>
                  <a:gd name="T3" fmla="*/ 119 h 1152"/>
                  <a:gd name="T4" fmla="*/ 592 w 704"/>
                  <a:gd name="T5" fmla="*/ 84 h 1152"/>
                  <a:gd name="T6" fmla="*/ 458 w 704"/>
                  <a:gd name="T7" fmla="*/ 13 h 1152"/>
                  <a:gd name="T8" fmla="*/ 352 w 704"/>
                  <a:gd name="T9" fmla="*/ 0 h 1152"/>
                  <a:gd name="T10" fmla="*/ 247 w 704"/>
                  <a:gd name="T11" fmla="*/ 16 h 1152"/>
                  <a:gd name="T12" fmla="*/ 112 w 704"/>
                  <a:gd name="T13" fmla="*/ 87 h 1152"/>
                  <a:gd name="T14" fmla="*/ 93 w 704"/>
                  <a:gd name="T15" fmla="*/ 122 h 1152"/>
                  <a:gd name="T16" fmla="*/ 4 w 704"/>
                  <a:gd name="T17" fmla="*/ 503 h 1152"/>
                  <a:gd name="T18" fmla="*/ 0 w 704"/>
                  <a:gd name="T19" fmla="*/ 519 h 1152"/>
                  <a:gd name="T20" fmla="*/ 64 w 704"/>
                  <a:gd name="T21" fmla="*/ 583 h 1152"/>
                  <a:gd name="T22" fmla="*/ 125 w 704"/>
                  <a:gd name="T23" fmla="*/ 535 h 1152"/>
                  <a:gd name="T24" fmla="*/ 192 w 704"/>
                  <a:gd name="T25" fmla="*/ 256 h 1152"/>
                  <a:gd name="T26" fmla="*/ 192 w 704"/>
                  <a:gd name="T27" fmla="*/ 1152 h 1152"/>
                  <a:gd name="T28" fmla="*/ 320 w 704"/>
                  <a:gd name="T29" fmla="*/ 1152 h 1152"/>
                  <a:gd name="T30" fmla="*/ 320 w 704"/>
                  <a:gd name="T31" fmla="*/ 576 h 1152"/>
                  <a:gd name="T32" fmla="*/ 384 w 704"/>
                  <a:gd name="T33" fmla="*/ 576 h 1152"/>
                  <a:gd name="T34" fmla="*/ 384 w 704"/>
                  <a:gd name="T35" fmla="*/ 1152 h 1152"/>
                  <a:gd name="T36" fmla="*/ 512 w 704"/>
                  <a:gd name="T37" fmla="*/ 1152 h 1152"/>
                  <a:gd name="T38" fmla="*/ 512 w 704"/>
                  <a:gd name="T39" fmla="*/ 253 h 1152"/>
                  <a:gd name="T40" fmla="*/ 580 w 704"/>
                  <a:gd name="T41" fmla="*/ 532 h 1152"/>
                  <a:gd name="T42" fmla="*/ 640 w 704"/>
                  <a:gd name="T43" fmla="*/ 580 h 1152"/>
                  <a:gd name="T44" fmla="*/ 704 w 704"/>
                  <a:gd name="T45" fmla="*/ 516 h 1152"/>
                  <a:gd name="T46" fmla="*/ 701 w 704"/>
                  <a:gd name="T47" fmla="*/ 50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4" h="1152">
                    <a:moveTo>
                      <a:pt x="701" y="500"/>
                    </a:moveTo>
                    <a:lnTo>
                      <a:pt x="612" y="119"/>
                    </a:lnTo>
                    <a:cubicBezTo>
                      <a:pt x="608" y="106"/>
                      <a:pt x="602" y="93"/>
                      <a:pt x="592" y="84"/>
                    </a:cubicBezTo>
                    <a:cubicBezTo>
                      <a:pt x="554" y="52"/>
                      <a:pt x="509" y="29"/>
                      <a:pt x="458" y="13"/>
                    </a:cubicBezTo>
                    <a:cubicBezTo>
                      <a:pt x="423" y="7"/>
                      <a:pt x="388" y="0"/>
                      <a:pt x="352" y="0"/>
                    </a:cubicBezTo>
                    <a:cubicBezTo>
                      <a:pt x="317" y="0"/>
                      <a:pt x="282" y="7"/>
                      <a:pt x="247" y="16"/>
                    </a:cubicBezTo>
                    <a:cubicBezTo>
                      <a:pt x="196" y="29"/>
                      <a:pt x="151" y="55"/>
                      <a:pt x="112" y="87"/>
                    </a:cubicBezTo>
                    <a:cubicBezTo>
                      <a:pt x="103" y="96"/>
                      <a:pt x="96" y="109"/>
                      <a:pt x="93" y="122"/>
                    </a:cubicBezTo>
                    <a:lnTo>
                      <a:pt x="4" y="503"/>
                    </a:lnTo>
                    <a:cubicBezTo>
                      <a:pt x="4" y="506"/>
                      <a:pt x="0" y="512"/>
                      <a:pt x="0" y="519"/>
                    </a:cubicBezTo>
                    <a:cubicBezTo>
                      <a:pt x="0" y="554"/>
                      <a:pt x="29" y="583"/>
                      <a:pt x="64" y="583"/>
                    </a:cubicBezTo>
                    <a:cubicBezTo>
                      <a:pt x="93" y="583"/>
                      <a:pt x="119" y="560"/>
                      <a:pt x="125" y="535"/>
                    </a:cubicBezTo>
                    <a:lnTo>
                      <a:pt x="192" y="256"/>
                    </a:lnTo>
                    <a:lnTo>
                      <a:pt x="192" y="1152"/>
                    </a:lnTo>
                    <a:lnTo>
                      <a:pt x="320" y="1152"/>
                    </a:lnTo>
                    <a:lnTo>
                      <a:pt x="320" y="576"/>
                    </a:lnTo>
                    <a:lnTo>
                      <a:pt x="384" y="576"/>
                    </a:lnTo>
                    <a:lnTo>
                      <a:pt x="384" y="1152"/>
                    </a:lnTo>
                    <a:lnTo>
                      <a:pt x="512" y="1152"/>
                    </a:lnTo>
                    <a:lnTo>
                      <a:pt x="512" y="253"/>
                    </a:lnTo>
                    <a:lnTo>
                      <a:pt x="580" y="532"/>
                    </a:lnTo>
                    <a:cubicBezTo>
                      <a:pt x="586" y="557"/>
                      <a:pt x="612" y="580"/>
                      <a:pt x="640" y="580"/>
                    </a:cubicBezTo>
                    <a:cubicBezTo>
                      <a:pt x="676" y="580"/>
                      <a:pt x="704" y="551"/>
                      <a:pt x="704" y="516"/>
                    </a:cubicBezTo>
                    <a:cubicBezTo>
                      <a:pt x="704" y="509"/>
                      <a:pt x="701" y="503"/>
                      <a:pt x="701" y="500"/>
                    </a:cubicBez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grpSp>
          <p:nvGrpSpPr>
            <p:cNvPr id="35" name="Group 64">
              <a:extLst>
                <a:ext uri="{FF2B5EF4-FFF2-40B4-BE49-F238E27FC236}">
                  <a16:creationId xmlns:a16="http://schemas.microsoft.com/office/drawing/2014/main" id="{457B4DD7-555F-4466-9865-16D3369B5027}"/>
                </a:ext>
              </a:extLst>
            </p:cNvPr>
            <p:cNvGrpSpPr>
              <a:grpSpLocks/>
            </p:cNvGrpSpPr>
            <p:nvPr/>
          </p:nvGrpSpPr>
          <p:grpSpPr bwMode="auto">
            <a:xfrm>
              <a:off x="3894" y="1488"/>
              <a:ext cx="434" cy="317"/>
              <a:chOff x="3894" y="1488"/>
              <a:chExt cx="434" cy="317"/>
            </a:xfrm>
          </p:grpSpPr>
          <p:sp>
            <p:nvSpPr>
              <p:cNvPr id="104" name="Freeform 58">
                <a:extLst>
                  <a:ext uri="{FF2B5EF4-FFF2-40B4-BE49-F238E27FC236}">
                    <a16:creationId xmlns:a16="http://schemas.microsoft.com/office/drawing/2014/main" id="{E6C52EF1-5486-4971-A50D-4A70FE718FF8}"/>
                  </a:ext>
                </a:extLst>
              </p:cNvPr>
              <p:cNvSpPr>
                <a:spLocks/>
              </p:cNvSpPr>
              <p:nvPr/>
            </p:nvSpPr>
            <p:spPr bwMode="auto">
              <a:xfrm>
                <a:off x="3894" y="1552"/>
                <a:ext cx="150" cy="253"/>
              </a:xfrm>
              <a:custGeom>
                <a:avLst/>
                <a:gdLst>
                  <a:gd name="T0" fmla="*/ 443 w 476"/>
                  <a:gd name="T1" fmla="*/ 618 h 989"/>
                  <a:gd name="T2" fmla="*/ 476 w 476"/>
                  <a:gd name="T3" fmla="*/ 493 h 989"/>
                  <a:gd name="T4" fmla="*/ 471 w 476"/>
                  <a:gd name="T5" fmla="*/ 474 h 989"/>
                  <a:gd name="T6" fmla="*/ 455 w 476"/>
                  <a:gd name="T7" fmla="*/ 476 h 989"/>
                  <a:gd name="T8" fmla="*/ 433 w 476"/>
                  <a:gd name="T9" fmla="*/ 473 h 989"/>
                  <a:gd name="T10" fmla="*/ 387 w 476"/>
                  <a:gd name="T11" fmla="*/ 439 h 989"/>
                  <a:gd name="T12" fmla="*/ 378 w 476"/>
                  <a:gd name="T13" fmla="*/ 373 h 989"/>
                  <a:gd name="T14" fmla="*/ 449 w 476"/>
                  <a:gd name="T15" fmla="*/ 107 h 989"/>
                  <a:gd name="T16" fmla="*/ 449 w 476"/>
                  <a:gd name="T17" fmla="*/ 106 h 989"/>
                  <a:gd name="T18" fmla="*/ 449 w 476"/>
                  <a:gd name="T19" fmla="*/ 106 h 989"/>
                  <a:gd name="T20" fmla="*/ 468 w 476"/>
                  <a:gd name="T21" fmla="*/ 72 h 989"/>
                  <a:gd name="T22" fmla="*/ 377 w 476"/>
                  <a:gd name="T23" fmla="*/ 20 h 989"/>
                  <a:gd name="T24" fmla="*/ 204 w 476"/>
                  <a:gd name="T25" fmla="*/ 20 h 989"/>
                  <a:gd name="T26" fmla="*/ 94 w 476"/>
                  <a:gd name="T27" fmla="*/ 90 h 989"/>
                  <a:gd name="T28" fmla="*/ 79 w 476"/>
                  <a:gd name="T29" fmla="*/ 116 h 989"/>
                  <a:gd name="T30" fmla="*/ 8 w 476"/>
                  <a:gd name="T31" fmla="*/ 381 h 989"/>
                  <a:gd name="T32" fmla="*/ 41 w 476"/>
                  <a:gd name="T33" fmla="*/ 442 h 989"/>
                  <a:gd name="T34" fmla="*/ 41 w 476"/>
                  <a:gd name="T35" fmla="*/ 442 h 989"/>
                  <a:gd name="T36" fmla="*/ 54 w 476"/>
                  <a:gd name="T37" fmla="*/ 444 h 989"/>
                  <a:gd name="T38" fmla="*/ 101 w 476"/>
                  <a:gd name="T39" fmla="*/ 408 h 989"/>
                  <a:gd name="T40" fmla="*/ 165 w 476"/>
                  <a:gd name="T41" fmla="*/ 175 h 989"/>
                  <a:gd name="T42" fmla="*/ 165 w 476"/>
                  <a:gd name="T43" fmla="*/ 285 h 989"/>
                  <a:gd name="T44" fmla="*/ 165 w 476"/>
                  <a:gd name="T45" fmla="*/ 285 h 989"/>
                  <a:gd name="T46" fmla="*/ 73 w 476"/>
                  <a:gd name="T47" fmla="*/ 626 h 989"/>
                  <a:gd name="T48" fmla="*/ 165 w 476"/>
                  <a:gd name="T49" fmla="*/ 626 h 989"/>
                  <a:gd name="T50" fmla="*/ 165 w 476"/>
                  <a:gd name="T51" fmla="*/ 989 h 989"/>
                  <a:gd name="T52" fmla="*/ 261 w 476"/>
                  <a:gd name="T53" fmla="*/ 989 h 989"/>
                  <a:gd name="T54" fmla="*/ 261 w 476"/>
                  <a:gd name="T55" fmla="*/ 626 h 989"/>
                  <a:gd name="T56" fmla="*/ 325 w 476"/>
                  <a:gd name="T57" fmla="*/ 626 h 989"/>
                  <a:gd name="T58" fmla="*/ 325 w 476"/>
                  <a:gd name="T59" fmla="*/ 988 h 989"/>
                  <a:gd name="T60" fmla="*/ 421 w 476"/>
                  <a:gd name="T61" fmla="*/ 988 h 989"/>
                  <a:gd name="T62" fmla="*/ 421 w 476"/>
                  <a:gd name="T63" fmla="*/ 626 h 989"/>
                  <a:gd name="T64" fmla="*/ 440 w 476"/>
                  <a:gd name="T65" fmla="*/ 626 h 989"/>
                  <a:gd name="T66" fmla="*/ 443 w 476"/>
                  <a:gd name="T67" fmla="*/ 618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6" h="989">
                    <a:moveTo>
                      <a:pt x="443" y="618"/>
                    </a:moveTo>
                    <a:lnTo>
                      <a:pt x="476" y="493"/>
                    </a:lnTo>
                    <a:lnTo>
                      <a:pt x="471" y="474"/>
                    </a:lnTo>
                    <a:cubicBezTo>
                      <a:pt x="466" y="475"/>
                      <a:pt x="460" y="476"/>
                      <a:pt x="455" y="476"/>
                    </a:cubicBezTo>
                    <a:cubicBezTo>
                      <a:pt x="448" y="476"/>
                      <a:pt x="440" y="475"/>
                      <a:pt x="433" y="473"/>
                    </a:cubicBezTo>
                    <a:cubicBezTo>
                      <a:pt x="414" y="468"/>
                      <a:pt x="397" y="456"/>
                      <a:pt x="387" y="439"/>
                    </a:cubicBezTo>
                    <a:cubicBezTo>
                      <a:pt x="375" y="419"/>
                      <a:pt x="372" y="395"/>
                      <a:pt x="378" y="373"/>
                    </a:cubicBezTo>
                    <a:lnTo>
                      <a:pt x="449" y="107"/>
                    </a:lnTo>
                    <a:lnTo>
                      <a:pt x="449" y="106"/>
                    </a:lnTo>
                    <a:lnTo>
                      <a:pt x="449" y="106"/>
                    </a:lnTo>
                    <a:cubicBezTo>
                      <a:pt x="454" y="93"/>
                      <a:pt x="460" y="82"/>
                      <a:pt x="468" y="72"/>
                    </a:cubicBezTo>
                    <a:cubicBezTo>
                      <a:pt x="441" y="49"/>
                      <a:pt x="410" y="31"/>
                      <a:pt x="377" y="20"/>
                    </a:cubicBezTo>
                    <a:cubicBezTo>
                      <a:pt x="321" y="0"/>
                      <a:pt x="260" y="0"/>
                      <a:pt x="204" y="20"/>
                    </a:cubicBezTo>
                    <a:cubicBezTo>
                      <a:pt x="162" y="34"/>
                      <a:pt x="124" y="58"/>
                      <a:pt x="94" y="90"/>
                    </a:cubicBezTo>
                    <a:cubicBezTo>
                      <a:pt x="88" y="98"/>
                      <a:pt x="83" y="106"/>
                      <a:pt x="79" y="116"/>
                    </a:cubicBezTo>
                    <a:lnTo>
                      <a:pt x="8" y="381"/>
                    </a:lnTo>
                    <a:cubicBezTo>
                      <a:pt x="0" y="407"/>
                      <a:pt x="15" y="434"/>
                      <a:pt x="41" y="442"/>
                    </a:cubicBezTo>
                    <a:cubicBezTo>
                      <a:pt x="41" y="442"/>
                      <a:pt x="41" y="442"/>
                      <a:pt x="41" y="442"/>
                    </a:cubicBezTo>
                    <a:cubicBezTo>
                      <a:pt x="45" y="443"/>
                      <a:pt x="50" y="444"/>
                      <a:pt x="54" y="444"/>
                    </a:cubicBezTo>
                    <a:cubicBezTo>
                      <a:pt x="75" y="443"/>
                      <a:pt x="94" y="429"/>
                      <a:pt x="101" y="408"/>
                    </a:cubicBezTo>
                    <a:lnTo>
                      <a:pt x="165" y="175"/>
                    </a:lnTo>
                    <a:lnTo>
                      <a:pt x="165" y="285"/>
                    </a:lnTo>
                    <a:lnTo>
                      <a:pt x="165" y="285"/>
                    </a:lnTo>
                    <a:lnTo>
                      <a:pt x="73" y="626"/>
                    </a:lnTo>
                    <a:lnTo>
                      <a:pt x="165" y="626"/>
                    </a:lnTo>
                    <a:lnTo>
                      <a:pt x="165" y="989"/>
                    </a:lnTo>
                    <a:lnTo>
                      <a:pt x="261" y="989"/>
                    </a:lnTo>
                    <a:lnTo>
                      <a:pt x="261" y="626"/>
                    </a:lnTo>
                    <a:lnTo>
                      <a:pt x="325" y="626"/>
                    </a:lnTo>
                    <a:lnTo>
                      <a:pt x="325" y="988"/>
                    </a:lnTo>
                    <a:lnTo>
                      <a:pt x="421" y="988"/>
                    </a:lnTo>
                    <a:lnTo>
                      <a:pt x="421" y="626"/>
                    </a:lnTo>
                    <a:lnTo>
                      <a:pt x="440" y="626"/>
                    </a:lnTo>
                    <a:lnTo>
                      <a:pt x="443" y="618"/>
                    </a:ln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5" name="Freeform 59">
                <a:extLst>
                  <a:ext uri="{FF2B5EF4-FFF2-40B4-BE49-F238E27FC236}">
                    <a16:creationId xmlns:a16="http://schemas.microsoft.com/office/drawing/2014/main" id="{816BCB43-C6BF-4998-AAC6-4C1F0B1C419C}"/>
                  </a:ext>
                </a:extLst>
              </p:cNvPr>
              <p:cNvSpPr>
                <a:spLocks/>
              </p:cNvSpPr>
              <p:nvPr/>
            </p:nvSpPr>
            <p:spPr bwMode="auto">
              <a:xfrm>
                <a:off x="4180" y="1552"/>
                <a:ext cx="148" cy="253"/>
              </a:xfrm>
              <a:custGeom>
                <a:avLst/>
                <a:gdLst>
                  <a:gd name="T0" fmla="*/ 465 w 471"/>
                  <a:gd name="T1" fmla="*/ 381 h 989"/>
                  <a:gd name="T2" fmla="*/ 393 w 471"/>
                  <a:gd name="T3" fmla="*/ 116 h 989"/>
                  <a:gd name="T4" fmla="*/ 378 w 471"/>
                  <a:gd name="T5" fmla="*/ 90 h 989"/>
                  <a:gd name="T6" fmla="*/ 268 w 471"/>
                  <a:gd name="T7" fmla="*/ 20 h 989"/>
                  <a:gd name="T8" fmla="*/ 95 w 471"/>
                  <a:gd name="T9" fmla="*/ 20 h 989"/>
                  <a:gd name="T10" fmla="*/ 4 w 471"/>
                  <a:gd name="T11" fmla="*/ 72 h 989"/>
                  <a:gd name="T12" fmla="*/ 23 w 471"/>
                  <a:gd name="T13" fmla="*/ 106 h 989"/>
                  <a:gd name="T14" fmla="*/ 23 w 471"/>
                  <a:gd name="T15" fmla="*/ 106 h 989"/>
                  <a:gd name="T16" fmla="*/ 23 w 471"/>
                  <a:gd name="T17" fmla="*/ 107 h 989"/>
                  <a:gd name="T18" fmla="*/ 95 w 471"/>
                  <a:gd name="T19" fmla="*/ 374 h 989"/>
                  <a:gd name="T20" fmla="*/ 43 w 471"/>
                  <a:gd name="T21" fmla="*/ 473 h 989"/>
                  <a:gd name="T22" fmla="*/ 21 w 471"/>
                  <a:gd name="T23" fmla="*/ 476 h 989"/>
                  <a:gd name="T24" fmla="*/ 5 w 471"/>
                  <a:gd name="T25" fmla="*/ 474 h 989"/>
                  <a:gd name="T26" fmla="*/ 0 w 471"/>
                  <a:gd name="T27" fmla="*/ 493 h 989"/>
                  <a:gd name="T28" fmla="*/ 33 w 471"/>
                  <a:gd name="T29" fmla="*/ 618 h 989"/>
                  <a:gd name="T30" fmla="*/ 35 w 471"/>
                  <a:gd name="T31" fmla="*/ 626 h 989"/>
                  <a:gd name="T32" fmla="*/ 55 w 471"/>
                  <a:gd name="T33" fmla="*/ 626 h 989"/>
                  <a:gd name="T34" fmla="*/ 55 w 471"/>
                  <a:gd name="T35" fmla="*/ 989 h 989"/>
                  <a:gd name="T36" fmla="*/ 151 w 471"/>
                  <a:gd name="T37" fmla="*/ 989 h 989"/>
                  <a:gd name="T38" fmla="*/ 151 w 471"/>
                  <a:gd name="T39" fmla="*/ 626 h 989"/>
                  <a:gd name="T40" fmla="*/ 215 w 471"/>
                  <a:gd name="T41" fmla="*/ 626 h 989"/>
                  <a:gd name="T42" fmla="*/ 215 w 471"/>
                  <a:gd name="T43" fmla="*/ 988 h 989"/>
                  <a:gd name="T44" fmla="*/ 311 w 471"/>
                  <a:gd name="T45" fmla="*/ 988 h 989"/>
                  <a:gd name="T46" fmla="*/ 311 w 471"/>
                  <a:gd name="T47" fmla="*/ 626 h 989"/>
                  <a:gd name="T48" fmla="*/ 403 w 471"/>
                  <a:gd name="T49" fmla="*/ 626 h 989"/>
                  <a:gd name="T50" fmla="*/ 311 w 471"/>
                  <a:gd name="T51" fmla="*/ 285 h 989"/>
                  <a:gd name="T52" fmla="*/ 311 w 471"/>
                  <a:gd name="T53" fmla="*/ 175 h 989"/>
                  <a:gd name="T54" fmla="*/ 375 w 471"/>
                  <a:gd name="T55" fmla="*/ 408 h 989"/>
                  <a:gd name="T56" fmla="*/ 422 w 471"/>
                  <a:gd name="T57" fmla="*/ 444 h 989"/>
                  <a:gd name="T58" fmla="*/ 435 w 471"/>
                  <a:gd name="T59" fmla="*/ 442 h 989"/>
                  <a:gd name="T60" fmla="*/ 465 w 471"/>
                  <a:gd name="T61" fmla="*/ 38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1" h="989">
                    <a:moveTo>
                      <a:pt x="465" y="381"/>
                    </a:moveTo>
                    <a:lnTo>
                      <a:pt x="393" y="116"/>
                    </a:lnTo>
                    <a:cubicBezTo>
                      <a:pt x="390" y="106"/>
                      <a:pt x="385" y="97"/>
                      <a:pt x="378" y="90"/>
                    </a:cubicBezTo>
                    <a:cubicBezTo>
                      <a:pt x="348" y="58"/>
                      <a:pt x="310" y="34"/>
                      <a:pt x="268" y="20"/>
                    </a:cubicBezTo>
                    <a:cubicBezTo>
                      <a:pt x="212" y="0"/>
                      <a:pt x="151" y="0"/>
                      <a:pt x="95" y="20"/>
                    </a:cubicBezTo>
                    <a:cubicBezTo>
                      <a:pt x="62" y="31"/>
                      <a:pt x="31" y="49"/>
                      <a:pt x="4" y="72"/>
                    </a:cubicBezTo>
                    <a:cubicBezTo>
                      <a:pt x="12" y="82"/>
                      <a:pt x="19" y="93"/>
                      <a:pt x="23" y="106"/>
                    </a:cubicBezTo>
                    <a:lnTo>
                      <a:pt x="23" y="106"/>
                    </a:lnTo>
                    <a:lnTo>
                      <a:pt x="23" y="107"/>
                    </a:lnTo>
                    <a:lnTo>
                      <a:pt x="95" y="374"/>
                    </a:lnTo>
                    <a:cubicBezTo>
                      <a:pt x="106" y="415"/>
                      <a:pt x="83" y="458"/>
                      <a:pt x="43" y="473"/>
                    </a:cubicBezTo>
                    <a:cubicBezTo>
                      <a:pt x="36" y="475"/>
                      <a:pt x="28" y="476"/>
                      <a:pt x="21" y="476"/>
                    </a:cubicBezTo>
                    <a:cubicBezTo>
                      <a:pt x="15" y="476"/>
                      <a:pt x="10" y="475"/>
                      <a:pt x="5" y="474"/>
                    </a:cubicBezTo>
                    <a:lnTo>
                      <a:pt x="0" y="493"/>
                    </a:lnTo>
                    <a:lnTo>
                      <a:pt x="33" y="618"/>
                    </a:lnTo>
                    <a:lnTo>
                      <a:pt x="35" y="626"/>
                    </a:lnTo>
                    <a:lnTo>
                      <a:pt x="55" y="626"/>
                    </a:lnTo>
                    <a:lnTo>
                      <a:pt x="55" y="989"/>
                    </a:lnTo>
                    <a:lnTo>
                      <a:pt x="151" y="989"/>
                    </a:lnTo>
                    <a:lnTo>
                      <a:pt x="151" y="626"/>
                    </a:lnTo>
                    <a:lnTo>
                      <a:pt x="215" y="626"/>
                    </a:lnTo>
                    <a:lnTo>
                      <a:pt x="215" y="988"/>
                    </a:lnTo>
                    <a:lnTo>
                      <a:pt x="311" y="988"/>
                    </a:lnTo>
                    <a:lnTo>
                      <a:pt x="311" y="626"/>
                    </a:lnTo>
                    <a:lnTo>
                      <a:pt x="403" y="626"/>
                    </a:lnTo>
                    <a:lnTo>
                      <a:pt x="311" y="285"/>
                    </a:lnTo>
                    <a:lnTo>
                      <a:pt x="311" y="175"/>
                    </a:lnTo>
                    <a:lnTo>
                      <a:pt x="375" y="408"/>
                    </a:lnTo>
                    <a:cubicBezTo>
                      <a:pt x="381" y="429"/>
                      <a:pt x="400" y="443"/>
                      <a:pt x="422" y="444"/>
                    </a:cubicBezTo>
                    <a:cubicBezTo>
                      <a:pt x="426" y="444"/>
                      <a:pt x="430" y="443"/>
                      <a:pt x="435" y="442"/>
                    </a:cubicBezTo>
                    <a:cubicBezTo>
                      <a:pt x="459" y="432"/>
                      <a:pt x="471" y="406"/>
                      <a:pt x="465" y="381"/>
                    </a:cubicBez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6" name="Freeform 60">
                <a:extLst>
                  <a:ext uri="{FF2B5EF4-FFF2-40B4-BE49-F238E27FC236}">
                    <a16:creationId xmlns:a16="http://schemas.microsoft.com/office/drawing/2014/main" id="{57A3029B-44FC-4A56-BFC4-1785E78A17FC}"/>
                  </a:ext>
                </a:extLst>
              </p:cNvPr>
              <p:cNvSpPr>
                <a:spLocks/>
              </p:cNvSpPr>
              <p:nvPr/>
            </p:nvSpPr>
            <p:spPr bwMode="auto">
              <a:xfrm>
                <a:off x="4020" y="1552"/>
                <a:ext cx="182" cy="253"/>
              </a:xfrm>
              <a:custGeom>
                <a:avLst/>
                <a:gdLst>
                  <a:gd name="T0" fmla="*/ 574 w 581"/>
                  <a:gd name="T1" fmla="*/ 381 h 989"/>
                  <a:gd name="T2" fmla="*/ 502 w 581"/>
                  <a:gd name="T3" fmla="*/ 116 h 989"/>
                  <a:gd name="T4" fmla="*/ 488 w 581"/>
                  <a:gd name="T5" fmla="*/ 90 h 989"/>
                  <a:gd name="T6" fmla="*/ 378 w 581"/>
                  <a:gd name="T7" fmla="*/ 20 h 989"/>
                  <a:gd name="T8" fmla="*/ 205 w 581"/>
                  <a:gd name="T9" fmla="*/ 20 h 989"/>
                  <a:gd name="T10" fmla="*/ 94 w 581"/>
                  <a:gd name="T11" fmla="*/ 90 h 989"/>
                  <a:gd name="T12" fmla="*/ 80 w 581"/>
                  <a:gd name="T13" fmla="*/ 116 h 989"/>
                  <a:gd name="T14" fmla="*/ 8 w 581"/>
                  <a:gd name="T15" fmla="*/ 381 h 989"/>
                  <a:gd name="T16" fmla="*/ 41 w 581"/>
                  <a:gd name="T17" fmla="*/ 442 h 989"/>
                  <a:gd name="T18" fmla="*/ 41 w 581"/>
                  <a:gd name="T19" fmla="*/ 442 h 989"/>
                  <a:gd name="T20" fmla="*/ 54 w 581"/>
                  <a:gd name="T21" fmla="*/ 444 h 989"/>
                  <a:gd name="T22" fmla="*/ 101 w 581"/>
                  <a:gd name="T23" fmla="*/ 408 h 989"/>
                  <a:gd name="T24" fmla="*/ 165 w 581"/>
                  <a:gd name="T25" fmla="*/ 175 h 989"/>
                  <a:gd name="T26" fmla="*/ 165 w 581"/>
                  <a:gd name="T27" fmla="*/ 285 h 989"/>
                  <a:gd name="T28" fmla="*/ 165 w 581"/>
                  <a:gd name="T29" fmla="*/ 285 h 989"/>
                  <a:gd name="T30" fmla="*/ 73 w 581"/>
                  <a:gd name="T31" fmla="*/ 626 h 989"/>
                  <a:gd name="T32" fmla="*/ 165 w 581"/>
                  <a:gd name="T33" fmla="*/ 626 h 989"/>
                  <a:gd name="T34" fmla="*/ 165 w 581"/>
                  <a:gd name="T35" fmla="*/ 989 h 989"/>
                  <a:gd name="T36" fmla="*/ 261 w 581"/>
                  <a:gd name="T37" fmla="*/ 989 h 989"/>
                  <a:gd name="T38" fmla="*/ 261 w 581"/>
                  <a:gd name="T39" fmla="*/ 626 h 989"/>
                  <a:gd name="T40" fmla="*/ 325 w 581"/>
                  <a:gd name="T41" fmla="*/ 626 h 989"/>
                  <a:gd name="T42" fmla="*/ 325 w 581"/>
                  <a:gd name="T43" fmla="*/ 988 h 989"/>
                  <a:gd name="T44" fmla="*/ 421 w 581"/>
                  <a:gd name="T45" fmla="*/ 988 h 989"/>
                  <a:gd name="T46" fmla="*/ 421 w 581"/>
                  <a:gd name="T47" fmla="*/ 626 h 989"/>
                  <a:gd name="T48" fmla="*/ 512 w 581"/>
                  <a:gd name="T49" fmla="*/ 626 h 989"/>
                  <a:gd name="T50" fmla="*/ 421 w 581"/>
                  <a:gd name="T51" fmla="*/ 285 h 989"/>
                  <a:gd name="T52" fmla="*/ 421 w 581"/>
                  <a:gd name="T53" fmla="*/ 175 h 989"/>
                  <a:gd name="T54" fmla="*/ 485 w 581"/>
                  <a:gd name="T55" fmla="*/ 408 h 989"/>
                  <a:gd name="T56" fmla="*/ 531 w 581"/>
                  <a:gd name="T57" fmla="*/ 444 h 989"/>
                  <a:gd name="T58" fmla="*/ 544 w 581"/>
                  <a:gd name="T59" fmla="*/ 442 h 989"/>
                  <a:gd name="T60" fmla="*/ 574 w 581"/>
                  <a:gd name="T61" fmla="*/ 381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1" h="989">
                    <a:moveTo>
                      <a:pt x="574" y="381"/>
                    </a:moveTo>
                    <a:lnTo>
                      <a:pt x="502" y="116"/>
                    </a:lnTo>
                    <a:cubicBezTo>
                      <a:pt x="500" y="106"/>
                      <a:pt x="495" y="97"/>
                      <a:pt x="488" y="90"/>
                    </a:cubicBezTo>
                    <a:cubicBezTo>
                      <a:pt x="457" y="58"/>
                      <a:pt x="420" y="34"/>
                      <a:pt x="378" y="20"/>
                    </a:cubicBezTo>
                    <a:cubicBezTo>
                      <a:pt x="322" y="0"/>
                      <a:pt x="261" y="0"/>
                      <a:pt x="205" y="20"/>
                    </a:cubicBezTo>
                    <a:cubicBezTo>
                      <a:pt x="163" y="34"/>
                      <a:pt x="125" y="58"/>
                      <a:pt x="94" y="90"/>
                    </a:cubicBezTo>
                    <a:cubicBezTo>
                      <a:pt x="88" y="98"/>
                      <a:pt x="83" y="106"/>
                      <a:pt x="80" y="116"/>
                    </a:cubicBezTo>
                    <a:lnTo>
                      <a:pt x="8" y="381"/>
                    </a:lnTo>
                    <a:cubicBezTo>
                      <a:pt x="0" y="407"/>
                      <a:pt x="15" y="434"/>
                      <a:pt x="41" y="442"/>
                    </a:cubicBezTo>
                    <a:cubicBezTo>
                      <a:pt x="41" y="442"/>
                      <a:pt x="41" y="442"/>
                      <a:pt x="41" y="442"/>
                    </a:cubicBezTo>
                    <a:cubicBezTo>
                      <a:pt x="46" y="443"/>
                      <a:pt x="50" y="444"/>
                      <a:pt x="54" y="444"/>
                    </a:cubicBezTo>
                    <a:cubicBezTo>
                      <a:pt x="76" y="443"/>
                      <a:pt x="95" y="429"/>
                      <a:pt x="101" y="408"/>
                    </a:cubicBezTo>
                    <a:lnTo>
                      <a:pt x="165" y="175"/>
                    </a:lnTo>
                    <a:lnTo>
                      <a:pt x="165" y="285"/>
                    </a:lnTo>
                    <a:lnTo>
                      <a:pt x="165" y="285"/>
                    </a:lnTo>
                    <a:lnTo>
                      <a:pt x="73" y="626"/>
                    </a:lnTo>
                    <a:lnTo>
                      <a:pt x="165" y="626"/>
                    </a:lnTo>
                    <a:lnTo>
                      <a:pt x="165" y="989"/>
                    </a:lnTo>
                    <a:lnTo>
                      <a:pt x="261" y="989"/>
                    </a:lnTo>
                    <a:lnTo>
                      <a:pt x="261" y="626"/>
                    </a:lnTo>
                    <a:lnTo>
                      <a:pt x="325" y="626"/>
                    </a:lnTo>
                    <a:lnTo>
                      <a:pt x="325" y="988"/>
                    </a:lnTo>
                    <a:lnTo>
                      <a:pt x="421" y="988"/>
                    </a:lnTo>
                    <a:lnTo>
                      <a:pt x="421" y="626"/>
                    </a:lnTo>
                    <a:lnTo>
                      <a:pt x="512" y="626"/>
                    </a:lnTo>
                    <a:lnTo>
                      <a:pt x="421" y="285"/>
                    </a:lnTo>
                    <a:lnTo>
                      <a:pt x="421" y="175"/>
                    </a:lnTo>
                    <a:lnTo>
                      <a:pt x="485" y="408"/>
                    </a:lnTo>
                    <a:cubicBezTo>
                      <a:pt x="491" y="429"/>
                      <a:pt x="510" y="443"/>
                      <a:pt x="531" y="444"/>
                    </a:cubicBezTo>
                    <a:cubicBezTo>
                      <a:pt x="536" y="444"/>
                      <a:pt x="540" y="443"/>
                      <a:pt x="544" y="442"/>
                    </a:cubicBezTo>
                    <a:cubicBezTo>
                      <a:pt x="568" y="432"/>
                      <a:pt x="581" y="406"/>
                      <a:pt x="574" y="381"/>
                    </a:cubicBezTo>
                    <a:close/>
                  </a:path>
                </a:pathLst>
              </a:cu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7" name="Oval 61">
                <a:extLst>
                  <a:ext uri="{FF2B5EF4-FFF2-40B4-BE49-F238E27FC236}">
                    <a16:creationId xmlns:a16="http://schemas.microsoft.com/office/drawing/2014/main" id="{452E3284-C157-4477-9193-AB5157B2B4F6}"/>
                  </a:ext>
                </a:extLst>
              </p:cNvPr>
              <p:cNvSpPr>
                <a:spLocks noChangeArrowheads="1"/>
              </p:cNvSpPr>
              <p:nvPr/>
            </p:nvSpPr>
            <p:spPr bwMode="auto">
              <a:xfrm>
                <a:off x="4201" y="1488"/>
                <a:ext cx="70" cy="57"/>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8" name="Oval 62">
                <a:extLst>
                  <a:ext uri="{FF2B5EF4-FFF2-40B4-BE49-F238E27FC236}">
                    <a16:creationId xmlns:a16="http://schemas.microsoft.com/office/drawing/2014/main" id="{03F47C01-4201-4E46-A2B7-B182D0FCE832}"/>
                  </a:ext>
                </a:extLst>
              </p:cNvPr>
              <p:cNvSpPr>
                <a:spLocks noChangeArrowheads="1"/>
              </p:cNvSpPr>
              <p:nvPr/>
            </p:nvSpPr>
            <p:spPr bwMode="auto">
              <a:xfrm>
                <a:off x="3950" y="1488"/>
                <a:ext cx="70" cy="57"/>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9" name="Oval 63">
                <a:extLst>
                  <a:ext uri="{FF2B5EF4-FFF2-40B4-BE49-F238E27FC236}">
                    <a16:creationId xmlns:a16="http://schemas.microsoft.com/office/drawing/2014/main" id="{07297BF1-1DD9-4765-97AB-B6F23DF2E761}"/>
                  </a:ext>
                </a:extLst>
              </p:cNvPr>
              <p:cNvSpPr>
                <a:spLocks noChangeArrowheads="1"/>
              </p:cNvSpPr>
              <p:nvPr/>
            </p:nvSpPr>
            <p:spPr bwMode="auto">
              <a:xfrm>
                <a:off x="4075" y="1488"/>
                <a:ext cx="71" cy="57"/>
              </a:xfrm>
              <a:prstGeom prst="ellipse">
                <a:avLst/>
              </a:prstGeom>
              <a:solidFill>
                <a:srgbClr val="2F5597"/>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sp>
          <p:nvSpPr>
            <p:cNvPr id="36" name="Freeform 65">
              <a:extLst>
                <a:ext uri="{FF2B5EF4-FFF2-40B4-BE49-F238E27FC236}">
                  <a16:creationId xmlns:a16="http://schemas.microsoft.com/office/drawing/2014/main" id="{BCE85A04-C365-467D-BA04-F09DE61CC00B}"/>
                </a:ext>
              </a:extLst>
            </p:cNvPr>
            <p:cNvSpPr>
              <a:spLocks/>
            </p:cNvSpPr>
            <p:nvPr/>
          </p:nvSpPr>
          <p:spPr bwMode="auto">
            <a:xfrm>
              <a:off x="1325" y="1961"/>
              <a:ext cx="4460" cy="1111"/>
            </a:xfrm>
            <a:custGeom>
              <a:avLst/>
              <a:gdLst>
                <a:gd name="T0" fmla="*/ 0 w 29168"/>
                <a:gd name="T1" fmla="*/ 1499 h 8992"/>
                <a:gd name="T2" fmla="*/ 1499 w 29168"/>
                <a:gd name="T3" fmla="*/ 0 h 8992"/>
                <a:gd name="T4" fmla="*/ 27670 w 29168"/>
                <a:gd name="T5" fmla="*/ 0 h 8992"/>
                <a:gd name="T6" fmla="*/ 29168 w 29168"/>
                <a:gd name="T7" fmla="*/ 1499 h 8992"/>
                <a:gd name="T8" fmla="*/ 29168 w 29168"/>
                <a:gd name="T9" fmla="*/ 7494 h 8992"/>
                <a:gd name="T10" fmla="*/ 27670 w 29168"/>
                <a:gd name="T11" fmla="*/ 8992 h 8992"/>
                <a:gd name="T12" fmla="*/ 1499 w 29168"/>
                <a:gd name="T13" fmla="*/ 8992 h 8992"/>
                <a:gd name="T14" fmla="*/ 0 w 29168"/>
                <a:gd name="T15" fmla="*/ 7494 h 8992"/>
                <a:gd name="T16" fmla="*/ 0 w 29168"/>
                <a:gd name="T17" fmla="*/ 1499 h 8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68" h="8992">
                  <a:moveTo>
                    <a:pt x="0" y="1499"/>
                  </a:moveTo>
                  <a:cubicBezTo>
                    <a:pt x="0" y="671"/>
                    <a:pt x="671" y="0"/>
                    <a:pt x="1499" y="0"/>
                  </a:cubicBezTo>
                  <a:lnTo>
                    <a:pt x="27670" y="0"/>
                  </a:lnTo>
                  <a:cubicBezTo>
                    <a:pt x="28497" y="0"/>
                    <a:pt x="29168" y="671"/>
                    <a:pt x="29168" y="1499"/>
                  </a:cubicBezTo>
                  <a:lnTo>
                    <a:pt x="29168" y="7494"/>
                  </a:lnTo>
                  <a:cubicBezTo>
                    <a:pt x="29168" y="8321"/>
                    <a:pt x="28497" y="8992"/>
                    <a:pt x="27670" y="8992"/>
                  </a:cubicBezTo>
                  <a:lnTo>
                    <a:pt x="1499" y="8992"/>
                  </a:lnTo>
                  <a:cubicBezTo>
                    <a:pt x="671" y="8992"/>
                    <a:pt x="0" y="8321"/>
                    <a:pt x="0" y="7494"/>
                  </a:cubicBezTo>
                  <a:lnTo>
                    <a:pt x="0" y="1499"/>
                  </a:lnTo>
                  <a:close/>
                </a:path>
              </a:pathLst>
            </a:custGeom>
            <a:solidFill>
              <a:srgbClr val="00959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37" name="Freeform 66">
              <a:extLst>
                <a:ext uri="{FF2B5EF4-FFF2-40B4-BE49-F238E27FC236}">
                  <a16:creationId xmlns:a16="http://schemas.microsoft.com/office/drawing/2014/main" id="{B9418D8B-B478-412E-975E-5C3EA6795793}"/>
                </a:ext>
              </a:extLst>
            </p:cNvPr>
            <p:cNvSpPr>
              <a:spLocks/>
            </p:cNvSpPr>
            <p:nvPr/>
          </p:nvSpPr>
          <p:spPr bwMode="auto">
            <a:xfrm>
              <a:off x="1325" y="1961"/>
              <a:ext cx="4460" cy="1111"/>
            </a:xfrm>
            <a:custGeom>
              <a:avLst/>
              <a:gdLst>
                <a:gd name="T0" fmla="*/ 0 w 29168"/>
                <a:gd name="T1" fmla="*/ 1499 h 8992"/>
                <a:gd name="T2" fmla="*/ 1499 w 29168"/>
                <a:gd name="T3" fmla="*/ 0 h 8992"/>
                <a:gd name="T4" fmla="*/ 27670 w 29168"/>
                <a:gd name="T5" fmla="*/ 0 h 8992"/>
                <a:gd name="T6" fmla="*/ 29168 w 29168"/>
                <a:gd name="T7" fmla="*/ 1499 h 8992"/>
                <a:gd name="T8" fmla="*/ 29168 w 29168"/>
                <a:gd name="T9" fmla="*/ 7494 h 8992"/>
                <a:gd name="T10" fmla="*/ 27670 w 29168"/>
                <a:gd name="T11" fmla="*/ 8992 h 8992"/>
                <a:gd name="T12" fmla="*/ 1499 w 29168"/>
                <a:gd name="T13" fmla="*/ 8992 h 8992"/>
                <a:gd name="T14" fmla="*/ 0 w 29168"/>
                <a:gd name="T15" fmla="*/ 7494 h 8992"/>
                <a:gd name="T16" fmla="*/ 0 w 29168"/>
                <a:gd name="T17" fmla="*/ 1499 h 8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68" h="8992">
                  <a:moveTo>
                    <a:pt x="0" y="1499"/>
                  </a:moveTo>
                  <a:cubicBezTo>
                    <a:pt x="0" y="671"/>
                    <a:pt x="671" y="0"/>
                    <a:pt x="1499" y="0"/>
                  </a:cubicBezTo>
                  <a:lnTo>
                    <a:pt x="27670" y="0"/>
                  </a:lnTo>
                  <a:cubicBezTo>
                    <a:pt x="28497" y="0"/>
                    <a:pt x="29168" y="671"/>
                    <a:pt x="29168" y="1499"/>
                  </a:cubicBezTo>
                  <a:lnTo>
                    <a:pt x="29168" y="7494"/>
                  </a:lnTo>
                  <a:cubicBezTo>
                    <a:pt x="29168" y="8321"/>
                    <a:pt x="28497" y="8992"/>
                    <a:pt x="27670" y="8992"/>
                  </a:cubicBezTo>
                  <a:lnTo>
                    <a:pt x="1499" y="8992"/>
                  </a:lnTo>
                  <a:cubicBezTo>
                    <a:pt x="671" y="8992"/>
                    <a:pt x="0" y="8321"/>
                    <a:pt x="0" y="7494"/>
                  </a:cubicBezTo>
                  <a:lnTo>
                    <a:pt x="0" y="1499"/>
                  </a:lnTo>
                  <a:close/>
                </a:path>
              </a:pathLst>
            </a:custGeom>
            <a:noFill/>
            <a:ln w="11113"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38" name="Rectangle 67">
              <a:extLst>
                <a:ext uri="{FF2B5EF4-FFF2-40B4-BE49-F238E27FC236}">
                  <a16:creationId xmlns:a16="http://schemas.microsoft.com/office/drawing/2014/main" id="{7CFA2984-4D14-4CB5-99C3-718BF8C902FF}"/>
                </a:ext>
              </a:extLst>
            </p:cNvPr>
            <p:cNvSpPr>
              <a:spLocks noChangeArrowheads="1"/>
            </p:cNvSpPr>
            <p:nvPr/>
          </p:nvSpPr>
          <p:spPr bwMode="auto">
            <a:xfrm>
              <a:off x="2777" y="1971"/>
              <a:ext cx="13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500" b="1">
                  <a:solidFill>
                    <a:srgbClr val="FFFFFF"/>
                  </a:solidFill>
                  <a:latin typeface="Calibri" panose="020F0502020204030204" pitchFamily="34" charset="0"/>
                </a:rPr>
                <a:t>DIMENSIONS OF VIOLENCE</a:t>
              </a:r>
              <a:endParaRPr lang="en-US" altLang="en-US" sz="1801"/>
            </a:p>
          </p:txBody>
        </p:sp>
        <p:sp>
          <p:nvSpPr>
            <p:cNvPr id="39" name="Freeform 68">
              <a:extLst>
                <a:ext uri="{FF2B5EF4-FFF2-40B4-BE49-F238E27FC236}">
                  <a16:creationId xmlns:a16="http://schemas.microsoft.com/office/drawing/2014/main" id="{FBEDCBDC-6A2F-4C5B-A20D-3466EA3642A9}"/>
                </a:ext>
              </a:extLst>
            </p:cNvPr>
            <p:cNvSpPr>
              <a:spLocks/>
            </p:cNvSpPr>
            <p:nvPr/>
          </p:nvSpPr>
          <p:spPr bwMode="auto">
            <a:xfrm>
              <a:off x="2112" y="2102"/>
              <a:ext cx="1022" cy="474"/>
            </a:xfrm>
            <a:custGeom>
              <a:avLst/>
              <a:gdLst>
                <a:gd name="T0" fmla="*/ 0 w 6688"/>
                <a:gd name="T1" fmla="*/ 640 h 3840"/>
                <a:gd name="T2" fmla="*/ 640 w 6688"/>
                <a:gd name="T3" fmla="*/ 0 h 3840"/>
                <a:gd name="T4" fmla="*/ 6048 w 6688"/>
                <a:gd name="T5" fmla="*/ 0 h 3840"/>
                <a:gd name="T6" fmla="*/ 6688 w 6688"/>
                <a:gd name="T7" fmla="*/ 640 h 3840"/>
                <a:gd name="T8" fmla="*/ 6688 w 6688"/>
                <a:gd name="T9" fmla="*/ 3200 h 3840"/>
                <a:gd name="T10" fmla="*/ 6048 w 6688"/>
                <a:gd name="T11" fmla="*/ 3840 h 3840"/>
                <a:gd name="T12" fmla="*/ 640 w 6688"/>
                <a:gd name="T13" fmla="*/ 3840 h 3840"/>
                <a:gd name="T14" fmla="*/ 0 w 6688"/>
                <a:gd name="T15" fmla="*/ 3200 h 3840"/>
                <a:gd name="T16" fmla="*/ 0 w 6688"/>
                <a:gd name="T17" fmla="*/ 64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840">
                  <a:moveTo>
                    <a:pt x="0" y="640"/>
                  </a:moveTo>
                  <a:cubicBezTo>
                    <a:pt x="0" y="287"/>
                    <a:pt x="287" y="0"/>
                    <a:pt x="640" y="0"/>
                  </a:cubicBezTo>
                  <a:lnTo>
                    <a:pt x="6048" y="0"/>
                  </a:lnTo>
                  <a:cubicBezTo>
                    <a:pt x="6402" y="0"/>
                    <a:pt x="6688" y="287"/>
                    <a:pt x="6688" y="640"/>
                  </a:cubicBezTo>
                  <a:lnTo>
                    <a:pt x="6688" y="3200"/>
                  </a:lnTo>
                  <a:cubicBezTo>
                    <a:pt x="6688" y="3554"/>
                    <a:pt x="6402" y="3840"/>
                    <a:pt x="6048" y="3840"/>
                  </a:cubicBezTo>
                  <a:lnTo>
                    <a:pt x="640" y="3840"/>
                  </a:lnTo>
                  <a:cubicBezTo>
                    <a:pt x="287" y="3840"/>
                    <a:pt x="0" y="3554"/>
                    <a:pt x="0" y="3200"/>
                  </a:cubicBezTo>
                  <a:lnTo>
                    <a:pt x="0" y="640"/>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40" name="Freeform 69">
              <a:extLst>
                <a:ext uri="{FF2B5EF4-FFF2-40B4-BE49-F238E27FC236}">
                  <a16:creationId xmlns:a16="http://schemas.microsoft.com/office/drawing/2014/main" id="{904DF718-B71D-4983-AF97-EC3AD7E4669C}"/>
                </a:ext>
              </a:extLst>
            </p:cNvPr>
            <p:cNvSpPr>
              <a:spLocks/>
            </p:cNvSpPr>
            <p:nvPr/>
          </p:nvSpPr>
          <p:spPr bwMode="auto">
            <a:xfrm>
              <a:off x="2112" y="2102"/>
              <a:ext cx="1022" cy="474"/>
            </a:xfrm>
            <a:custGeom>
              <a:avLst/>
              <a:gdLst>
                <a:gd name="T0" fmla="*/ 0 w 6688"/>
                <a:gd name="T1" fmla="*/ 640 h 3840"/>
                <a:gd name="T2" fmla="*/ 640 w 6688"/>
                <a:gd name="T3" fmla="*/ 0 h 3840"/>
                <a:gd name="T4" fmla="*/ 6048 w 6688"/>
                <a:gd name="T5" fmla="*/ 0 h 3840"/>
                <a:gd name="T6" fmla="*/ 6688 w 6688"/>
                <a:gd name="T7" fmla="*/ 640 h 3840"/>
                <a:gd name="T8" fmla="*/ 6688 w 6688"/>
                <a:gd name="T9" fmla="*/ 3200 h 3840"/>
                <a:gd name="T10" fmla="*/ 6048 w 6688"/>
                <a:gd name="T11" fmla="*/ 3840 h 3840"/>
                <a:gd name="T12" fmla="*/ 640 w 6688"/>
                <a:gd name="T13" fmla="*/ 3840 h 3840"/>
                <a:gd name="T14" fmla="*/ 0 w 6688"/>
                <a:gd name="T15" fmla="*/ 3200 h 3840"/>
                <a:gd name="T16" fmla="*/ 0 w 6688"/>
                <a:gd name="T17" fmla="*/ 64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840">
                  <a:moveTo>
                    <a:pt x="0" y="640"/>
                  </a:moveTo>
                  <a:cubicBezTo>
                    <a:pt x="0" y="287"/>
                    <a:pt x="287" y="0"/>
                    <a:pt x="640" y="0"/>
                  </a:cubicBezTo>
                  <a:lnTo>
                    <a:pt x="6048" y="0"/>
                  </a:lnTo>
                  <a:cubicBezTo>
                    <a:pt x="6402" y="0"/>
                    <a:pt x="6688" y="287"/>
                    <a:pt x="6688" y="640"/>
                  </a:cubicBezTo>
                  <a:lnTo>
                    <a:pt x="6688" y="3200"/>
                  </a:lnTo>
                  <a:cubicBezTo>
                    <a:pt x="6688" y="3554"/>
                    <a:pt x="6402" y="3840"/>
                    <a:pt x="6048" y="3840"/>
                  </a:cubicBezTo>
                  <a:lnTo>
                    <a:pt x="640" y="3840"/>
                  </a:lnTo>
                  <a:cubicBezTo>
                    <a:pt x="287" y="3840"/>
                    <a:pt x="0" y="3554"/>
                    <a:pt x="0" y="3200"/>
                  </a:cubicBezTo>
                  <a:lnTo>
                    <a:pt x="0" y="640"/>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41" name="Rectangle 70">
              <a:extLst>
                <a:ext uri="{FF2B5EF4-FFF2-40B4-BE49-F238E27FC236}">
                  <a16:creationId xmlns:a16="http://schemas.microsoft.com/office/drawing/2014/main" id="{7CF5C9EE-CE35-4A25-9871-753FF808043F}"/>
                </a:ext>
              </a:extLst>
            </p:cNvPr>
            <p:cNvSpPr>
              <a:spLocks noChangeArrowheads="1"/>
            </p:cNvSpPr>
            <p:nvPr/>
          </p:nvSpPr>
          <p:spPr bwMode="auto">
            <a:xfrm>
              <a:off x="2351" y="2123"/>
              <a:ext cx="9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9</a:t>
              </a:r>
              <a:endParaRPr lang="en-US" altLang="en-US" sz="1801"/>
            </a:p>
          </p:txBody>
        </p:sp>
        <p:sp>
          <p:nvSpPr>
            <p:cNvPr id="42" name="Rectangle 71">
              <a:extLst>
                <a:ext uri="{FF2B5EF4-FFF2-40B4-BE49-F238E27FC236}">
                  <a16:creationId xmlns:a16="http://schemas.microsoft.com/office/drawing/2014/main" id="{4D953C6C-BAD5-4533-B481-F82BF301AD1C}"/>
                </a:ext>
              </a:extLst>
            </p:cNvPr>
            <p:cNvSpPr>
              <a:spLocks noChangeArrowheads="1"/>
            </p:cNvSpPr>
            <p:nvPr/>
          </p:nvSpPr>
          <p:spPr bwMode="auto">
            <a:xfrm>
              <a:off x="2505" y="2172"/>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(32%)</a:t>
              </a:r>
              <a:endParaRPr lang="en-US" altLang="en-US" sz="1801"/>
            </a:p>
          </p:txBody>
        </p:sp>
        <p:sp>
          <p:nvSpPr>
            <p:cNvPr id="43" name="Rectangle 72">
              <a:extLst>
                <a:ext uri="{FF2B5EF4-FFF2-40B4-BE49-F238E27FC236}">
                  <a16:creationId xmlns:a16="http://schemas.microsoft.com/office/drawing/2014/main" id="{1A0BAEA3-39A4-4612-B7A7-984A036205D0}"/>
                </a:ext>
              </a:extLst>
            </p:cNvPr>
            <p:cNvSpPr>
              <a:spLocks noChangeArrowheads="1"/>
            </p:cNvSpPr>
            <p:nvPr/>
          </p:nvSpPr>
          <p:spPr bwMode="auto">
            <a:xfrm>
              <a:off x="2253" y="2347"/>
              <a:ext cx="6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Multiple violent </a:t>
              </a:r>
              <a:endParaRPr lang="en-US" altLang="en-US" sz="1801"/>
            </a:p>
          </p:txBody>
        </p:sp>
        <p:sp>
          <p:nvSpPr>
            <p:cNvPr id="44" name="Rectangle 73">
              <a:extLst>
                <a:ext uri="{FF2B5EF4-FFF2-40B4-BE49-F238E27FC236}">
                  <a16:creationId xmlns:a16="http://schemas.microsoft.com/office/drawing/2014/main" id="{80CEB1E5-A823-49A9-B32C-9600918B3785}"/>
                </a:ext>
              </a:extLst>
            </p:cNvPr>
            <p:cNvSpPr>
              <a:spLocks noChangeArrowheads="1"/>
            </p:cNvSpPr>
            <p:nvPr/>
          </p:nvSpPr>
          <p:spPr bwMode="auto">
            <a:xfrm>
              <a:off x="2322" y="2459"/>
              <a:ext cx="5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relationships</a:t>
              </a:r>
              <a:endParaRPr lang="en-US" altLang="en-US" sz="1801"/>
            </a:p>
          </p:txBody>
        </p:sp>
        <p:sp>
          <p:nvSpPr>
            <p:cNvPr id="45" name="Freeform 74">
              <a:extLst>
                <a:ext uri="{FF2B5EF4-FFF2-40B4-BE49-F238E27FC236}">
                  <a16:creationId xmlns:a16="http://schemas.microsoft.com/office/drawing/2014/main" id="{4B1D4299-A21C-417A-9921-07480F4770CD}"/>
                </a:ext>
              </a:extLst>
            </p:cNvPr>
            <p:cNvSpPr>
              <a:spLocks/>
            </p:cNvSpPr>
            <p:nvPr/>
          </p:nvSpPr>
          <p:spPr bwMode="auto">
            <a:xfrm>
              <a:off x="3318" y="2108"/>
              <a:ext cx="1025" cy="474"/>
            </a:xfrm>
            <a:custGeom>
              <a:avLst/>
              <a:gdLst>
                <a:gd name="T0" fmla="*/ 0 w 6704"/>
                <a:gd name="T1" fmla="*/ 640 h 3840"/>
                <a:gd name="T2" fmla="*/ 640 w 6704"/>
                <a:gd name="T3" fmla="*/ 0 h 3840"/>
                <a:gd name="T4" fmla="*/ 6064 w 6704"/>
                <a:gd name="T5" fmla="*/ 0 h 3840"/>
                <a:gd name="T6" fmla="*/ 6704 w 6704"/>
                <a:gd name="T7" fmla="*/ 640 h 3840"/>
                <a:gd name="T8" fmla="*/ 6704 w 6704"/>
                <a:gd name="T9" fmla="*/ 3200 h 3840"/>
                <a:gd name="T10" fmla="*/ 6064 w 6704"/>
                <a:gd name="T11" fmla="*/ 3840 h 3840"/>
                <a:gd name="T12" fmla="*/ 640 w 6704"/>
                <a:gd name="T13" fmla="*/ 3840 h 3840"/>
                <a:gd name="T14" fmla="*/ 0 w 6704"/>
                <a:gd name="T15" fmla="*/ 3200 h 3840"/>
                <a:gd name="T16" fmla="*/ 0 w 6704"/>
                <a:gd name="T17" fmla="*/ 64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3840">
                  <a:moveTo>
                    <a:pt x="0" y="640"/>
                  </a:moveTo>
                  <a:cubicBezTo>
                    <a:pt x="0" y="287"/>
                    <a:pt x="287" y="0"/>
                    <a:pt x="640" y="0"/>
                  </a:cubicBezTo>
                  <a:lnTo>
                    <a:pt x="6064" y="0"/>
                  </a:lnTo>
                  <a:cubicBezTo>
                    <a:pt x="6418" y="0"/>
                    <a:pt x="6704" y="287"/>
                    <a:pt x="6704" y="640"/>
                  </a:cubicBezTo>
                  <a:lnTo>
                    <a:pt x="6704" y="3200"/>
                  </a:lnTo>
                  <a:cubicBezTo>
                    <a:pt x="6704" y="3554"/>
                    <a:pt x="6418" y="3840"/>
                    <a:pt x="6064" y="3840"/>
                  </a:cubicBezTo>
                  <a:lnTo>
                    <a:pt x="640" y="3840"/>
                  </a:lnTo>
                  <a:cubicBezTo>
                    <a:pt x="287" y="3840"/>
                    <a:pt x="0" y="3554"/>
                    <a:pt x="0" y="3200"/>
                  </a:cubicBezTo>
                  <a:lnTo>
                    <a:pt x="0" y="640"/>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46" name="Freeform 75">
              <a:extLst>
                <a:ext uri="{FF2B5EF4-FFF2-40B4-BE49-F238E27FC236}">
                  <a16:creationId xmlns:a16="http://schemas.microsoft.com/office/drawing/2014/main" id="{3C45E3FA-3ACC-4775-BFFB-32A7ABD54D33}"/>
                </a:ext>
              </a:extLst>
            </p:cNvPr>
            <p:cNvSpPr>
              <a:spLocks/>
            </p:cNvSpPr>
            <p:nvPr/>
          </p:nvSpPr>
          <p:spPr bwMode="auto">
            <a:xfrm>
              <a:off x="3318" y="2108"/>
              <a:ext cx="1025" cy="474"/>
            </a:xfrm>
            <a:custGeom>
              <a:avLst/>
              <a:gdLst>
                <a:gd name="T0" fmla="*/ 0 w 6704"/>
                <a:gd name="T1" fmla="*/ 640 h 3840"/>
                <a:gd name="T2" fmla="*/ 640 w 6704"/>
                <a:gd name="T3" fmla="*/ 0 h 3840"/>
                <a:gd name="T4" fmla="*/ 6064 w 6704"/>
                <a:gd name="T5" fmla="*/ 0 h 3840"/>
                <a:gd name="T6" fmla="*/ 6704 w 6704"/>
                <a:gd name="T7" fmla="*/ 640 h 3840"/>
                <a:gd name="T8" fmla="*/ 6704 w 6704"/>
                <a:gd name="T9" fmla="*/ 3200 h 3840"/>
                <a:gd name="T10" fmla="*/ 6064 w 6704"/>
                <a:gd name="T11" fmla="*/ 3840 h 3840"/>
                <a:gd name="T12" fmla="*/ 640 w 6704"/>
                <a:gd name="T13" fmla="*/ 3840 h 3840"/>
                <a:gd name="T14" fmla="*/ 0 w 6704"/>
                <a:gd name="T15" fmla="*/ 3200 h 3840"/>
                <a:gd name="T16" fmla="*/ 0 w 6704"/>
                <a:gd name="T17" fmla="*/ 64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4" h="3840">
                  <a:moveTo>
                    <a:pt x="0" y="640"/>
                  </a:moveTo>
                  <a:cubicBezTo>
                    <a:pt x="0" y="287"/>
                    <a:pt x="287" y="0"/>
                    <a:pt x="640" y="0"/>
                  </a:cubicBezTo>
                  <a:lnTo>
                    <a:pt x="6064" y="0"/>
                  </a:lnTo>
                  <a:cubicBezTo>
                    <a:pt x="6418" y="0"/>
                    <a:pt x="6704" y="287"/>
                    <a:pt x="6704" y="640"/>
                  </a:cubicBezTo>
                  <a:lnTo>
                    <a:pt x="6704" y="3200"/>
                  </a:lnTo>
                  <a:cubicBezTo>
                    <a:pt x="6704" y="3554"/>
                    <a:pt x="6418" y="3840"/>
                    <a:pt x="6064" y="3840"/>
                  </a:cubicBezTo>
                  <a:lnTo>
                    <a:pt x="640" y="3840"/>
                  </a:lnTo>
                  <a:cubicBezTo>
                    <a:pt x="287" y="3840"/>
                    <a:pt x="0" y="3554"/>
                    <a:pt x="0" y="3200"/>
                  </a:cubicBezTo>
                  <a:lnTo>
                    <a:pt x="0" y="640"/>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47" name="Rectangle 76">
              <a:extLst>
                <a:ext uri="{FF2B5EF4-FFF2-40B4-BE49-F238E27FC236}">
                  <a16:creationId xmlns:a16="http://schemas.microsoft.com/office/drawing/2014/main" id="{AFFF928F-BC55-463B-8D6A-CAA767585693}"/>
                </a:ext>
              </a:extLst>
            </p:cNvPr>
            <p:cNvSpPr>
              <a:spLocks noChangeArrowheads="1"/>
            </p:cNvSpPr>
            <p:nvPr/>
          </p:nvSpPr>
          <p:spPr bwMode="auto">
            <a:xfrm>
              <a:off x="3552" y="2129"/>
              <a:ext cx="13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8 </a:t>
              </a:r>
              <a:endParaRPr lang="en-US" altLang="en-US" sz="1801"/>
            </a:p>
          </p:txBody>
        </p:sp>
        <p:sp>
          <p:nvSpPr>
            <p:cNvPr id="48" name="Rectangle 77">
              <a:extLst>
                <a:ext uri="{FF2B5EF4-FFF2-40B4-BE49-F238E27FC236}">
                  <a16:creationId xmlns:a16="http://schemas.microsoft.com/office/drawing/2014/main" id="{9A6DE8BD-7344-41D0-BBB2-AD77B6BF27B3}"/>
                </a:ext>
              </a:extLst>
            </p:cNvPr>
            <p:cNvSpPr>
              <a:spLocks noChangeArrowheads="1"/>
            </p:cNvSpPr>
            <p:nvPr/>
          </p:nvSpPr>
          <p:spPr bwMode="auto">
            <a:xfrm>
              <a:off x="3721" y="2179"/>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(29%)</a:t>
              </a:r>
              <a:endParaRPr lang="en-US" altLang="en-US" sz="1801"/>
            </a:p>
          </p:txBody>
        </p:sp>
        <p:sp>
          <p:nvSpPr>
            <p:cNvPr id="49" name="Rectangle 78">
              <a:extLst>
                <a:ext uri="{FF2B5EF4-FFF2-40B4-BE49-F238E27FC236}">
                  <a16:creationId xmlns:a16="http://schemas.microsoft.com/office/drawing/2014/main" id="{C7D4B845-3AE4-4484-BA8D-871D4AA79B54}"/>
                </a:ext>
              </a:extLst>
            </p:cNvPr>
            <p:cNvSpPr>
              <a:spLocks noChangeArrowheads="1"/>
            </p:cNvSpPr>
            <p:nvPr/>
          </p:nvSpPr>
          <p:spPr bwMode="auto">
            <a:xfrm>
              <a:off x="3498" y="2352"/>
              <a:ext cx="5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W?hine use of </a:t>
              </a:r>
              <a:endParaRPr lang="en-US" altLang="en-US" sz="1801"/>
            </a:p>
          </p:txBody>
        </p:sp>
        <p:sp>
          <p:nvSpPr>
            <p:cNvPr id="50" name="Rectangle 79">
              <a:extLst>
                <a:ext uri="{FF2B5EF4-FFF2-40B4-BE49-F238E27FC236}">
                  <a16:creationId xmlns:a16="http://schemas.microsoft.com/office/drawing/2014/main" id="{85997FCB-AAF3-462F-BEC1-CA98A1DF48DB}"/>
                </a:ext>
              </a:extLst>
            </p:cNvPr>
            <p:cNvSpPr>
              <a:spLocks noChangeArrowheads="1"/>
            </p:cNvSpPr>
            <p:nvPr/>
          </p:nvSpPr>
          <p:spPr bwMode="auto">
            <a:xfrm>
              <a:off x="3638" y="2463"/>
              <a:ext cx="3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violence</a:t>
              </a:r>
              <a:endParaRPr lang="en-US" altLang="en-US" sz="1801"/>
            </a:p>
          </p:txBody>
        </p:sp>
        <p:sp>
          <p:nvSpPr>
            <p:cNvPr id="51" name="Freeform 80">
              <a:extLst>
                <a:ext uri="{FF2B5EF4-FFF2-40B4-BE49-F238E27FC236}">
                  <a16:creationId xmlns:a16="http://schemas.microsoft.com/office/drawing/2014/main" id="{6925DDAF-DD16-4CD1-A226-26C8358F6740}"/>
                </a:ext>
              </a:extLst>
            </p:cNvPr>
            <p:cNvSpPr>
              <a:spLocks/>
            </p:cNvSpPr>
            <p:nvPr/>
          </p:nvSpPr>
          <p:spPr bwMode="auto">
            <a:xfrm>
              <a:off x="4504" y="2116"/>
              <a:ext cx="1023" cy="488"/>
            </a:xfrm>
            <a:custGeom>
              <a:avLst/>
              <a:gdLst>
                <a:gd name="T0" fmla="*/ 0 w 6688"/>
                <a:gd name="T1" fmla="*/ 659 h 3952"/>
                <a:gd name="T2" fmla="*/ 659 w 6688"/>
                <a:gd name="T3" fmla="*/ 0 h 3952"/>
                <a:gd name="T4" fmla="*/ 6030 w 6688"/>
                <a:gd name="T5" fmla="*/ 0 h 3952"/>
                <a:gd name="T6" fmla="*/ 6688 w 6688"/>
                <a:gd name="T7" fmla="*/ 659 h 3952"/>
                <a:gd name="T8" fmla="*/ 6688 w 6688"/>
                <a:gd name="T9" fmla="*/ 3294 h 3952"/>
                <a:gd name="T10" fmla="*/ 6030 w 6688"/>
                <a:gd name="T11" fmla="*/ 3952 h 3952"/>
                <a:gd name="T12" fmla="*/ 659 w 6688"/>
                <a:gd name="T13" fmla="*/ 3952 h 3952"/>
                <a:gd name="T14" fmla="*/ 0 w 6688"/>
                <a:gd name="T15" fmla="*/ 3294 h 3952"/>
                <a:gd name="T16" fmla="*/ 0 w 6688"/>
                <a:gd name="T17" fmla="*/ 659 h 3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952">
                  <a:moveTo>
                    <a:pt x="0" y="659"/>
                  </a:moveTo>
                  <a:cubicBezTo>
                    <a:pt x="0" y="295"/>
                    <a:pt x="295" y="0"/>
                    <a:pt x="659" y="0"/>
                  </a:cubicBezTo>
                  <a:lnTo>
                    <a:pt x="6030" y="0"/>
                  </a:lnTo>
                  <a:cubicBezTo>
                    <a:pt x="6394" y="0"/>
                    <a:pt x="6688" y="295"/>
                    <a:pt x="6688" y="659"/>
                  </a:cubicBezTo>
                  <a:lnTo>
                    <a:pt x="6688" y="3294"/>
                  </a:lnTo>
                  <a:cubicBezTo>
                    <a:pt x="6688" y="3658"/>
                    <a:pt x="6394" y="3952"/>
                    <a:pt x="6030" y="3952"/>
                  </a:cubicBezTo>
                  <a:lnTo>
                    <a:pt x="659" y="3952"/>
                  </a:lnTo>
                  <a:cubicBezTo>
                    <a:pt x="295" y="3952"/>
                    <a:pt x="0" y="3658"/>
                    <a:pt x="0" y="3294"/>
                  </a:cubicBezTo>
                  <a:lnTo>
                    <a:pt x="0" y="659"/>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52" name="Freeform 81">
              <a:extLst>
                <a:ext uri="{FF2B5EF4-FFF2-40B4-BE49-F238E27FC236}">
                  <a16:creationId xmlns:a16="http://schemas.microsoft.com/office/drawing/2014/main" id="{C6629895-D37F-4576-A25C-E754AD4AB866}"/>
                </a:ext>
              </a:extLst>
            </p:cNvPr>
            <p:cNvSpPr>
              <a:spLocks/>
            </p:cNvSpPr>
            <p:nvPr/>
          </p:nvSpPr>
          <p:spPr bwMode="auto">
            <a:xfrm>
              <a:off x="4504" y="2116"/>
              <a:ext cx="1023" cy="488"/>
            </a:xfrm>
            <a:custGeom>
              <a:avLst/>
              <a:gdLst>
                <a:gd name="T0" fmla="*/ 0 w 6688"/>
                <a:gd name="T1" fmla="*/ 659 h 3952"/>
                <a:gd name="T2" fmla="*/ 659 w 6688"/>
                <a:gd name="T3" fmla="*/ 0 h 3952"/>
                <a:gd name="T4" fmla="*/ 6030 w 6688"/>
                <a:gd name="T5" fmla="*/ 0 h 3952"/>
                <a:gd name="T6" fmla="*/ 6688 w 6688"/>
                <a:gd name="T7" fmla="*/ 659 h 3952"/>
                <a:gd name="T8" fmla="*/ 6688 w 6688"/>
                <a:gd name="T9" fmla="*/ 3294 h 3952"/>
                <a:gd name="T10" fmla="*/ 6030 w 6688"/>
                <a:gd name="T11" fmla="*/ 3952 h 3952"/>
                <a:gd name="T12" fmla="*/ 659 w 6688"/>
                <a:gd name="T13" fmla="*/ 3952 h 3952"/>
                <a:gd name="T14" fmla="*/ 0 w 6688"/>
                <a:gd name="T15" fmla="*/ 3294 h 3952"/>
                <a:gd name="T16" fmla="*/ 0 w 6688"/>
                <a:gd name="T17" fmla="*/ 659 h 3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952">
                  <a:moveTo>
                    <a:pt x="0" y="659"/>
                  </a:moveTo>
                  <a:cubicBezTo>
                    <a:pt x="0" y="295"/>
                    <a:pt x="295" y="0"/>
                    <a:pt x="659" y="0"/>
                  </a:cubicBezTo>
                  <a:lnTo>
                    <a:pt x="6030" y="0"/>
                  </a:lnTo>
                  <a:cubicBezTo>
                    <a:pt x="6394" y="0"/>
                    <a:pt x="6688" y="295"/>
                    <a:pt x="6688" y="659"/>
                  </a:cubicBezTo>
                  <a:lnTo>
                    <a:pt x="6688" y="3294"/>
                  </a:lnTo>
                  <a:cubicBezTo>
                    <a:pt x="6688" y="3658"/>
                    <a:pt x="6394" y="3952"/>
                    <a:pt x="6030" y="3952"/>
                  </a:cubicBezTo>
                  <a:lnTo>
                    <a:pt x="659" y="3952"/>
                  </a:lnTo>
                  <a:cubicBezTo>
                    <a:pt x="295" y="3952"/>
                    <a:pt x="0" y="3658"/>
                    <a:pt x="0" y="3294"/>
                  </a:cubicBezTo>
                  <a:lnTo>
                    <a:pt x="0" y="659"/>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53" name="Rectangle 82">
              <a:extLst>
                <a:ext uri="{FF2B5EF4-FFF2-40B4-BE49-F238E27FC236}">
                  <a16:creationId xmlns:a16="http://schemas.microsoft.com/office/drawing/2014/main" id="{95FFE6EC-0BCA-4842-AE8D-49654E0D9FC2}"/>
                </a:ext>
              </a:extLst>
            </p:cNvPr>
            <p:cNvSpPr>
              <a:spLocks noChangeArrowheads="1"/>
            </p:cNvSpPr>
            <p:nvPr/>
          </p:nvSpPr>
          <p:spPr bwMode="auto">
            <a:xfrm>
              <a:off x="4680" y="2144"/>
              <a:ext cx="23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13 </a:t>
              </a:r>
              <a:endParaRPr lang="en-US" altLang="en-US" sz="1801"/>
            </a:p>
          </p:txBody>
        </p:sp>
        <p:sp>
          <p:nvSpPr>
            <p:cNvPr id="54" name="Rectangle 83">
              <a:extLst>
                <a:ext uri="{FF2B5EF4-FFF2-40B4-BE49-F238E27FC236}">
                  <a16:creationId xmlns:a16="http://schemas.microsoft.com/office/drawing/2014/main" id="{3B3AACB8-1653-4EE3-97F0-3D18908F885E}"/>
                </a:ext>
              </a:extLst>
            </p:cNvPr>
            <p:cNvSpPr>
              <a:spLocks noChangeArrowheads="1"/>
            </p:cNvSpPr>
            <p:nvPr/>
          </p:nvSpPr>
          <p:spPr bwMode="auto">
            <a:xfrm>
              <a:off x="4964" y="2194"/>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(46%)</a:t>
              </a:r>
              <a:endParaRPr lang="en-US" altLang="en-US" sz="1801"/>
            </a:p>
          </p:txBody>
        </p:sp>
        <p:sp>
          <p:nvSpPr>
            <p:cNvPr id="55" name="Rectangle 84">
              <a:extLst>
                <a:ext uri="{FF2B5EF4-FFF2-40B4-BE49-F238E27FC236}">
                  <a16:creationId xmlns:a16="http://schemas.microsoft.com/office/drawing/2014/main" id="{79D05EC3-D76D-4E5B-BB77-B419846A21EF}"/>
                </a:ext>
              </a:extLst>
            </p:cNvPr>
            <p:cNvSpPr>
              <a:spLocks noChangeArrowheads="1"/>
            </p:cNvSpPr>
            <p:nvPr/>
          </p:nvSpPr>
          <p:spPr bwMode="auto">
            <a:xfrm>
              <a:off x="4714" y="2367"/>
              <a:ext cx="53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Tamariki also </a:t>
              </a:r>
              <a:endParaRPr lang="en-US" altLang="en-US" sz="1801"/>
            </a:p>
          </p:txBody>
        </p:sp>
        <p:sp>
          <p:nvSpPr>
            <p:cNvPr id="56" name="Rectangle 85">
              <a:extLst>
                <a:ext uri="{FF2B5EF4-FFF2-40B4-BE49-F238E27FC236}">
                  <a16:creationId xmlns:a16="http://schemas.microsoft.com/office/drawing/2014/main" id="{BDB34CE4-BF91-4B3C-9C20-4329E0D95BEA}"/>
                </a:ext>
              </a:extLst>
            </p:cNvPr>
            <p:cNvSpPr>
              <a:spLocks noChangeArrowheads="1"/>
            </p:cNvSpPr>
            <p:nvPr/>
          </p:nvSpPr>
          <p:spPr bwMode="auto">
            <a:xfrm>
              <a:off x="4847" y="2478"/>
              <a:ext cx="2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abused</a:t>
              </a:r>
              <a:endParaRPr lang="en-US" altLang="en-US" sz="1801"/>
            </a:p>
          </p:txBody>
        </p:sp>
        <p:grpSp>
          <p:nvGrpSpPr>
            <p:cNvPr id="57" name="Group 89">
              <a:extLst>
                <a:ext uri="{FF2B5EF4-FFF2-40B4-BE49-F238E27FC236}">
                  <a16:creationId xmlns:a16="http://schemas.microsoft.com/office/drawing/2014/main" id="{1DA55CC7-EA48-46AA-A4F1-C66D2805341C}"/>
                </a:ext>
              </a:extLst>
            </p:cNvPr>
            <p:cNvGrpSpPr>
              <a:grpSpLocks/>
            </p:cNvGrpSpPr>
            <p:nvPr/>
          </p:nvGrpSpPr>
          <p:grpSpPr bwMode="auto">
            <a:xfrm>
              <a:off x="1400" y="2111"/>
              <a:ext cx="608" cy="694"/>
              <a:chOff x="1400" y="2111"/>
              <a:chExt cx="608" cy="694"/>
            </a:xfrm>
          </p:grpSpPr>
          <p:sp>
            <p:nvSpPr>
              <p:cNvPr id="101" name="Oval 86">
                <a:extLst>
                  <a:ext uri="{FF2B5EF4-FFF2-40B4-BE49-F238E27FC236}">
                    <a16:creationId xmlns:a16="http://schemas.microsoft.com/office/drawing/2014/main" id="{B8E5C6B6-322A-4BA3-B533-3BFAF0FE0352}"/>
                  </a:ext>
                </a:extLst>
              </p:cNvPr>
              <p:cNvSpPr>
                <a:spLocks noChangeArrowheads="1"/>
              </p:cNvSpPr>
              <p:nvPr/>
            </p:nvSpPr>
            <p:spPr bwMode="auto">
              <a:xfrm>
                <a:off x="1522" y="2111"/>
                <a:ext cx="150" cy="121"/>
              </a:xfrm>
              <a:prstGeom prst="ellipse">
                <a:avLst/>
              </a:pr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2" name="Oval 87">
                <a:extLst>
                  <a:ext uri="{FF2B5EF4-FFF2-40B4-BE49-F238E27FC236}">
                    <a16:creationId xmlns:a16="http://schemas.microsoft.com/office/drawing/2014/main" id="{2DF48CB3-7210-4DB3-B431-1A5C0BFEA9EF}"/>
                  </a:ext>
                </a:extLst>
              </p:cNvPr>
              <p:cNvSpPr>
                <a:spLocks noChangeArrowheads="1"/>
              </p:cNvSpPr>
              <p:nvPr/>
            </p:nvSpPr>
            <p:spPr bwMode="auto">
              <a:xfrm>
                <a:off x="1833" y="2484"/>
                <a:ext cx="108" cy="87"/>
              </a:xfrm>
              <a:prstGeom prst="ellipse">
                <a:avLst/>
              </a:pr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3" name="Freeform 88">
                <a:extLst>
                  <a:ext uri="{FF2B5EF4-FFF2-40B4-BE49-F238E27FC236}">
                    <a16:creationId xmlns:a16="http://schemas.microsoft.com/office/drawing/2014/main" id="{2F5D0F7F-9F75-4E34-909D-3D3CD093B776}"/>
                  </a:ext>
                </a:extLst>
              </p:cNvPr>
              <p:cNvSpPr>
                <a:spLocks/>
              </p:cNvSpPr>
              <p:nvPr/>
            </p:nvSpPr>
            <p:spPr bwMode="auto">
              <a:xfrm>
                <a:off x="1400" y="2250"/>
                <a:ext cx="608" cy="555"/>
              </a:xfrm>
              <a:custGeom>
                <a:avLst/>
                <a:gdLst>
                  <a:gd name="T0" fmla="*/ 899 w 906"/>
                  <a:gd name="T1" fmla="*/ 804 h 1024"/>
                  <a:gd name="T2" fmla="*/ 843 w 906"/>
                  <a:gd name="T3" fmla="*/ 669 h 1024"/>
                  <a:gd name="T4" fmla="*/ 760 w 906"/>
                  <a:gd name="T5" fmla="*/ 612 h 1024"/>
                  <a:gd name="T6" fmla="*/ 726 w 906"/>
                  <a:gd name="T7" fmla="*/ 608 h 1024"/>
                  <a:gd name="T8" fmla="*/ 646 w 906"/>
                  <a:gd name="T9" fmla="*/ 608 h 1024"/>
                  <a:gd name="T10" fmla="*/ 580 w 906"/>
                  <a:gd name="T11" fmla="*/ 495 h 1024"/>
                  <a:gd name="T12" fmla="*/ 580 w 906"/>
                  <a:gd name="T13" fmla="*/ 471 h 1024"/>
                  <a:gd name="T14" fmla="*/ 505 w 906"/>
                  <a:gd name="T15" fmla="*/ 93 h 1024"/>
                  <a:gd name="T16" fmla="*/ 392 w 906"/>
                  <a:gd name="T17" fmla="*/ 18 h 1024"/>
                  <a:gd name="T18" fmla="*/ 292 w 906"/>
                  <a:gd name="T19" fmla="*/ 0 h 1024"/>
                  <a:gd name="T20" fmla="*/ 193 w 906"/>
                  <a:gd name="T21" fmla="*/ 18 h 1024"/>
                  <a:gd name="T22" fmla="*/ 80 w 906"/>
                  <a:gd name="T23" fmla="*/ 93 h 1024"/>
                  <a:gd name="T24" fmla="*/ 4 w 906"/>
                  <a:gd name="T25" fmla="*/ 471 h 1024"/>
                  <a:gd name="T26" fmla="*/ 43 w 906"/>
                  <a:gd name="T27" fmla="*/ 527 h 1024"/>
                  <a:gd name="T28" fmla="*/ 43 w 906"/>
                  <a:gd name="T29" fmla="*/ 527 h 1024"/>
                  <a:gd name="T30" fmla="*/ 52 w 906"/>
                  <a:gd name="T31" fmla="*/ 528 h 1024"/>
                  <a:gd name="T32" fmla="*/ 99 w 906"/>
                  <a:gd name="T33" fmla="*/ 490 h 1024"/>
                  <a:gd name="T34" fmla="*/ 166 w 906"/>
                  <a:gd name="T35" fmla="*/ 165 h 1024"/>
                  <a:gd name="T36" fmla="*/ 166 w 906"/>
                  <a:gd name="T37" fmla="*/ 336 h 1024"/>
                  <a:gd name="T38" fmla="*/ 105 w 906"/>
                  <a:gd name="T39" fmla="*/ 642 h 1024"/>
                  <a:gd name="T40" fmla="*/ 166 w 906"/>
                  <a:gd name="T41" fmla="*/ 642 h 1024"/>
                  <a:gd name="T42" fmla="*/ 166 w 906"/>
                  <a:gd name="T43" fmla="*/ 1024 h 1024"/>
                  <a:gd name="T44" fmla="*/ 262 w 906"/>
                  <a:gd name="T45" fmla="*/ 1024 h 1024"/>
                  <a:gd name="T46" fmla="*/ 262 w 906"/>
                  <a:gd name="T47" fmla="*/ 642 h 1024"/>
                  <a:gd name="T48" fmla="*/ 326 w 906"/>
                  <a:gd name="T49" fmla="*/ 642 h 1024"/>
                  <a:gd name="T50" fmla="*/ 326 w 906"/>
                  <a:gd name="T51" fmla="*/ 1024 h 1024"/>
                  <a:gd name="T52" fmla="*/ 422 w 906"/>
                  <a:gd name="T53" fmla="*/ 1024 h 1024"/>
                  <a:gd name="T54" fmla="*/ 422 w 906"/>
                  <a:gd name="T55" fmla="*/ 642 h 1024"/>
                  <a:gd name="T56" fmla="*/ 483 w 906"/>
                  <a:gd name="T57" fmla="*/ 642 h 1024"/>
                  <a:gd name="T58" fmla="*/ 422 w 906"/>
                  <a:gd name="T59" fmla="*/ 336 h 1024"/>
                  <a:gd name="T60" fmla="*/ 422 w 906"/>
                  <a:gd name="T61" fmla="*/ 165 h 1024"/>
                  <a:gd name="T62" fmla="*/ 488 w 906"/>
                  <a:gd name="T63" fmla="*/ 490 h 1024"/>
                  <a:gd name="T64" fmla="*/ 525 w 906"/>
                  <a:gd name="T65" fmla="*/ 528 h 1024"/>
                  <a:gd name="T66" fmla="*/ 646 w 906"/>
                  <a:gd name="T67" fmla="*/ 733 h 1024"/>
                  <a:gd name="T68" fmla="*/ 646 w 906"/>
                  <a:gd name="T69" fmla="*/ 1024 h 1024"/>
                  <a:gd name="T70" fmla="*/ 710 w 906"/>
                  <a:gd name="T71" fmla="*/ 1024 h 1024"/>
                  <a:gd name="T72" fmla="*/ 710 w 906"/>
                  <a:gd name="T73" fmla="*/ 832 h 1024"/>
                  <a:gd name="T74" fmla="*/ 742 w 906"/>
                  <a:gd name="T75" fmla="*/ 832 h 1024"/>
                  <a:gd name="T76" fmla="*/ 742 w 906"/>
                  <a:gd name="T77" fmla="*/ 1024 h 1024"/>
                  <a:gd name="T78" fmla="*/ 806 w 906"/>
                  <a:gd name="T79" fmla="*/ 1024 h 1024"/>
                  <a:gd name="T80" fmla="*/ 806 w 906"/>
                  <a:gd name="T81" fmla="*/ 746 h 1024"/>
                  <a:gd name="T82" fmla="*/ 841 w 906"/>
                  <a:gd name="T83" fmla="*/ 829 h 1024"/>
                  <a:gd name="T84" fmla="*/ 870 w 906"/>
                  <a:gd name="T85" fmla="*/ 848 h 1024"/>
                  <a:gd name="T86" fmla="*/ 883 w 906"/>
                  <a:gd name="T87" fmla="*/ 845 h 1024"/>
                  <a:gd name="T88" fmla="*/ 900 w 906"/>
                  <a:gd name="T89" fmla="*/ 806 h 1024"/>
                  <a:gd name="T90" fmla="*/ 899 w 906"/>
                  <a:gd name="T91" fmla="*/ 80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6" h="1024">
                    <a:moveTo>
                      <a:pt x="899" y="804"/>
                    </a:moveTo>
                    <a:lnTo>
                      <a:pt x="843" y="669"/>
                    </a:lnTo>
                    <a:cubicBezTo>
                      <a:pt x="823" y="641"/>
                      <a:pt x="793" y="621"/>
                      <a:pt x="760" y="612"/>
                    </a:cubicBezTo>
                    <a:cubicBezTo>
                      <a:pt x="749" y="610"/>
                      <a:pt x="737" y="609"/>
                      <a:pt x="726" y="608"/>
                    </a:cubicBezTo>
                    <a:lnTo>
                      <a:pt x="646" y="608"/>
                    </a:lnTo>
                    <a:lnTo>
                      <a:pt x="580" y="495"/>
                    </a:lnTo>
                    <a:cubicBezTo>
                      <a:pt x="582" y="487"/>
                      <a:pt x="582" y="479"/>
                      <a:pt x="580" y="471"/>
                    </a:cubicBezTo>
                    <a:lnTo>
                      <a:pt x="505" y="93"/>
                    </a:lnTo>
                    <a:cubicBezTo>
                      <a:pt x="474" y="59"/>
                      <a:pt x="435" y="33"/>
                      <a:pt x="392" y="18"/>
                    </a:cubicBezTo>
                    <a:cubicBezTo>
                      <a:pt x="360" y="6"/>
                      <a:pt x="326" y="0"/>
                      <a:pt x="292" y="0"/>
                    </a:cubicBezTo>
                    <a:cubicBezTo>
                      <a:pt x="259" y="1"/>
                      <a:pt x="225" y="7"/>
                      <a:pt x="193" y="18"/>
                    </a:cubicBezTo>
                    <a:cubicBezTo>
                      <a:pt x="150" y="34"/>
                      <a:pt x="111" y="60"/>
                      <a:pt x="80" y="93"/>
                    </a:cubicBezTo>
                    <a:lnTo>
                      <a:pt x="4" y="471"/>
                    </a:lnTo>
                    <a:cubicBezTo>
                      <a:pt x="0" y="497"/>
                      <a:pt x="17" y="522"/>
                      <a:pt x="43" y="527"/>
                    </a:cubicBezTo>
                    <a:cubicBezTo>
                      <a:pt x="43" y="527"/>
                      <a:pt x="43" y="527"/>
                      <a:pt x="43" y="527"/>
                    </a:cubicBezTo>
                    <a:cubicBezTo>
                      <a:pt x="46" y="527"/>
                      <a:pt x="49" y="528"/>
                      <a:pt x="52" y="528"/>
                    </a:cubicBezTo>
                    <a:cubicBezTo>
                      <a:pt x="75" y="529"/>
                      <a:pt x="95" y="512"/>
                      <a:pt x="99" y="490"/>
                    </a:cubicBezTo>
                    <a:lnTo>
                      <a:pt x="166" y="165"/>
                    </a:lnTo>
                    <a:lnTo>
                      <a:pt x="166" y="336"/>
                    </a:lnTo>
                    <a:lnTo>
                      <a:pt x="105" y="642"/>
                    </a:lnTo>
                    <a:lnTo>
                      <a:pt x="166" y="642"/>
                    </a:lnTo>
                    <a:lnTo>
                      <a:pt x="166" y="1024"/>
                    </a:lnTo>
                    <a:lnTo>
                      <a:pt x="262" y="1024"/>
                    </a:lnTo>
                    <a:lnTo>
                      <a:pt x="262" y="642"/>
                    </a:lnTo>
                    <a:lnTo>
                      <a:pt x="326" y="642"/>
                    </a:lnTo>
                    <a:lnTo>
                      <a:pt x="326" y="1024"/>
                    </a:lnTo>
                    <a:lnTo>
                      <a:pt x="422" y="1024"/>
                    </a:lnTo>
                    <a:lnTo>
                      <a:pt x="422" y="642"/>
                    </a:lnTo>
                    <a:lnTo>
                      <a:pt x="483" y="642"/>
                    </a:lnTo>
                    <a:lnTo>
                      <a:pt x="422" y="336"/>
                    </a:lnTo>
                    <a:lnTo>
                      <a:pt x="422" y="165"/>
                    </a:lnTo>
                    <a:lnTo>
                      <a:pt x="488" y="490"/>
                    </a:lnTo>
                    <a:cubicBezTo>
                      <a:pt x="491" y="510"/>
                      <a:pt x="506" y="525"/>
                      <a:pt x="525" y="528"/>
                    </a:cubicBezTo>
                    <a:lnTo>
                      <a:pt x="646" y="733"/>
                    </a:lnTo>
                    <a:lnTo>
                      <a:pt x="646" y="1024"/>
                    </a:lnTo>
                    <a:lnTo>
                      <a:pt x="710" y="1024"/>
                    </a:lnTo>
                    <a:lnTo>
                      <a:pt x="710" y="832"/>
                    </a:lnTo>
                    <a:lnTo>
                      <a:pt x="742" y="832"/>
                    </a:lnTo>
                    <a:lnTo>
                      <a:pt x="742" y="1024"/>
                    </a:lnTo>
                    <a:lnTo>
                      <a:pt x="806" y="1024"/>
                    </a:lnTo>
                    <a:lnTo>
                      <a:pt x="806" y="746"/>
                    </a:lnTo>
                    <a:lnTo>
                      <a:pt x="841" y="829"/>
                    </a:lnTo>
                    <a:cubicBezTo>
                      <a:pt x="846" y="841"/>
                      <a:pt x="858" y="849"/>
                      <a:pt x="870" y="848"/>
                    </a:cubicBezTo>
                    <a:cubicBezTo>
                      <a:pt x="875" y="849"/>
                      <a:pt x="879" y="848"/>
                      <a:pt x="883" y="845"/>
                    </a:cubicBezTo>
                    <a:cubicBezTo>
                      <a:pt x="899" y="839"/>
                      <a:pt x="906" y="821"/>
                      <a:pt x="900" y="806"/>
                    </a:cubicBezTo>
                    <a:cubicBezTo>
                      <a:pt x="900" y="805"/>
                      <a:pt x="899" y="804"/>
                      <a:pt x="899" y="804"/>
                    </a:cubicBez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grpSp>
          <p:nvGrpSpPr>
            <p:cNvPr id="58" name="Group 92">
              <a:extLst>
                <a:ext uri="{FF2B5EF4-FFF2-40B4-BE49-F238E27FC236}">
                  <a16:creationId xmlns:a16="http://schemas.microsoft.com/office/drawing/2014/main" id="{2222CA4C-BF36-4C4F-97CF-D4040131B0AB}"/>
                </a:ext>
              </a:extLst>
            </p:cNvPr>
            <p:cNvGrpSpPr>
              <a:grpSpLocks/>
            </p:cNvGrpSpPr>
            <p:nvPr/>
          </p:nvGrpSpPr>
          <p:grpSpPr bwMode="auto">
            <a:xfrm>
              <a:off x="1373" y="2738"/>
              <a:ext cx="486" cy="264"/>
              <a:chOff x="1373" y="2738"/>
              <a:chExt cx="486" cy="264"/>
            </a:xfrm>
          </p:grpSpPr>
          <p:sp>
            <p:nvSpPr>
              <p:cNvPr id="99" name="Oval 90">
                <a:extLst>
                  <a:ext uri="{FF2B5EF4-FFF2-40B4-BE49-F238E27FC236}">
                    <a16:creationId xmlns:a16="http://schemas.microsoft.com/office/drawing/2014/main" id="{55A081DD-4941-4BB4-AAC9-50AFFA97CF67}"/>
                  </a:ext>
                </a:extLst>
              </p:cNvPr>
              <p:cNvSpPr>
                <a:spLocks noChangeArrowheads="1"/>
              </p:cNvSpPr>
              <p:nvPr/>
            </p:nvSpPr>
            <p:spPr bwMode="auto">
              <a:xfrm>
                <a:off x="1705" y="2738"/>
                <a:ext cx="154" cy="124"/>
              </a:xfrm>
              <a:prstGeom prst="ellipse">
                <a:avLst/>
              </a:pr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0" name="Freeform 91">
                <a:extLst>
                  <a:ext uri="{FF2B5EF4-FFF2-40B4-BE49-F238E27FC236}">
                    <a16:creationId xmlns:a16="http://schemas.microsoft.com/office/drawing/2014/main" id="{5B3367BA-C1B9-4AD9-9C74-55F5EA353197}"/>
                  </a:ext>
                </a:extLst>
              </p:cNvPr>
              <p:cNvSpPr>
                <a:spLocks noEditPoints="1"/>
              </p:cNvSpPr>
              <p:nvPr/>
            </p:nvSpPr>
            <p:spPr bwMode="auto">
              <a:xfrm>
                <a:off x="1373" y="2832"/>
                <a:ext cx="415" cy="170"/>
              </a:xfrm>
              <a:custGeom>
                <a:avLst/>
                <a:gdLst>
                  <a:gd name="T0" fmla="*/ 144 w 1079"/>
                  <a:gd name="T1" fmla="*/ 289 h 545"/>
                  <a:gd name="T2" fmla="*/ 170 w 1079"/>
                  <a:gd name="T3" fmla="*/ 355 h 545"/>
                  <a:gd name="T4" fmla="*/ 112 w 1079"/>
                  <a:gd name="T5" fmla="*/ 241 h 545"/>
                  <a:gd name="T6" fmla="*/ 368 w 1079"/>
                  <a:gd name="T7" fmla="*/ 97 h 545"/>
                  <a:gd name="T8" fmla="*/ 368 w 1079"/>
                  <a:gd name="T9" fmla="*/ 318 h 545"/>
                  <a:gd name="T10" fmla="*/ 336 w 1079"/>
                  <a:gd name="T11" fmla="*/ 257 h 545"/>
                  <a:gd name="T12" fmla="*/ 240 w 1079"/>
                  <a:gd name="T13" fmla="*/ 193 h 545"/>
                  <a:gd name="T14" fmla="*/ 144 w 1079"/>
                  <a:gd name="T15" fmla="*/ 289 h 545"/>
                  <a:gd name="T16" fmla="*/ 0 w 1079"/>
                  <a:gd name="T17" fmla="*/ 481 h 545"/>
                  <a:gd name="T18" fmla="*/ 64 w 1079"/>
                  <a:gd name="T19" fmla="*/ 545 h 545"/>
                  <a:gd name="T20" fmla="*/ 384 w 1079"/>
                  <a:gd name="T21" fmla="*/ 545 h 545"/>
                  <a:gd name="T22" fmla="*/ 442 w 1079"/>
                  <a:gd name="T23" fmla="*/ 509 h 545"/>
                  <a:gd name="T24" fmla="*/ 434 w 1079"/>
                  <a:gd name="T25" fmla="*/ 441 h 545"/>
                  <a:gd name="T26" fmla="*/ 412 w 1079"/>
                  <a:gd name="T27" fmla="*/ 401 h 545"/>
                  <a:gd name="T28" fmla="*/ 399 w 1079"/>
                  <a:gd name="T29" fmla="*/ 377 h 545"/>
                  <a:gd name="T30" fmla="*/ 788 w 1079"/>
                  <a:gd name="T31" fmla="*/ 270 h 545"/>
                  <a:gd name="T32" fmla="*/ 802 w 1079"/>
                  <a:gd name="T33" fmla="*/ 349 h 545"/>
                  <a:gd name="T34" fmla="*/ 820 w 1079"/>
                  <a:gd name="T35" fmla="*/ 382 h 545"/>
                  <a:gd name="T36" fmla="*/ 964 w 1079"/>
                  <a:gd name="T37" fmla="*/ 526 h 545"/>
                  <a:gd name="T38" fmla="*/ 1008 w 1079"/>
                  <a:gd name="T39" fmla="*/ 545 h 545"/>
                  <a:gd name="T40" fmla="*/ 1053 w 1079"/>
                  <a:gd name="T41" fmla="*/ 526 h 545"/>
                  <a:gd name="T42" fmla="*/ 1053 w 1079"/>
                  <a:gd name="T43" fmla="*/ 435 h 545"/>
                  <a:gd name="T44" fmla="*/ 924 w 1079"/>
                  <a:gd name="T45" fmla="*/ 305 h 545"/>
                  <a:gd name="T46" fmla="*/ 879 w 1079"/>
                  <a:gd name="T47" fmla="*/ 53 h 545"/>
                  <a:gd name="T48" fmla="*/ 816 w 1079"/>
                  <a:gd name="T49" fmla="*/ 0 h 545"/>
                  <a:gd name="T50" fmla="*/ 368 w 1079"/>
                  <a:gd name="T51" fmla="*/ 32 h 545"/>
                  <a:gd name="T52" fmla="*/ 48 w 1079"/>
                  <a:gd name="T53" fmla="*/ 240 h 545"/>
                  <a:gd name="T54" fmla="*/ 156 w 1079"/>
                  <a:gd name="T55" fmla="*/ 416 h 545"/>
                  <a:gd name="T56" fmla="*/ 64 w 1079"/>
                  <a:gd name="T57" fmla="*/ 416 h 545"/>
                  <a:gd name="T58" fmla="*/ 0 w 1079"/>
                  <a:gd name="T59" fmla="*/ 48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9" h="545">
                    <a:moveTo>
                      <a:pt x="144" y="289"/>
                    </a:moveTo>
                    <a:cubicBezTo>
                      <a:pt x="144" y="315"/>
                      <a:pt x="154" y="337"/>
                      <a:pt x="170" y="355"/>
                    </a:cubicBezTo>
                    <a:cubicBezTo>
                      <a:pt x="132" y="336"/>
                      <a:pt x="112" y="302"/>
                      <a:pt x="112" y="241"/>
                    </a:cubicBezTo>
                    <a:cubicBezTo>
                      <a:pt x="112" y="123"/>
                      <a:pt x="221" y="107"/>
                      <a:pt x="368" y="97"/>
                    </a:cubicBezTo>
                    <a:lnTo>
                      <a:pt x="368" y="318"/>
                    </a:lnTo>
                    <a:lnTo>
                      <a:pt x="336" y="257"/>
                    </a:lnTo>
                    <a:cubicBezTo>
                      <a:pt x="316" y="216"/>
                      <a:pt x="285" y="193"/>
                      <a:pt x="240" y="193"/>
                    </a:cubicBezTo>
                    <a:cubicBezTo>
                      <a:pt x="188" y="193"/>
                      <a:pt x="144" y="237"/>
                      <a:pt x="144" y="289"/>
                    </a:cubicBezTo>
                    <a:close/>
                    <a:moveTo>
                      <a:pt x="0" y="481"/>
                    </a:moveTo>
                    <a:cubicBezTo>
                      <a:pt x="0" y="517"/>
                      <a:pt x="29" y="545"/>
                      <a:pt x="64" y="545"/>
                    </a:cubicBezTo>
                    <a:lnTo>
                      <a:pt x="384" y="545"/>
                    </a:lnTo>
                    <a:cubicBezTo>
                      <a:pt x="408" y="545"/>
                      <a:pt x="432" y="531"/>
                      <a:pt x="442" y="509"/>
                    </a:cubicBezTo>
                    <a:cubicBezTo>
                      <a:pt x="453" y="486"/>
                      <a:pt x="447" y="461"/>
                      <a:pt x="434" y="441"/>
                    </a:cubicBezTo>
                    <a:lnTo>
                      <a:pt x="412" y="401"/>
                    </a:lnTo>
                    <a:lnTo>
                      <a:pt x="399" y="377"/>
                    </a:lnTo>
                    <a:lnTo>
                      <a:pt x="788" y="270"/>
                    </a:lnTo>
                    <a:lnTo>
                      <a:pt x="802" y="349"/>
                    </a:lnTo>
                    <a:cubicBezTo>
                      <a:pt x="804" y="361"/>
                      <a:pt x="810" y="374"/>
                      <a:pt x="820" y="382"/>
                    </a:cubicBezTo>
                    <a:lnTo>
                      <a:pt x="964" y="526"/>
                    </a:lnTo>
                    <a:cubicBezTo>
                      <a:pt x="976" y="539"/>
                      <a:pt x="992" y="545"/>
                      <a:pt x="1008" y="545"/>
                    </a:cubicBezTo>
                    <a:cubicBezTo>
                      <a:pt x="1024" y="545"/>
                      <a:pt x="1040" y="539"/>
                      <a:pt x="1053" y="526"/>
                    </a:cubicBezTo>
                    <a:cubicBezTo>
                      <a:pt x="1079" y="501"/>
                      <a:pt x="1079" y="461"/>
                      <a:pt x="1053" y="435"/>
                    </a:cubicBezTo>
                    <a:lnTo>
                      <a:pt x="924" y="305"/>
                    </a:lnTo>
                    <a:lnTo>
                      <a:pt x="879" y="53"/>
                    </a:lnTo>
                    <a:cubicBezTo>
                      <a:pt x="874" y="22"/>
                      <a:pt x="847" y="0"/>
                      <a:pt x="816" y="0"/>
                    </a:cubicBezTo>
                    <a:lnTo>
                      <a:pt x="368" y="32"/>
                    </a:lnTo>
                    <a:cubicBezTo>
                      <a:pt x="244" y="40"/>
                      <a:pt x="48" y="53"/>
                      <a:pt x="48" y="240"/>
                    </a:cubicBezTo>
                    <a:cubicBezTo>
                      <a:pt x="48" y="341"/>
                      <a:pt x="93" y="390"/>
                      <a:pt x="156" y="416"/>
                    </a:cubicBezTo>
                    <a:lnTo>
                      <a:pt x="64" y="416"/>
                    </a:lnTo>
                    <a:cubicBezTo>
                      <a:pt x="29" y="417"/>
                      <a:pt x="0" y="446"/>
                      <a:pt x="0" y="481"/>
                    </a:cubicBez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sp>
          <p:nvSpPr>
            <p:cNvPr id="59" name="Freeform 93">
              <a:extLst>
                <a:ext uri="{FF2B5EF4-FFF2-40B4-BE49-F238E27FC236}">
                  <a16:creationId xmlns:a16="http://schemas.microsoft.com/office/drawing/2014/main" id="{56D2AC0C-D80E-428F-9CA1-36D9F372C7D7}"/>
                </a:ext>
              </a:extLst>
            </p:cNvPr>
            <p:cNvSpPr>
              <a:spLocks/>
            </p:cNvSpPr>
            <p:nvPr/>
          </p:nvSpPr>
          <p:spPr bwMode="auto">
            <a:xfrm>
              <a:off x="2650" y="2638"/>
              <a:ext cx="1023" cy="409"/>
            </a:xfrm>
            <a:custGeom>
              <a:avLst/>
              <a:gdLst>
                <a:gd name="T0" fmla="*/ 0 w 6688"/>
                <a:gd name="T1" fmla="*/ 552 h 3312"/>
                <a:gd name="T2" fmla="*/ 552 w 6688"/>
                <a:gd name="T3" fmla="*/ 0 h 3312"/>
                <a:gd name="T4" fmla="*/ 6136 w 6688"/>
                <a:gd name="T5" fmla="*/ 0 h 3312"/>
                <a:gd name="T6" fmla="*/ 6688 w 6688"/>
                <a:gd name="T7" fmla="*/ 552 h 3312"/>
                <a:gd name="T8" fmla="*/ 6688 w 6688"/>
                <a:gd name="T9" fmla="*/ 2760 h 3312"/>
                <a:gd name="T10" fmla="*/ 6136 w 6688"/>
                <a:gd name="T11" fmla="*/ 3312 h 3312"/>
                <a:gd name="T12" fmla="*/ 552 w 6688"/>
                <a:gd name="T13" fmla="*/ 3312 h 3312"/>
                <a:gd name="T14" fmla="*/ 0 w 6688"/>
                <a:gd name="T15" fmla="*/ 2760 h 3312"/>
                <a:gd name="T16" fmla="*/ 0 w 6688"/>
                <a:gd name="T17" fmla="*/ 552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312">
                  <a:moveTo>
                    <a:pt x="0" y="552"/>
                  </a:moveTo>
                  <a:cubicBezTo>
                    <a:pt x="0" y="248"/>
                    <a:pt x="248" y="0"/>
                    <a:pt x="552" y="0"/>
                  </a:cubicBezTo>
                  <a:lnTo>
                    <a:pt x="6136" y="0"/>
                  </a:lnTo>
                  <a:cubicBezTo>
                    <a:pt x="6441" y="0"/>
                    <a:pt x="6688" y="248"/>
                    <a:pt x="6688" y="552"/>
                  </a:cubicBezTo>
                  <a:lnTo>
                    <a:pt x="6688" y="2760"/>
                  </a:lnTo>
                  <a:cubicBezTo>
                    <a:pt x="6688" y="3065"/>
                    <a:pt x="6441" y="3312"/>
                    <a:pt x="6136" y="3312"/>
                  </a:cubicBezTo>
                  <a:lnTo>
                    <a:pt x="552" y="3312"/>
                  </a:lnTo>
                  <a:cubicBezTo>
                    <a:pt x="248" y="3312"/>
                    <a:pt x="0" y="3065"/>
                    <a:pt x="0" y="2760"/>
                  </a:cubicBezTo>
                  <a:lnTo>
                    <a:pt x="0" y="552"/>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60" name="Freeform 94">
              <a:extLst>
                <a:ext uri="{FF2B5EF4-FFF2-40B4-BE49-F238E27FC236}">
                  <a16:creationId xmlns:a16="http://schemas.microsoft.com/office/drawing/2014/main" id="{7EDECB52-4E90-4745-AC19-1E1010FD3A76}"/>
                </a:ext>
              </a:extLst>
            </p:cNvPr>
            <p:cNvSpPr>
              <a:spLocks/>
            </p:cNvSpPr>
            <p:nvPr/>
          </p:nvSpPr>
          <p:spPr bwMode="auto">
            <a:xfrm>
              <a:off x="2650" y="2638"/>
              <a:ext cx="1023" cy="409"/>
            </a:xfrm>
            <a:custGeom>
              <a:avLst/>
              <a:gdLst>
                <a:gd name="T0" fmla="*/ 0 w 6688"/>
                <a:gd name="T1" fmla="*/ 552 h 3312"/>
                <a:gd name="T2" fmla="*/ 552 w 6688"/>
                <a:gd name="T3" fmla="*/ 0 h 3312"/>
                <a:gd name="T4" fmla="*/ 6136 w 6688"/>
                <a:gd name="T5" fmla="*/ 0 h 3312"/>
                <a:gd name="T6" fmla="*/ 6688 w 6688"/>
                <a:gd name="T7" fmla="*/ 552 h 3312"/>
                <a:gd name="T8" fmla="*/ 6688 w 6688"/>
                <a:gd name="T9" fmla="*/ 2760 h 3312"/>
                <a:gd name="T10" fmla="*/ 6136 w 6688"/>
                <a:gd name="T11" fmla="*/ 3312 h 3312"/>
                <a:gd name="T12" fmla="*/ 552 w 6688"/>
                <a:gd name="T13" fmla="*/ 3312 h 3312"/>
                <a:gd name="T14" fmla="*/ 0 w 6688"/>
                <a:gd name="T15" fmla="*/ 2760 h 3312"/>
                <a:gd name="T16" fmla="*/ 0 w 6688"/>
                <a:gd name="T17" fmla="*/ 552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312">
                  <a:moveTo>
                    <a:pt x="0" y="552"/>
                  </a:moveTo>
                  <a:cubicBezTo>
                    <a:pt x="0" y="248"/>
                    <a:pt x="248" y="0"/>
                    <a:pt x="552" y="0"/>
                  </a:cubicBezTo>
                  <a:lnTo>
                    <a:pt x="6136" y="0"/>
                  </a:lnTo>
                  <a:cubicBezTo>
                    <a:pt x="6441" y="0"/>
                    <a:pt x="6688" y="248"/>
                    <a:pt x="6688" y="552"/>
                  </a:cubicBezTo>
                  <a:lnTo>
                    <a:pt x="6688" y="2760"/>
                  </a:lnTo>
                  <a:cubicBezTo>
                    <a:pt x="6688" y="3065"/>
                    <a:pt x="6441" y="3312"/>
                    <a:pt x="6136" y="3312"/>
                  </a:cubicBezTo>
                  <a:lnTo>
                    <a:pt x="552" y="3312"/>
                  </a:lnTo>
                  <a:cubicBezTo>
                    <a:pt x="248" y="3312"/>
                    <a:pt x="0" y="3065"/>
                    <a:pt x="0" y="2760"/>
                  </a:cubicBezTo>
                  <a:lnTo>
                    <a:pt x="0" y="552"/>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61" name="Rectangle 95">
              <a:extLst>
                <a:ext uri="{FF2B5EF4-FFF2-40B4-BE49-F238E27FC236}">
                  <a16:creationId xmlns:a16="http://schemas.microsoft.com/office/drawing/2014/main" id="{32DF8E8F-5364-4AD9-921D-50A908D9826C}"/>
                </a:ext>
              </a:extLst>
            </p:cNvPr>
            <p:cNvSpPr>
              <a:spLocks noChangeArrowheads="1"/>
            </p:cNvSpPr>
            <p:nvPr/>
          </p:nvSpPr>
          <p:spPr bwMode="auto">
            <a:xfrm>
              <a:off x="2824" y="2681"/>
              <a:ext cx="23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21 </a:t>
              </a:r>
              <a:endParaRPr lang="en-US" altLang="en-US" sz="1801"/>
            </a:p>
          </p:txBody>
        </p:sp>
        <p:sp>
          <p:nvSpPr>
            <p:cNvPr id="62" name="Rectangle 96">
              <a:extLst>
                <a:ext uri="{FF2B5EF4-FFF2-40B4-BE49-F238E27FC236}">
                  <a16:creationId xmlns:a16="http://schemas.microsoft.com/office/drawing/2014/main" id="{E2F59BF7-B912-4AE1-B1A3-F287A2FBD48E}"/>
                </a:ext>
              </a:extLst>
            </p:cNvPr>
            <p:cNvSpPr>
              <a:spLocks noChangeArrowheads="1"/>
            </p:cNvSpPr>
            <p:nvPr/>
          </p:nvSpPr>
          <p:spPr bwMode="auto">
            <a:xfrm>
              <a:off x="3108" y="2730"/>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(75%)</a:t>
              </a:r>
              <a:endParaRPr lang="en-US" altLang="en-US" sz="1801"/>
            </a:p>
          </p:txBody>
        </p:sp>
        <p:sp>
          <p:nvSpPr>
            <p:cNvPr id="63" name="Rectangle 97">
              <a:extLst>
                <a:ext uri="{FF2B5EF4-FFF2-40B4-BE49-F238E27FC236}">
                  <a16:creationId xmlns:a16="http://schemas.microsoft.com/office/drawing/2014/main" id="{0D35919C-620E-4E53-B3FD-6FC922266DE4}"/>
                </a:ext>
              </a:extLst>
            </p:cNvPr>
            <p:cNvSpPr>
              <a:spLocks noChangeArrowheads="1"/>
            </p:cNvSpPr>
            <p:nvPr/>
          </p:nvSpPr>
          <p:spPr bwMode="auto">
            <a:xfrm>
              <a:off x="2797" y="2905"/>
              <a:ext cx="6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Alcohol present</a:t>
              </a:r>
              <a:endParaRPr lang="en-US" altLang="en-US" sz="1801"/>
            </a:p>
          </p:txBody>
        </p:sp>
        <p:sp>
          <p:nvSpPr>
            <p:cNvPr id="64" name="Freeform 98">
              <a:extLst>
                <a:ext uri="{FF2B5EF4-FFF2-40B4-BE49-F238E27FC236}">
                  <a16:creationId xmlns:a16="http://schemas.microsoft.com/office/drawing/2014/main" id="{2ADB9178-B1CF-499F-BE95-6C4BDD8987B8}"/>
                </a:ext>
              </a:extLst>
            </p:cNvPr>
            <p:cNvSpPr>
              <a:spLocks/>
            </p:cNvSpPr>
            <p:nvPr/>
          </p:nvSpPr>
          <p:spPr bwMode="auto">
            <a:xfrm>
              <a:off x="1357" y="3131"/>
              <a:ext cx="4458" cy="1111"/>
            </a:xfrm>
            <a:custGeom>
              <a:avLst/>
              <a:gdLst>
                <a:gd name="T0" fmla="*/ 0 w 29152"/>
                <a:gd name="T1" fmla="*/ 1499 h 8992"/>
                <a:gd name="T2" fmla="*/ 1499 w 29152"/>
                <a:gd name="T3" fmla="*/ 0 h 8992"/>
                <a:gd name="T4" fmla="*/ 27654 w 29152"/>
                <a:gd name="T5" fmla="*/ 0 h 8992"/>
                <a:gd name="T6" fmla="*/ 29152 w 29152"/>
                <a:gd name="T7" fmla="*/ 1499 h 8992"/>
                <a:gd name="T8" fmla="*/ 29152 w 29152"/>
                <a:gd name="T9" fmla="*/ 7494 h 8992"/>
                <a:gd name="T10" fmla="*/ 27654 w 29152"/>
                <a:gd name="T11" fmla="*/ 8992 h 8992"/>
                <a:gd name="T12" fmla="*/ 1499 w 29152"/>
                <a:gd name="T13" fmla="*/ 8992 h 8992"/>
                <a:gd name="T14" fmla="*/ 0 w 29152"/>
                <a:gd name="T15" fmla="*/ 7494 h 8992"/>
                <a:gd name="T16" fmla="*/ 0 w 29152"/>
                <a:gd name="T17" fmla="*/ 1499 h 8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52" h="8992">
                  <a:moveTo>
                    <a:pt x="0" y="1499"/>
                  </a:moveTo>
                  <a:cubicBezTo>
                    <a:pt x="0" y="671"/>
                    <a:pt x="671" y="0"/>
                    <a:pt x="1499" y="0"/>
                  </a:cubicBezTo>
                  <a:lnTo>
                    <a:pt x="27654" y="0"/>
                  </a:lnTo>
                  <a:cubicBezTo>
                    <a:pt x="28481" y="0"/>
                    <a:pt x="29152" y="671"/>
                    <a:pt x="29152" y="1499"/>
                  </a:cubicBezTo>
                  <a:lnTo>
                    <a:pt x="29152" y="7494"/>
                  </a:lnTo>
                  <a:cubicBezTo>
                    <a:pt x="29152" y="8321"/>
                    <a:pt x="28481" y="8992"/>
                    <a:pt x="27654" y="8992"/>
                  </a:cubicBezTo>
                  <a:lnTo>
                    <a:pt x="1499" y="8992"/>
                  </a:lnTo>
                  <a:cubicBezTo>
                    <a:pt x="671" y="8992"/>
                    <a:pt x="0" y="8321"/>
                    <a:pt x="0" y="7494"/>
                  </a:cubicBezTo>
                  <a:lnTo>
                    <a:pt x="0" y="1499"/>
                  </a:lnTo>
                  <a:close/>
                </a:path>
              </a:pathLst>
            </a:custGeom>
            <a:solidFill>
              <a:srgbClr val="23BDB4"/>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65" name="Freeform 99">
              <a:extLst>
                <a:ext uri="{FF2B5EF4-FFF2-40B4-BE49-F238E27FC236}">
                  <a16:creationId xmlns:a16="http://schemas.microsoft.com/office/drawing/2014/main" id="{0FBEA629-F725-4E04-B365-DF515D7B3A46}"/>
                </a:ext>
              </a:extLst>
            </p:cNvPr>
            <p:cNvSpPr>
              <a:spLocks/>
            </p:cNvSpPr>
            <p:nvPr/>
          </p:nvSpPr>
          <p:spPr bwMode="auto">
            <a:xfrm>
              <a:off x="1357" y="3131"/>
              <a:ext cx="4458" cy="1111"/>
            </a:xfrm>
            <a:custGeom>
              <a:avLst/>
              <a:gdLst>
                <a:gd name="T0" fmla="*/ 0 w 29152"/>
                <a:gd name="T1" fmla="*/ 1499 h 8992"/>
                <a:gd name="T2" fmla="*/ 1499 w 29152"/>
                <a:gd name="T3" fmla="*/ 0 h 8992"/>
                <a:gd name="T4" fmla="*/ 27654 w 29152"/>
                <a:gd name="T5" fmla="*/ 0 h 8992"/>
                <a:gd name="T6" fmla="*/ 29152 w 29152"/>
                <a:gd name="T7" fmla="*/ 1499 h 8992"/>
                <a:gd name="T8" fmla="*/ 29152 w 29152"/>
                <a:gd name="T9" fmla="*/ 7494 h 8992"/>
                <a:gd name="T10" fmla="*/ 27654 w 29152"/>
                <a:gd name="T11" fmla="*/ 8992 h 8992"/>
                <a:gd name="T12" fmla="*/ 1499 w 29152"/>
                <a:gd name="T13" fmla="*/ 8992 h 8992"/>
                <a:gd name="T14" fmla="*/ 0 w 29152"/>
                <a:gd name="T15" fmla="*/ 7494 h 8992"/>
                <a:gd name="T16" fmla="*/ 0 w 29152"/>
                <a:gd name="T17" fmla="*/ 1499 h 8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52" h="8992">
                  <a:moveTo>
                    <a:pt x="0" y="1499"/>
                  </a:moveTo>
                  <a:cubicBezTo>
                    <a:pt x="0" y="671"/>
                    <a:pt x="671" y="0"/>
                    <a:pt x="1499" y="0"/>
                  </a:cubicBezTo>
                  <a:lnTo>
                    <a:pt x="27654" y="0"/>
                  </a:lnTo>
                  <a:cubicBezTo>
                    <a:pt x="28481" y="0"/>
                    <a:pt x="29152" y="671"/>
                    <a:pt x="29152" y="1499"/>
                  </a:cubicBezTo>
                  <a:lnTo>
                    <a:pt x="29152" y="7494"/>
                  </a:lnTo>
                  <a:cubicBezTo>
                    <a:pt x="29152" y="8321"/>
                    <a:pt x="28481" y="8992"/>
                    <a:pt x="27654" y="8992"/>
                  </a:cubicBezTo>
                  <a:lnTo>
                    <a:pt x="1499" y="8992"/>
                  </a:lnTo>
                  <a:cubicBezTo>
                    <a:pt x="671" y="8992"/>
                    <a:pt x="0" y="8321"/>
                    <a:pt x="0" y="7494"/>
                  </a:cubicBezTo>
                  <a:lnTo>
                    <a:pt x="0" y="1499"/>
                  </a:lnTo>
                  <a:close/>
                </a:path>
              </a:pathLst>
            </a:custGeom>
            <a:noFill/>
            <a:ln w="11113"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66" name="Freeform 100">
              <a:extLst>
                <a:ext uri="{FF2B5EF4-FFF2-40B4-BE49-F238E27FC236}">
                  <a16:creationId xmlns:a16="http://schemas.microsoft.com/office/drawing/2014/main" id="{5EFC57CA-005A-4CC2-8DB8-768E152DE489}"/>
                </a:ext>
              </a:extLst>
            </p:cNvPr>
            <p:cNvSpPr>
              <a:spLocks/>
            </p:cNvSpPr>
            <p:nvPr/>
          </p:nvSpPr>
          <p:spPr bwMode="auto">
            <a:xfrm>
              <a:off x="1427" y="3324"/>
              <a:ext cx="1022" cy="848"/>
            </a:xfrm>
            <a:custGeom>
              <a:avLst/>
              <a:gdLst>
                <a:gd name="T0" fmla="*/ 0 w 6688"/>
                <a:gd name="T1" fmla="*/ 1115 h 6864"/>
                <a:gd name="T2" fmla="*/ 1115 w 6688"/>
                <a:gd name="T3" fmla="*/ 0 h 6864"/>
                <a:gd name="T4" fmla="*/ 5574 w 6688"/>
                <a:gd name="T5" fmla="*/ 0 h 6864"/>
                <a:gd name="T6" fmla="*/ 6688 w 6688"/>
                <a:gd name="T7" fmla="*/ 1115 h 6864"/>
                <a:gd name="T8" fmla="*/ 6688 w 6688"/>
                <a:gd name="T9" fmla="*/ 5750 h 6864"/>
                <a:gd name="T10" fmla="*/ 5574 w 6688"/>
                <a:gd name="T11" fmla="*/ 6864 h 6864"/>
                <a:gd name="T12" fmla="*/ 1115 w 6688"/>
                <a:gd name="T13" fmla="*/ 6864 h 6864"/>
                <a:gd name="T14" fmla="*/ 0 w 6688"/>
                <a:gd name="T15" fmla="*/ 5750 h 6864"/>
                <a:gd name="T16" fmla="*/ 0 w 6688"/>
                <a:gd name="T17" fmla="*/ 1115 h 6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864">
                  <a:moveTo>
                    <a:pt x="0" y="1115"/>
                  </a:moveTo>
                  <a:cubicBezTo>
                    <a:pt x="0" y="500"/>
                    <a:pt x="500" y="0"/>
                    <a:pt x="1115" y="0"/>
                  </a:cubicBezTo>
                  <a:lnTo>
                    <a:pt x="5574" y="0"/>
                  </a:lnTo>
                  <a:cubicBezTo>
                    <a:pt x="6189" y="0"/>
                    <a:pt x="6688" y="500"/>
                    <a:pt x="6688" y="1115"/>
                  </a:cubicBezTo>
                  <a:lnTo>
                    <a:pt x="6688" y="5750"/>
                  </a:lnTo>
                  <a:cubicBezTo>
                    <a:pt x="6688" y="6365"/>
                    <a:pt x="6189" y="6864"/>
                    <a:pt x="5574" y="6864"/>
                  </a:cubicBezTo>
                  <a:lnTo>
                    <a:pt x="1115" y="6864"/>
                  </a:lnTo>
                  <a:cubicBezTo>
                    <a:pt x="500" y="6864"/>
                    <a:pt x="0" y="6365"/>
                    <a:pt x="0" y="5750"/>
                  </a:cubicBezTo>
                  <a:lnTo>
                    <a:pt x="0" y="1115"/>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67" name="Freeform 101">
              <a:extLst>
                <a:ext uri="{FF2B5EF4-FFF2-40B4-BE49-F238E27FC236}">
                  <a16:creationId xmlns:a16="http://schemas.microsoft.com/office/drawing/2014/main" id="{041A296A-D393-43CC-A565-4B8797682F21}"/>
                </a:ext>
              </a:extLst>
            </p:cNvPr>
            <p:cNvSpPr>
              <a:spLocks/>
            </p:cNvSpPr>
            <p:nvPr/>
          </p:nvSpPr>
          <p:spPr bwMode="auto">
            <a:xfrm>
              <a:off x="1427" y="3324"/>
              <a:ext cx="1022" cy="848"/>
            </a:xfrm>
            <a:custGeom>
              <a:avLst/>
              <a:gdLst>
                <a:gd name="T0" fmla="*/ 0 w 6688"/>
                <a:gd name="T1" fmla="*/ 1115 h 6864"/>
                <a:gd name="T2" fmla="*/ 1115 w 6688"/>
                <a:gd name="T3" fmla="*/ 0 h 6864"/>
                <a:gd name="T4" fmla="*/ 5574 w 6688"/>
                <a:gd name="T5" fmla="*/ 0 h 6864"/>
                <a:gd name="T6" fmla="*/ 6688 w 6688"/>
                <a:gd name="T7" fmla="*/ 1115 h 6864"/>
                <a:gd name="T8" fmla="*/ 6688 w 6688"/>
                <a:gd name="T9" fmla="*/ 5750 h 6864"/>
                <a:gd name="T10" fmla="*/ 5574 w 6688"/>
                <a:gd name="T11" fmla="*/ 6864 h 6864"/>
                <a:gd name="T12" fmla="*/ 1115 w 6688"/>
                <a:gd name="T13" fmla="*/ 6864 h 6864"/>
                <a:gd name="T14" fmla="*/ 0 w 6688"/>
                <a:gd name="T15" fmla="*/ 5750 h 6864"/>
                <a:gd name="T16" fmla="*/ 0 w 6688"/>
                <a:gd name="T17" fmla="*/ 1115 h 6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864">
                  <a:moveTo>
                    <a:pt x="0" y="1115"/>
                  </a:moveTo>
                  <a:cubicBezTo>
                    <a:pt x="0" y="500"/>
                    <a:pt x="500" y="0"/>
                    <a:pt x="1115" y="0"/>
                  </a:cubicBezTo>
                  <a:lnTo>
                    <a:pt x="5574" y="0"/>
                  </a:lnTo>
                  <a:cubicBezTo>
                    <a:pt x="6189" y="0"/>
                    <a:pt x="6688" y="500"/>
                    <a:pt x="6688" y="1115"/>
                  </a:cubicBezTo>
                  <a:lnTo>
                    <a:pt x="6688" y="5750"/>
                  </a:lnTo>
                  <a:cubicBezTo>
                    <a:pt x="6688" y="6365"/>
                    <a:pt x="6189" y="6864"/>
                    <a:pt x="5574" y="6864"/>
                  </a:cubicBezTo>
                  <a:lnTo>
                    <a:pt x="1115" y="6864"/>
                  </a:lnTo>
                  <a:cubicBezTo>
                    <a:pt x="500" y="6864"/>
                    <a:pt x="0" y="6365"/>
                    <a:pt x="0" y="5750"/>
                  </a:cubicBezTo>
                  <a:lnTo>
                    <a:pt x="0" y="1115"/>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68" name="Rectangle 102">
              <a:extLst>
                <a:ext uri="{FF2B5EF4-FFF2-40B4-BE49-F238E27FC236}">
                  <a16:creationId xmlns:a16="http://schemas.microsoft.com/office/drawing/2014/main" id="{4942C77D-FB1F-4DE7-B54A-AB619EB4F807}"/>
                </a:ext>
              </a:extLst>
            </p:cNvPr>
            <p:cNvSpPr>
              <a:spLocks noChangeArrowheads="1"/>
            </p:cNvSpPr>
            <p:nvPr/>
          </p:nvSpPr>
          <p:spPr bwMode="auto">
            <a:xfrm>
              <a:off x="1609" y="3365"/>
              <a:ext cx="1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26</a:t>
              </a:r>
              <a:endParaRPr lang="en-US" altLang="en-US" sz="1801"/>
            </a:p>
          </p:txBody>
        </p:sp>
        <p:sp>
          <p:nvSpPr>
            <p:cNvPr id="69" name="Rectangle 103">
              <a:extLst>
                <a:ext uri="{FF2B5EF4-FFF2-40B4-BE49-F238E27FC236}">
                  <a16:creationId xmlns:a16="http://schemas.microsoft.com/office/drawing/2014/main" id="{C547BC1D-B34C-462C-9E61-75AC4D71DB38}"/>
                </a:ext>
              </a:extLst>
            </p:cNvPr>
            <p:cNvSpPr>
              <a:spLocks noChangeArrowheads="1"/>
            </p:cNvSpPr>
            <p:nvPr/>
          </p:nvSpPr>
          <p:spPr bwMode="auto">
            <a:xfrm>
              <a:off x="1878" y="3414"/>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(93%)</a:t>
              </a:r>
              <a:endParaRPr lang="en-US" altLang="en-US" sz="1801"/>
            </a:p>
          </p:txBody>
        </p:sp>
        <p:sp>
          <p:nvSpPr>
            <p:cNvPr id="70" name="Rectangle 104">
              <a:extLst>
                <a:ext uri="{FF2B5EF4-FFF2-40B4-BE49-F238E27FC236}">
                  <a16:creationId xmlns:a16="http://schemas.microsoft.com/office/drawing/2014/main" id="{E2A74C7B-33AB-422A-9316-3ABAE34E8895}"/>
                </a:ext>
              </a:extLst>
            </p:cNvPr>
            <p:cNvSpPr>
              <a:spLocks noChangeArrowheads="1"/>
            </p:cNvSpPr>
            <p:nvPr/>
          </p:nvSpPr>
          <p:spPr bwMode="auto">
            <a:xfrm>
              <a:off x="1546" y="3590"/>
              <a:ext cx="66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Physical violence</a:t>
              </a:r>
              <a:endParaRPr lang="en-US" altLang="en-US" sz="1801"/>
            </a:p>
          </p:txBody>
        </p:sp>
        <p:sp>
          <p:nvSpPr>
            <p:cNvPr id="71" name="Freeform 105">
              <a:extLst>
                <a:ext uri="{FF2B5EF4-FFF2-40B4-BE49-F238E27FC236}">
                  <a16:creationId xmlns:a16="http://schemas.microsoft.com/office/drawing/2014/main" id="{D2F4D1BB-416B-4421-B8DF-77F03627954C}"/>
                </a:ext>
              </a:extLst>
            </p:cNvPr>
            <p:cNvSpPr>
              <a:spLocks/>
            </p:cNvSpPr>
            <p:nvPr/>
          </p:nvSpPr>
          <p:spPr bwMode="auto">
            <a:xfrm>
              <a:off x="2501" y="3363"/>
              <a:ext cx="1054" cy="797"/>
            </a:xfrm>
            <a:custGeom>
              <a:avLst/>
              <a:gdLst>
                <a:gd name="T0" fmla="*/ 0 w 6896"/>
                <a:gd name="T1" fmla="*/ 1075 h 6448"/>
                <a:gd name="T2" fmla="*/ 1075 w 6896"/>
                <a:gd name="T3" fmla="*/ 0 h 6448"/>
                <a:gd name="T4" fmla="*/ 5822 w 6896"/>
                <a:gd name="T5" fmla="*/ 0 h 6448"/>
                <a:gd name="T6" fmla="*/ 6896 w 6896"/>
                <a:gd name="T7" fmla="*/ 1075 h 6448"/>
                <a:gd name="T8" fmla="*/ 6896 w 6896"/>
                <a:gd name="T9" fmla="*/ 5374 h 6448"/>
                <a:gd name="T10" fmla="*/ 5822 w 6896"/>
                <a:gd name="T11" fmla="*/ 6448 h 6448"/>
                <a:gd name="T12" fmla="*/ 1075 w 6896"/>
                <a:gd name="T13" fmla="*/ 6448 h 6448"/>
                <a:gd name="T14" fmla="*/ 0 w 6896"/>
                <a:gd name="T15" fmla="*/ 5374 h 6448"/>
                <a:gd name="T16" fmla="*/ 0 w 6896"/>
                <a:gd name="T17" fmla="*/ 1075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6" h="6448">
                  <a:moveTo>
                    <a:pt x="0" y="1075"/>
                  </a:moveTo>
                  <a:cubicBezTo>
                    <a:pt x="0" y="482"/>
                    <a:pt x="482" y="0"/>
                    <a:pt x="1075" y="0"/>
                  </a:cubicBezTo>
                  <a:lnTo>
                    <a:pt x="5822" y="0"/>
                  </a:lnTo>
                  <a:cubicBezTo>
                    <a:pt x="6415" y="0"/>
                    <a:pt x="6896" y="482"/>
                    <a:pt x="6896" y="1075"/>
                  </a:cubicBezTo>
                  <a:lnTo>
                    <a:pt x="6896" y="5374"/>
                  </a:lnTo>
                  <a:cubicBezTo>
                    <a:pt x="6896" y="5967"/>
                    <a:pt x="6415" y="6448"/>
                    <a:pt x="5822" y="6448"/>
                  </a:cubicBezTo>
                  <a:lnTo>
                    <a:pt x="1075" y="6448"/>
                  </a:lnTo>
                  <a:cubicBezTo>
                    <a:pt x="482" y="6448"/>
                    <a:pt x="0" y="5967"/>
                    <a:pt x="0" y="5374"/>
                  </a:cubicBezTo>
                  <a:lnTo>
                    <a:pt x="0" y="1075"/>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72" name="Freeform 106">
              <a:extLst>
                <a:ext uri="{FF2B5EF4-FFF2-40B4-BE49-F238E27FC236}">
                  <a16:creationId xmlns:a16="http://schemas.microsoft.com/office/drawing/2014/main" id="{BD5575C8-6853-4586-B723-B46B888B9E21}"/>
                </a:ext>
              </a:extLst>
            </p:cNvPr>
            <p:cNvSpPr>
              <a:spLocks/>
            </p:cNvSpPr>
            <p:nvPr/>
          </p:nvSpPr>
          <p:spPr bwMode="auto">
            <a:xfrm>
              <a:off x="2501" y="3363"/>
              <a:ext cx="1054" cy="797"/>
            </a:xfrm>
            <a:custGeom>
              <a:avLst/>
              <a:gdLst>
                <a:gd name="T0" fmla="*/ 0 w 6896"/>
                <a:gd name="T1" fmla="*/ 1075 h 6448"/>
                <a:gd name="T2" fmla="*/ 1075 w 6896"/>
                <a:gd name="T3" fmla="*/ 0 h 6448"/>
                <a:gd name="T4" fmla="*/ 5822 w 6896"/>
                <a:gd name="T5" fmla="*/ 0 h 6448"/>
                <a:gd name="T6" fmla="*/ 6896 w 6896"/>
                <a:gd name="T7" fmla="*/ 1075 h 6448"/>
                <a:gd name="T8" fmla="*/ 6896 w 6896"/>
                <a:gd name="T9" fmla="*/ 5374 h 6448"/>
                <a:gd name="T10" fmla="*/ 5822 w 6896"/>
                <a:gd name="T11" fmla="*/ 6448 h 6448"/>
                <a:gd name="T12" fmla="*/ 1075 w 6896"/>
                <a:gd name="T13" fmla="*/ 6448 h 6448"/>
                <a:gd name="T14" fmla="*/ 0 w 6896"/>
                <a:gd name="T15" fmla="*/ 5374 h 6448"/>
                <a:gd name="T16" fmla="*/ 0 w 6896"/>
                <a:gd name="T17" fmla="*/ 1075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6" h="6448">
                  <a:moveTo>
                    <a:pt x="0" y="1075"/>
                  </a:moveTo>
                  <a:cubicBezTo>
                    <a:pt x="0" y="482"/>
                    <a:pt x="482" y="0"/>
                    <a:pt x="1075" y="0"/>
                  </a:cubicBezTo>
                  <a:lnTo>
                    <a:pt x="5822" y="0"/>
                  </a:lnTo>
                  <a:cubicBezTo>
                    <a:pt x="6415" y="0"/>
                    <a:pt x="6896" y="482"/>
                    <a:pt x="6896" y="1075"/>
                  </a:cubicBezTo>
                  <a:lnTo>
                    <a:pt x="6896" y="5374"/>
                  </a:lnTo>
                  <a:cubicBezTo>
                    <a:pt x="6896" y="5967"/>
                    <a:pt x="6415" y="6448"/>
                    <a:pt x="5822" y="6448"/>
                  </a:cubicBezTo>
                  <a:lnTo>
                    <a:pt x="1075" y="6448"/>
                  </a:lnTo>
                  <a:cubicBezTo>
                    <a:pt x="482" y="6448"/>
                    <a:pt x="0" y="5967"/>
                    <a:pt x="0" y="5374"/>
                  </a:cubicBezTo>
                  <a:lnTo>
                    <a:pt x="0" y="1075"/>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73" name="Rectangle 107">
              <a:extLst>
                <a:ext uri="{FF2B5EF4-FFF2-40B4-BE49-F238E27FC236}">
                  <a16:creationId xmlns:a16="http://schemas.microsoft.com/office/drawing/2014/main" id="{D0280817-3AEE-4E3C-B0A2-99ECA6904349}"/>
                </a:ext>
              </a:extLst>
            </p:cNvPr>
            <p:cNvSpPr>
              <a:spLocks noChangeArrowheads="1"/>
            </p:cNvSpPr>
            <p:nvPr/>
          </p:nvSpPr>
          <p:spPr bwMode="auto">
            <a:xfrm>
              <a:off x="2659" y="3656"/>
              <a:ext cx="1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28</a:t>
              </a:r>
              <a:endParaRPr lang="en-US" altLang="en-US" sz="1801"/>
            </a:p>
          </p:txBody>
        </p:sp>
        <p:sp>
          <p:nvSpPr>
            <p:cNvPr id="74" name="Rectangle 108">
              <a:extLst>
                <a:ext uri="{FF2B5EF4-FFF2-40B4-BE49-F238E27FC236}">
                  <a16:creationId xmlns:a16="http://schemas.microsoft.com/office/drawing/2014/main" id="{F879C778-0BC4-4589-A879-88DDF19B8AFB}"/>
                </a:ext>
              </a:extLst>
            </p:cNvPr>
            <p:cNvSpPr>
              <a:spLocks noChangeArrowheads="1"/>
            </p:cNvSpPr>
            <p:nvPr/>
          </p:nvSpPr>
          <p:spPr bwMode="auto">
            <a:xfrm>
              <a:off x="2928" y="3706"/>
              <a:ext cx="39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(100%)</a:t>
              </a:r>
              <a:endParaRPr lang="en-US" altLang="en-US" sz="1801"/>
            </a:p>
          </p:txBody>
        </p:sp>
        <p:sp>
          <p:nvSpPr>
            <p:cNvPr id="75" name="Rectangle 109">
              <a:extLst>
                <a:ext uri="{FF2B5EF4-FFF2-40B4-BE49-F238E27FC236}">
                  <a16:creationId xmlns:a16="http://schemas.microsoft.com/office/drawing/2014/main" id="{CD62E69A-568E-4227-930C-F2D01ABC1F6E}"/>
                </a:ext>
              </a:extLst>
            </p:cNvPr>
            <p:cNvSpPr>
              <a:spLocks noChangeArrowheads="1"/>
            </p:cNvSpPr>
            <p:nvPr/>
          </p:nvSpPr>
          <p:spPr bwMode="auto">
            <a:xfrm>
              <a:off x="2720" y="3879"/>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Psychological </a:t>
              </a:r>
              <a:endParaRPr lang="en-US" altLang="en-US" sz="1801"/>
            </a:p>
          </p:txBody>
        </p:sp>
        <p:sp>
          <p:nvSpPr>
            <p:cNvPr id="76" name="Rectangle 110">
              <a:extLst>
                <a:ext uri="{FF2B5EF4-FFF2-40B4-BE49-F238E27FC236}">
                  <a16:creationId xmlns:a16="http://schemas.microsoft.com/office/drawing/2014/main" id="{36900ABA-2CCF-4E20-8841-B318855511B2}"/>
                </a:ext>
              </a:extLst>
            </p:cNvPr>
            <p:cNvSpPr>
              <a:spLocks noChangeArrowheads="1"/>
            </p:cNvSpPr>
            <p:nvPr/>
          </p:nvSpPr>
          <p:spPr bwMode="auto">
            <a:xfrm>
              <a:off x="2835" y="3990"/>
              <a:ext cx="3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violence</a:t>
              </a:r>
              <a:endParaRPr lang="en-US" altLang="en-US" sz="1801"/>
            </a:p>
          </p:txBody>
        </p:sp>
        <p:sp>
          <p:nvSpPr>
            <p:cNvPr id="77" name="Freeform 111">
              <a:extLst>
                <a:ext uri="{FF2B5EF4-FFF2-40B4-BE49-F238E27FC236}">
                  <a16:creationId xmlns:a16="http://schemas.microsoft.com/office/drawing/2014/main" id="{AB4F1DF4-6DCA-4941-8AED-A01DC8A558E3}"/>
                </a:ext>
              </a:extLst>
            </p:cNvPr>
            <p:cNvSpPr>
              <a:spLocks/>
            </p:cNvSpPr>
            <p:nvPr/>
          </p:nvSpPr>
          <p:spPr bwMode="auto">
            <a:xfrm>
              <a:off x="3611" y="3363"/>
              <a:ext cx="1023" cy="797"/>
            </a:xfrm>
            <a:custGeom>
              <a:avLst/>
              <a:gdLst>
                <a:gd name="T0" fmla="*/ 0 w 6688"/>
                <a:gd name="T1" fmla="*/ 1075 h 6448"/>
                <a:gd name="T2" fmla="*/ 1075 w 6688"/>
                <a:gd name="T3" fmla="*/ 0 h 6448"/>
                <a:gd name="T4" fmla="*/ 5614 w 6688"/>
                <a:gd name="T5" fmla="*/ 0 h 6448"/>
                <a:gd name="T6" fmla="*/ 6688 w 6688"/>
                <a:gd name="T7" fmla="*/ 1075 h 6448"/>
                <a:gd name="T8" fmla="*/ 6688 w 6688"/>
                <a:gd name="T9" fmla="*/ 5374 h 6448"/>
                <a:gd name="T10" fmla="*/ 5614 w 6688"/>
                <a:gd name="T11" fmla="*/ 6448 h 6448"/>
                <a:gd name="T12" fmla="*/ 1075 w 6688"/>
                <a:gd name="T13" fmla="*/ 6448 h 6448"/>
                <a:gd name="T14" fmla="*/ 0 w 6688"/>
                <a:gd name="T15" fmla="*/ 5374 h 6448"/>
                <a:gd name="T16" fmla="*/ 0 w 6688"/>
                <a:gd name="T17" fmla="*/ 1075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448">
                  <a:moveTo>
                    <a:pt x="0" y="1075"/>
                  </a:moveTo>
                  <a:cubicBezTo>
                    <a:pt x="0" y="482"/>
                    <a:pt x="482" y="0"/>
                    <a:pt x="1075" y="0"/>
                  </a:cubicBezTo>
                  <a:lnTo>
                    <a:pt x="5614" y="0"/>
                  </a:lnTo>
                  <a:cubicBezTo>
                    <a:pt x="6207" y="0"/>
                    <a:pt x="6688" y="482"/>
                    <a:pt x="6688" y="1075"/>
                  </a:cubicBezTo>
                  <a:lnTo>
                    <a:pt x="6688" y="5374"/>
                  </a:lnTo>
                  <a:cubicBezTo>
                    <a:pt x="6688" y="5967"/>
                    <a:pt x="6207" y="6448"/>
                    <a:pt x="5614" y="6448"/>
                  </a:cubicBezTo>
                  <a:lnTo>
                    <a:pt x="1075" y="6448"/>
                  </a:lnTo>
                  <a:cubicBezTo>
                    <a:pt x="482" y="6448"/>
                    <a:pt x="0" y="5967"/>
                    <a:pt x="0" y="5374"/>
                  </a:cubicBezTo>
                  <a:lnTo>
                    <a:pt x="0" y="1075"/>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78" name="Freeform 112">
              <a:extLst>
                <a:ext uri="{FF2B5EF4-FFF2-40B4-BE49-F238E27FC236}">
                  <a16:creationId xmlns:a16="http://schemas.microsoft.com/office/drawing/2014/main" id="{4BDA0BCA-9A24-42AE-8F33-4E104B2DDC93}"/>
                </a:ext>
              </a:extLst>
            </p:cNvPr>
            <p:cNvSpPr>
              <a:spLocks/>
            </p:cNvSpPr>
            <p:nvPr/>
          </p:nvSpPr>
          <p:spPr bwMode="auto">
            <a:xfrm>
              <a:off x="3611" y="3363"/>
              <a:ext cx="1023" cy="797"/>
            </a:xfrm>
            <a:custGeom>
              <a:avLst/>
              <a:gdLst>
                <a:gd name="T0" fmla="*/ 0 w 6688"/>
                <a:gd name="T1" fmla="*/ 1075 h 6448"/>
                <a:gd name="T2" fmla="*/ 1075 w 6688"/>
                <a:gd name="T3" fmla="*/ 0 h 6448"/>
                <a:gd name="T4" fmla="*/ 5614 w 6688"/>
                <a:gd name="T5" fmla="*/ 0 h 6448"/>
                <a:gd name="T6" fmla="*/ 6688 w 6688"/>
                <a:gd name="T7" fmla="*/ 1075 h 6448"/>
                <a:gd name="T8" fmla="*/ 6688 w 6688"/>
                <a:gd name="T9" fmla="*/ 5374 h 6448"/>
                <a:gd name="T10" fmla="*/ 5614 w 6688"/>
                <a:gd name="T11" fmla="*/ 6448 h 6448"/>
                <a:gd name="T12" fmla="*/ 1075 w 6688"/>
                <a:gd name="T13" fmla="*/ 6448 h 6448"/>
                <a:gd name="T14" fmla="*/ 0 w 6688"/>
                <a:gd name="T15" fmla="*/ 5374 h 6448"/>
                <a:gd name="T16" fmla="*/ 0 w 6688"/>
                <a:gd name="T17" fmla="*/ 1075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448">
                  <a:moveTo>
                    <a:pt x="0" y="1075"/>
                  </a:moveTo>
                  <a:cubicBezTo>
                    <a:pt x="0" y="482"/>
                    <a:pt x="482" y="0"/>
                    <a:pt x="1075" y="0"/>
                  </a:cubicBezTo>
                  <a:lnTo>
                    <a:pt x="5614" y="0"/>
                  </a:lnTo>
                  <a:cubicBezTo>
                    <a:pt x="6207" y="0"/>
                    <a:pt x="6688" y="482"/>
                    <a:pt x="6688" y="1075"/>
                  </a:cubicBezTo>
                  <a:lnTo>
                    <a:pt x="6688" y="5374"/>
                  </a:lnTo>
                  <a:cubicBezTo>
                    <a:pt x="6688" y="5967"/>
                    <a:pt x="6207" y="6448"/>
                    <a:pt x="5614" y="6448"/>
                  </a:cubicBezTo>
                  <a:lnTo>
                    <a:pt x="1075" y="6448"/>
                  </a:lnTo>
                  <a:cubicBezTo>
                    <a:pt x="482" y="6448"/>
                    <a:pt x="0" y="5967"/>
                    <a:pt x="0" y="5374"/>
                  </a:cubicBezTo>
                  <a:lnTo>
                    <a:pt x="0" y="1075"/>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79" name="Rectangle 113">
              <a:extLst>
                <a:ext uri="{FF2B5EF4-FFF2-40B4-BE49-F238E27FC236}">
                  <a16:creationId xmlns:a16="http://schemas.microsoft.com/office/drawing/2014/main" id="{4D200C40-EBCC-4B60-AA9F-281AB4BF3B86}"/>
                </a:ext>
              </a:extLst>
            </p:cNvPr>
            <p:cNvSpPr>
              <a:spLocks noChangeArrowheads="1"/>
            </p:cNvSpPr>
            <p:nvPr/>
          </p:nvSpPr>
          <p:spPr bwMode="auto">
            <a:xfrm>
              <a:off x="3788" y="3347"/>
              <a:ext cx="23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22 </a:t>
              </a:r>
              <a:endParaRPr lang="en-US" altLang="en-US" sz="1801"/>
            </a:p>
          </p:txBody>
        </p:sp>
        <p:sp>
          <p:nvSpPr>
            <p:cNvPr id="80" name="Rectangle 114">
              <a:extLst>
                <a:ext uri="{FF2B5EF4-FFF2-40B4-BE49-F238E27FC236}">
                  <a16:creationId xmlns:a16="http://schemas.microsoft.com/office/drawing/2014/main" id="{48104C18-30B8-4FC4-81D6-F1AD4F1565BD}"/>
                </a:ext>
              </a:extLst>
            </p:cNvPr>
            <p:cNvSpPr>
              <a:spLocks noChangeArrowheads="1"/>
            </p:cNvSpPr>
            <p:nvPr/>
          </p:nvSpPr>
          <p:spPr bwMode="auto">
            <a:xfrm>
              <a:off x="4072" y="3396"/>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(79%)</a:t>
              </a:r>
              <a:endParaRPr lang="en-US" altLang="en-US" sz="1801"/>
            </a:p>
          </p:txBody>
        </p:sp>
        <p:sp>
          <p:nvSpPr>
            <p:cNvPr id="81" name="Rectangle 115">
              <a:extLst>
                <a:ext uri="{FF2B5EF4-FFF2-40B4-BE49-F238E27FC236}">
                  <a16:creationId xmlns:a16="http://schemas.microsoft.com/office/drawing/2014/main" id="{B4DF210C-69FB-411F-814E-5D63CF374491}"/>
                </a:ext>
              </a:extLst>
            </p:cNvPr>
            <p:cNvSpPr>
              <a:spLocks noChangeArrowheads="1"/>
            </p:cNvSpPr>
            <p:nvPr/>
          </p:nvSpPr>
          <p:spPr bwMode="auto">
            <a:xfrm>
              <a:off x="3729" y="3571"/>
              <a:ext cx="6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Lasting impact of </a:t>
              </a:r>
              <a:endParaRPr lang="en-US" altLang="en-US" sz="1801"/>
            </a:p>
          </p:txBody>
        </p:sp>
        <p:sp>
          <p:nvSpPr>
            <p:cNvPr id="82" name="Rectangle 116">
              <a:extLst>
                <a:ext uri="{FF2B5EF4-FFF2-40B4-BE49-F238E27FC236}">
                  <a16:creationId xmlns:a16="http://schemas.microsoft.com/office/drawing/2014/main" id="{C5BC3C58-7B97-451D-A982-E58F1F7D8EC0}"/>
                </a:ext>
              </a:extLst>
            </p:cNvPr>
            <p:cNvSpPr>
              <a:spLocks noChangeArrowheads="1"/>
            </p:cNvSpPr>
            <p:nvPr/>
          </p:nvSpPr>
          <p:spPr bwMode="auto">
            <a:xfrm>
              <a:off x="3813" y="3683"/>
              <a:ext cx="54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psychological </a:t>
              </a:r>
              <a:endParaRPr lang="en-US" altLang="en-US" sz="1801"/>
            </a:p>
          </p:txBody>
        </p:sp>
        <p:sp>
          <p:nvSpPr>
            <p:cNvPr id="83" name="Rectangle 117">
              <a:extLst>
                <a:ext uri="{FF2B5EF4-FFF2-40B4-BE49-F238E27FC236}">
                  <a16:creationId xmlns:a16="http://schemas.microsoft.com/office/drawing/2014/main" id="{7649E183-4732-425D-896B-A22D484EAFC3}"/>
                </a:ext>
              </a:extLst>
            </p:cNvPr>
            <p:cNvSpPr>
              <a:spLocks noChangeArrowheads="1"/>
            </p:cNvSpPr>
            <p:nvPr/>
          </p:nvSpPr>
          <p:spPr bwMode="auto">
            <a:xfrm>
              <a:off x="3930" y="3792"/>
              <a:ext cx="32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violence</a:t>
              </a:r>
              <a:endParaRPr lang="en-US" altLang="en-US" sz="1801"/>
            </a:p>
          </p:txBody>
        </p:sp>
        <p:sp>
          <p:nvSpPr>
            <p:cNvPr id="84" name="Freeform 118">
              <a:extLst>
                <a:ext uri="{FF2B5EF4-FFF2-40B4-BE49-F238E27FC236}">
                  <a16:creationId xmlns:a16="http://schemas.microsoft.com/office/drawing/2014/main" id="{8E32F570-98C9-46B1-B573-8F0D7741F3CA}"/>
                </a:ext>
              </a:extLst>
            </p:cNvPr>
            <p:cNvSpPr>
              <a:spLocks/>
            </p:cNvSpPr>
            <p:nvPr/>
          </p:nvSpPr>
          <p:spPr bwMode="auto">
            <a:xfrm>
              <a:off x="4693" y="3363"/>
              <a:ext cx="1022" cy="797"/>
            </a:xfrm>
            <a:custGeom>
              <a:avLst/>
              <a:gdLst>
                <a:gd name="T0" fmla="*/ 0 w 6688"/>
                <a:gd name="T1" fmla="*/ 1075 h 6448"/>
                <a:gd name="T2" fmla="*/ 1075 w 6688"/>
                <a:gd name="T3" fmla="*/ 0 h 6448"/>
                <a:gd name="T4" fmla="*/ 5614 w 6688"/>
                <a:gd name="T5" fmla="*/ 0 h 6448"/>
                <a:gd name="T6" fmla="*/ 6688 w 6688"/>
                <a:gd name="T7" fmla="*/ 1075 h 6448"/>
                <a:gd name="T8" fmla="*/ 6688 w 6688"/>
                <a:gd name="T9" fmla="*/ 5374 h 6448"/>
                <a:gd name="T10" fmla="*/ 5614 w 6688"/>
                <a:gd name="T11" fmla="*/ 6448 h 6448"/>
                <a:gd name="T12" fmla="*/ 1075 w 6688"/>
                <a:gd name="T13" fmla="*/ 6448 h 6448"/>
                <a:gd name="T14" fmla="*/ 0 w 6688"/>
                <a:gd name="T15" fmla="*/ 5374 h 6448"/>
                <a:gd name="T16" fmla="*/ 0 w 6688"/>
                <a:gd name="T17" fmla="*/ 1075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448">
                  <a:moveTo>
                    <a:pt x="0" y="1075"/>
                  </a:moveTo>
                  <a:cubicBezTo>
                    <a:pt x="0" y="482"/>
                    <a:pt x="482" y="0"/>
                    <a:pt x="1075" y="0"/>
                  </a:cubicBezTo>
                  <a:lnTo>
                    <a:pt x="5614" y="0"/>
                  </a:lnTo>
                  <a:cubicBezTo>
                    <a:pt x="6207" y="0"/>
                    <a:pt x="6688" y="482"/>
                    <a:pt x="6688" y="1075"/>
                  </a:cubicBezTo>
                  <a:lnTo>
                    <a:pt x="6688" y="5374"/>
                  </a:lnTo>
                  <a:cubicBezTo>
                    <a:pt x="6688" y="5967"/>
                    <a:pt x="6207" y="6448"/>
                    <a:pt x="5614" y="6448"/>
                  </a:cubicBezTo>
                  <a:lnTo>
                    <a:pt x="1075" y="6448"/>
                  </a:lnTo>
                  <a:cubicBezTo>
                    <a:pt x="482" y="6448"/>
                    <a:pt x="0" y="5967"/>
                    <a:pt x="0" y="5374"/>
                  </a:cubicBezTo>
                  <a:lnTo>
                    <a:pt x="0" y="1075"/>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85" name="Freeform 119">
              <a:extLst>
                <a:ext uri="{FF2B5EF4-FFF2-40B4-BE49-F238E27FC236}">
                  <a16:creationId xmlns:a16="http://schemas.microsoft.com/office/drawing/2014/main" id="{777BFDF1-0DD5-49C4-A726-C42CAD73EFB6}"/>
                </a:ext>
              </a:extLst>
            </p:cNvPr>
            <p:cNvSpPr>
              <a:spLocks/>
            </p:cNvSpPr>
            <p:nvPr/>
          </p:nvSpPr>
          <p:spPr bwMode="auto">
            <a:xfrm>
              <a:off x="4693" y="3363"/>
              <a:ext cx="1022" cy="797"/>
            </a:xfrm>
            <a:custGeom>
              <a:avLst/>
              <a:gdLst>
                <a:gd name="T0" fmla="*/ 0 w 6688"/>
                <a:gd name="T1" fmla="*/ 1075 h 6448"/>
                <a:gd name="T2" fmla="*/ 1075 w 6688"/>
                <a:gd name="T3" fmla="*/ 0 h 6448"/>
                <a:gd name="T4" fmla="*/ 5614 w 6688"/>
                <a:gd name="T5" fmla="*/ 0 h 6448"/>
                <a:gd name="T6" fmla="*/ 6688 w 6688"/>
                <a:gd name="T7" fmla="*/ 1075 h 6448"/>
                <a:gd name="T8" fmla="*/ 6688 w 6688"/>
                <a:gd name="T9" fmla="*/ 5374 h 6448"/>
                <a:gd name="T10" fmla="*/ 5614 w 6688"/>
                <a:gd name="T11" fmla="*/ 6448 h 6448"/>
                <a:gd name="T12" fmla="*/ 1075 w 6688"/>
                <a:gd name="T13" fmla="*/ 6448 h 6448"/>
                <a:gd name="T14" fmla="*/ 0 w 6688"/>
                <a:gd name="T15" fmla="*/ 5374 h 6448"/>
                <a:gd name="T16" fmla="*/ 0 w 6688"/>
                <a:gd name="T17" fmla="*/ 1075 h 6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6448">
                  <a:moveTo>
                    <a:pt x="0" y="1075"/>
                  </a:moveTo>
                  <a:cubicBezTo>
                    <a:pt x="0" y="482"/>
                    <a:pt x="482" y="0"/>
                    <a:pt x="1075" y="0"/>
                  </a:cubicBezTo>
                  <a:lnTo>
                    <a:pt x="5614" y="0"/>
                  </a:lnTo>
                  <a:cubicBezTo>
                    <a:pt x="6207" y="0"/>
                    <a:pt x="6688" y="482"/>
                    <a:pt x="6688" y="1075"/>
                  </a:cubicBezTo>
                  <a:lnTo>
                    <a:pt x="6688" y="5374"/>
                  </a:lnTo>
                  <a:cubicBezTo>
                    <a:pt x="6688" y="5967"/>
                    <a:pt x="6207" y="6448"/>
                    <a:pt x="5614" y="6448"/>
                  </a:cubicBezTo>
                  <a:lnTo>
                    <a:pt x="1075" y="6448"/>
                  </a:lnTo>
                  <a:cubicBezTo>
                    <a:pt x="482" y="6448"/>
                    <a:pt x="0" y="5967"/>
                    <a:pt x="0" y="5374"/>
                  </a:cubicBezTo>
                  <a:lnTo>
                    <a:pt x="0" y="1075"/>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86" name="Rectangle 120">
              <a:extLst>
                <a:ext uri="{FF2B5EF4-FFF2-40B4-BE49-F238E27FC236}">
                  <a16:creationId xmlns:a16="http://schemas.microsoft.com/office/drawing/2014/main" id="{059C59F3-C45E-4B2E-9406-A9DD0B529F69}"/>
                </a:ext>
              </a:extLst>
            </p:cNvPr>
            <p:cNvSpPr>
              <a:spLocks noChangeArrowheads="1"/>
            </p:cNvSpPr>
            <p:nvPr/>
          </p:nvSpPr>
          <p:spPr bwMode="auto">
            <a:xfrm>
              <a:off x="5128" y="3397"/>
              <a:ext cx="12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3300" b="1">
                  <a:solidFill>
                    <a:srgbClr val="0070C0"/>
                  </a:solidFill>
                  <a:latin typeface="Calibri" panose="020F0502020204030204" pitchFamily="34" charset="0"/>
                </a:rPr>
                <a:t>?</a:t>
              </a:r>
              <a:endParaRPr lang="en-US" altLang="en-US" sz="1801"/>
            </a:p>
          </p:txBody>
        </p:sp>
        <p:sp>
          <p:nvSpPr>
            <p:cNvPr id="87" name="Rectangle 121">
              <a:extLst>
                <a:ext uri="{FF2B5EF4-FFF2-40B4-BE49-F238E27FC236}">
                  <a16:creationId xmlns:a16="http://schemas.microsoft.com/office/drawing/2014/main" id="{243D5C15-B382-4C9A-BD74-12B9F9374DB9}"/>
                </a:ext>
              </a:extLst>
            </p:cNvPr>
            <p:cNvSpPr>
              <a:spLocks noChangeArrowheads="1"/>
            </p:cNvSpPr>
            <p:nvPr/>
          </p:nvSpPr>
          <p:spPr bwMode="auto">
            <a:xfrm>
              <a:off x="4849" y="3713"/>
              <a:ext cx="6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Sexual violence</a:t>
              </a:r>
              <a:endParaRPr lang="en-US" altLang="en-US" sz="1801"/>
            </a:p>
          </p:txBody>
        </p:sp>
        <p:sp>
          <p:nvSpPr>
            <p:cNvPr id="88" name="Rectangle 122">
              <a:extLst>
                <a:ext uri="{FF2B5EF4-FFF2-40B4-BE49-F238E27FC236}">
                  <a16:creationId xmlns:a16="http://schemas.microsoft.com/office/drawing/2014/main" id="{3D679236-646A-4473-871C-BC8630B815B8}"/>
                </a:ext>
              </a:extLst>
            </p:cNvPr>
            <p:cNvSpPr>
              <a:spLocks noChangeArrowheads="1"/>
            </p:cNvSpPr>
            <p:nvPr/>
          </p:nvSpPr>
          <p:spPr bwMode="auto">
            <a:xfrm>
              <a:off x="4842" y="3824"/>
              <a:ext cx="6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Traumatic brain </a:t>
              </a:r>
              <a:endParaRPr lang="en-US" altLang="en-US" sz="1801"/>
            </a:p>
          </p:txBody>
        </p:sp>
        <p:sp>
          <p:nvSpPr>
            <p:cNvPr id="89" name="Rectangle 123">
              <a:extLst>
                <a:ext uri="{FF2B5EF4-FFF2-40B4-BE49-F238E27FC236}">
                  <a16:creationId xmlns:a16="http://schemas.microsoft.com/office/drawing/2014/main" id="{905CE420-0C72-484E-A00E-2A4BCAB5088C}"/>
                </a:ext>
              </a:extLst>
            </p:cNvPr>
            <p:cNvSpPr>
              <a:spLocks noChangeArrowheads="1"/>
            </p:cNvSpPr>
            <p:nvPr/>
          </p:nvSpPr>
          <p:spPr bwMode="auto">
            <a:xfrm>
              <a:off x="4950" y="3935"/>
              <a:ext cx="42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injury (TBI)</a:t>
              </a:r>
              <a:endParaRPr lang="en-US" altLang="en-US" sz="1801"/>
            </a:p>
          </p:txBody>
        </p:sp>
        <p:sp>
          <p:nvSpPr>
            <p:cNvPr id="90" name="Freeform 124">
              <a:extLst>
                <a:ext uri="{FF2B5EF4-FFF2-40B4-BE49-F238E27FC236}">
                  <a16:creationId xmlns:a16="http://schemas.microsoft.com/office/drawing/2014/main" id="{D06D4AEE-BA5C-46BC-B9D4-3235EF608A36}"/>
                </a:ext>
              </a:extLst>
            </p:cNvPr>
            <p:cNvSpPr>
              <a:spLocks noEditPoints="1"/>
            </p:cNvSpPr>
            <p:nvPr/>
          </p:nvSpPr>
          <p:spPr bwMode="auto">
            <a:xfrm>
              <a:off x="3870" y="3931"/>
              <a:ext cx="521" cy="194"/>
            </a:xfrm>
            <a:custGeom>
              <a:avLst/>
              <a:gdLst>
                <a:gd name="T0" fmla="*/ 1043 w 1355"/>
                <a:gd name="T1" fmla="*/ 0 h 623"/>
                <a:gd name="T2" fmla="*/ 677 w 1355"/>
                <a:gd name="T3" fmla="*/ 223 h 623"/>
                <a:gd name="T4" fmla="*/ 312 w 1355"/>
                <a:gd name="T5" fmla="*/ 0 h 623"/>
                <a:gd name="T6" fmla="*/ 0 w 1355"/>
                <a:gd name="T7" fmla="*/ 311 h 623"/>
                <a:gd name="T8" fmla="*/ 312 w 1355"/>
                <a:gd name="T9" fmla="*/ 623 h 623"/>
                <a:gd name="T10" fmla="*/ 677 w 1355"/>
                <a:gd name="T11" fmla="*/ 398 h 623"/>
                <a:gd name="T12" fmla="*/ 1043 w 1355"/>
                <a:gd name="T13" fmla="*/ 623 h 623"/>
                <a:gd name="T14" fmla="*/ 1355 w 1355"/>
                <a:gd name="T15" fmla="*/ 311 h 623"/>
                <a:gd name="T16" fmla="*/ 1043 w 1355"/>
                <a:gd name="T17" fmla="*/ 0 h 623"/>
                <a:gd name="T18" fmla="*/ 581 w 1355"/>
                <a:gd name="T19" fmla="*/ 314 h 623"/>
                <a:gd name="T20" fmla="*/ 312 w 1355"/>
                <a:gd name="T21" fmla="*/ 495 h 623"/>
                <a:gd name="T22" fmla="*/ 128 w 1355"/>
                <a:gd name="T23" fmla="*/ 311 h 623"/>
                <a:gd name="T24" fmla="*/ 312 w 1355"/>
                <a:gd name="T25" fmla="*/ 128 h 623"/>
                <a:gd name="T26" fmla="*/ 581 w 1355"/>
                <a:gd name="T27" fmla="*/ 307 h 623"/>
                <a:gd name="T28" fmla="*/ 584 w 1355"/>
                <a:gd name="T29" fmla="*/ 310 h 623"/>
                <a:gd name="T30" fmla="*/ 581 w 1355"/>
                <a:gd name="T31" fmla="*/ 314 h 623"/>
                <a:gd name="T32" fmla="*/ 1043 w 1355"/>
                <a:gd name="T33" fmla="*/ 495 h 623"/>
                <a:gd name="T34" fmla="*/ 774 w 1355"/>
                <a:gd name="T35" fmla="*/ 314 h 623"/>
                <a:gd name="T36" fmla="*/ 771 w 1355"/>
                <a:gd name="T37" fmla="*/ 310 h 623"/>
                <a:gd name="T38" fmla="*/ 774 w 1355"/>
                <a:gd name="T39" fmla="*/ 307 h 623"/>
                <a:gd name="T40" fmla="*/ 1043 w 1355"/>
                <a:gd name="T41" fmla="*/ 128 h 623"/>
                <a:gd name="T42" fmla="*/ 1227 w 1355"/>
                <a:gd name="T43" fmla="*/ 311 h 623"/>
                <a:gd name="T44" fmla="*/ 1043 w 1355"/>
                <a:gd name="T45" fmla="*/ 495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5" h="623">
                  <a:moveTo>
                    <a:pt x="1043" y="0"/>
                  </a:moveTo>
                  <a:cubicBezTo>
                    <a:pt x="889" y="0"/>
                    <a:pt x="776" y="110"/>
                    <a:pt x="677" y="223"/>
                  </a:cubicBezTo>
                  <a:cubicBezTo>
                    <a:pt x="579" y="110"/>
                    <a:pt x="466" y="0"/>
                    <a:pt x="312" y="0"/>
                  </a:cubicBezTo>
                  <a:cubicBezTo>
                    <a:pt x="140" y="0"/>
                    <a:pt x="0" y="139"/>
                    <a:pt x="0" y="311"/>
                  </a:cubicBezTo>
                  <a:cubicBezTo>
                    <a:pt x="0" y="484"/>
                    <a:pt x="140" y="623"/>
                    <a:pt x="312" y="623"/>
                  </a:cubicBezTo>
                  <a:cubicBezTo>
                    <a:pt x="466" y="623"/>
                    <a:pt x="575" y="516"/>
                    <a:pt x="677" y="398"/>
                  </a:cubicBezTo>
                  <a:cubicBezTo>
                    <a:pt x="779" y="515"/>
                    <a:pt x="889" y="623"/>
                    <a:pt x="1043" y="623"/>
                  </a:cubicBezTo>
                  <a:cubicBezTo>
                    <a:pt x="1215" y="623"/>
                    <a:pt x="1355" y="484"/>
                    <a:pt x="1355" y="311"/>
                  </a:cubicBezTo>
                  <a:cubicBezTo>
                    <a:pt x="1355" y="139"/>
                    <a:pt x="1215" y="0"/>
                    <a:pt x="1043" y="0"/>
                  </a:cubicBezTo>
                  <a:close/>
                  <a:moveTo>
                    <a:pt x="581" y="314"/>
                  </a:moveTo>
                  <a:cubicBezTo>
                    <a:pt x="481" y="429"/>
                    <a:pt x="405" y="495"/>
                    <a:pt x="312" y="495"/>
                  </a:cubicBezTo>
                  <a:cubicBezTo>
                    <a:pt x="210" y="495"/>
                    <a:pt x="128" y="413"/>
                    <a:pt x="128" y="311"/>
                  </a:cubicBezTo>
                  <a:cubicBezTo>
                    <a:pt x="128" y="210"/>
                    <a:pt x="210" y="128"/>
                    <a:pt x="312" y="128"/>
                  </a:cubicBezTo>
                  <a:cubicBezTo>
                    <a:pt x="406" y="128"/>
                    <a:pt x="488" y="199"/>
                    <a:pt x="581" y="307"/>
                  </a:cubicBezTo>
                  <a:lnTo>
                    <a:pt x="584" y="310"/>
                  </a:lnTo>
                  <a:lnTo>
                    <a:pt x="581" y="314"/>
                  </a:lnTo>
                  <a:close/>
                  <a:moveTo>
                    <a:pt x="1043" y="495"/>
                  </a:moveTo>
                  <a:cubicBezTo>
                    <a:pt x="949" y="495"/>
                    <a:pt x="871" y="426"/>
                    <a:pt x="774" y="314"/>
                  </a:cubicBezTo>
                  <a:lnTo>
                    <a:pt x="771" y="310"/>
                  </a:lnTo>
                  <a:lnTo>
                    <a:pt x="774" y="307"/>
                  </a:lnTo>
                  <a:cubicBezTo>
                    <a:pt x="867" y="199"/>
                    <a:pt x="949" y="128"/>
                    <a:pt x="1043" y="128"/>
                  </a:cubicBezTo>
                  <a:cubicBezTo>
                    <a:pt x="1145" y="128"/>
                    <a:pt x="1227" y="210"/>
                    <a:pt x="1227" y="311"/>
                  </a:cubicBezTo>
                  <a:cubicBezTo>
                    <a:pt x="1227" y="413"/>
                    <a:pt x="1145" y="495"/>
                    <a:pt x="1043" y="495"/>
                  </a:cubicBezTo>
                  <a:close/>
                </a:path>
              </a:pathLst>
            </a:custGeom>
            <a:solidFill>
              <a:srgbClr val="0070C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91" name="Freeform 125">
              <a:extLst>
                <a:ext uri="{FF2B5EF4-FFF2-40B4-BE49-F238E27FC236}">
                  <a16:creationId xmlns:a16="http://schemas.microsoft.com/office/drawing/2014/main" id="{2F69E232-B412-4A3E-8004-642722DDFE53}"/>
                </a:ext>
              </a:extLst>
            </p:cNvPr>
            <p:cNvSpPr>
              <a:spLocks noEditPoints="1"/>
            </p:cNvSpPr>
            <p:nvPr/>
          </p:nvSpPr>
          <p:spPr bwMode="auto">
            <a:xfrm>
              <a:off x="2877" y="3371"/>
              <a:ext cx="314" cy="296"/>
            </a:xfrm>
            <a:custGeom>
              <a:avLst/>
              <a:gdLst>
                <a:gd name="T0" fmla="*/ 595 w 1117"/>
                <a:gd name="T1" fmla="*/ 547 h 1302"/>
                <a:gd name="T2" fmla="*/ 485 w 1117"/>
                <a:gd name="T3" fmla="*/ 774 h 1302"/>
                <a:gd name="T4" fmla="*/ 413 w 1117"/>
                <a:gd name="T5" fmla="*/ 680 h 1302"/>
                <a:gd name="T6" fmla="*/ 342 w 1117"/>
                <a:gd name="T7" fmla="*/ 534 h 1302"/>
                <a:gd name="T8" fmla="*/ 296 w 1117"/>
                <a:gd name="T9" fmla="*/ 482 h 1302"/>
                <a:gd name="T10" fmla="*/ 373 w 1117"/>
                <a:gd name="T11" fmla="*/ 458 h 1302"/>
                <a:gd name="T12" fmla="*/ 286 w 1117"/>
                <a:gd name="T13" fmla="*/ 445 h 1302"/>
                <a:gd name="T14" fmla="*/ 290 w 1117"/>
                <a:gd name="T15" fmla="*/ 394 h 1302"/>
                <a:gd name="T16" fmla="*/ 384 w 1117"/>
                <a:gd name="T17" fmla="*/ 330 h 1302"/>
                <a:gd name="T18" fmla="*/ 390 w 1117"/>
                <a:gd name="T19" fmla="*/ 328 h 1302"/>
                <a:gd name="T20" fmla="*/ 419 w 1117"/>
                <a:gd name="T21" fmla="*/ 334 h 1302"/>
                <a:gd name="T22" fmla="*/ 451 w 1117"/>
                <a:gd name="T23" fmla="*/ 403 h 1302"/>
                <a:gd name="T24" fmla="*/ 418 w 1117"/>
                <a:gd name="T25" fmla="*/ 491 h 1302"/>
                <a:gd name="T26" fmla="*/ 469 w 1117"/>
                <a:gd name="T27" fmla="*/ 459 h 1302"/>
                <a:gd name="T28" fmla="*/ 549 w 1117"/>
                <a:gd name="T29" fmla="*/ 435 h 1302"/>
                <a:gd name="T30" fmla="*/ 554 w 1117"/>
                <a:gd name="T31" fmla="*/ 411 h 1302"/>
                <a:gd name="T32" fmla="*/ 483 w 1117"/>
                <a:gd name="T33" fmla="*/ 422 h 1302"/>
                <a:gd name="T34" fmla="*/ 477 w 1117"/>
                <a:gd name="T35" fmla="*/ 347 h 1302"/>
                <a:gd name="T36" fmla="*/ 549 w 1117"/>
                <a:gd name="T37" fmla="*/ 347 h 1302"/>
                <a:gd name="T38" fmla="*/ 709 w 1117"/>
                <a:gd name="T39" fmla="*/ 491 h 1302"/>
                <a:gd name="T40" fmla="*/ 736 w 1117"/>
                <a:gd name="T41" fmla="*/ 509 h 1302"/>
                <a:gd name="T42" fmla="*/ 701 w 1117"/>
                <a:gd name="T43" fmla="*/ 403 h 1302"/>
                <a:gd name="T44" fmla="*/ 755 w 1117"/>
                <a:gd name="T45" fmla="*/ 349 h 1302"/>
                <a:gd name="T46" fmla="*/ 670 w 1117"/>
                <a:gd name="T47" fmla="*/ 366 h 1302"/>
                <a:gd name="T48" fmla="*/ 650 w 1117"/>
                <a:gd name="T49" fmla="*/ 282 h 1302"/>
                <a:gd name="T50" fmla="*/ 619 w 1117"/>
                <a:gd name="T51" fmla="*/ 262 h 1302"/>
                <a:gd name="T52" fmla="*/ 470 w 1117"/>
                <a:gd name="T53" fmla="*/ 232 h 1302"/>
                <a:gd name="T54" fmla="*/ 442 w 1117"/>
                <a:gd name="T55" fmla="*/ 218 h 1302"/>
                <a:gd name="T56" fmla="*/ 376 w 1117"/>
                <a:gd name="T57" fmla="*/ 296 h 1302"/>
                <a:gd name="T58" fmla="*/ 306 w 1117"/>
                <a:gd name="T59" fmla="*/ 254 h 1302"/>
                <a:gd name="T60" fmla="*/ 283 w 1117"/>
                <a:gd name="T61" fmla="*/ 278 h 1302"/>
                <a:gd name="T62" fmla="*/ 326 w 1117"/>
                <a:gd name="T63" fmla="*/ 315 h 1302"/>
                <a:gd name="T64" fmla="*/ 261 w 1117"/>
                <a:gd name="T65" fmla="*/ 384 h 1302"/>
                <a:gd name="T66" fmla="*/ 248 w 1117"/>
                <a:gd name="T67" fmla="*/ 395 h 1302"/>
                <a:gd name="T68" fmla="*/ 224 w 1117"/>
                <a:gd name="T69" fmla="*/ 338 h 1302"/>
                <a:gd name="T70" fmla="*/ 202 w 1117"/>
                <a:gd name="T71" fmla="*/ 358 h 1302"/>
                <a:gd name="T72" fmla="*/ 259 w 1117"/>
                <a:gd name="T73" fmla="*/ 448 h 1302"/>
                <a:gd name="T74" fmla="*/ 238 w 1117"/>
                <a:gd name="T75" fmla="*/ 549 h 1302"/>
                <a:gd name="T76" fmla="*/ 238 w 1117"/>
                <a:gd name="T77" fmla="*/ 581 h 1302"/>
                <a:gd name="T78" fmla="*/ 299 w 1117"/>
                <a:gd name="T79" fmla="*/ 542 h 1302"/>
                <a:gd name="T80" fmla="*/ 370 w 1117"/>
                <a:gd name="T81" fmla="*/ 598 h 1302"/>
                <a:gd name="T82" fmla="*/ 384 w 1117"/>
                <a:gd name="T83" fmla="*/ 774 h 1302"/>
                <a:gd name="T84" fmla="*/ 246 w 1117"/>
                <a:gd name="T85" fmla="*/ 646 h 1302"/>
                <a:gd name="T86" fmla="*/ 144 w 1117"/>
                <a:gd name="T87" fmla="*/ 528 h 1302"/>
                <a:gd name="T88" fmla="*/ 144 w 1117"/>
                <a:gd name="T89" fmla="*/ 366 h 1302"/>
                <a:gd name="T90" fmla="*/ 336 w 1117"/>
                <a:gd name="T91" fmla="*/ 187 h 1302"/>
                <a:gd name="T92" fmla="*/ 438 w 1117"/>
                <a:gd name="T93" fmla="*/ 152 h 1302"/>
                <a:gd name="T94" fmla="*/ 616 w 1117"/>
                <a:gd name="T95" fmla="*/ 166 h 1302"/>
                <a:gd name="T96" fmla="*/ 693 w 1117"/>
                <a:gd name="T97" fmla="*/ 234 h 1302"/>
                <a:gd name="T98" fmla="*/ 803 w 1117"/>
                <a:gd name="T99" fmla="*/ 347 h 1302"/>
                <a:gd name="T100" fmla="*/ 738 w 1117"/>
                <a:gd name="T101" fmla="*/ 547 h 1302"/>
                <a:gd name="T102" fmla="*/ 968 w 1117"/>
                <a:gd name="T103" fmla="*/ 525 h 1302"/>
                <a:gd name="T104" fmla="*/ 733 w 1117"/>
                <a:gd name="T105" fmla="*/ 90 h 1302"/>
                <a:gd name="T106" fmla="*/ 6 w 1117"/>
                <a:gd name="T107" fmla="*/ 518 h 1302"/>
                <a:gd name="T108" fmla="*/ 195 w 1117"/>
                <a:gd name="T109" fmla="*/ 1302 h 1302"/>
                <a:gd name="T110" fmla="*/ 701 w 1117"/>
                <a:gd name="T111" fmla="*/ 1112 h 1302"/>
                <a:gd name="T112" fmla="*/ 914 w 1117"/>
                <a:gd name="T113" fmla="*/ 1056 h 1302"/>
                <a:gd name="T114" fmla="*/ 968 w 1117"/>
                <a:gd name="T115" fmla="*/ 826 h 1302"/>
                <a:gd name="T116" fmla="*/ 1078 w 1117"/>
                <a:gd name="T117" fmla="*/ 715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7" h="1302">
                  <a:moveTo>
                    <a:pt x="738" y="547"/>
                  </a:moveTo>
                  <a:lnTo>
                    <a:pt x="595" y="547"/>
                  </a:lnTo>
                  <a:cubicBezTo>
                    <a:pt x="534" y="547"/>
                    <a:pt x="485" y="595"/>
                    <a:pt x="485" y="656"/>
                  </a:cubicBezTo>
                  <a:lnTo>
                    <a:pt x="485" y="774"/>
                  </a:lnTo>
                  <a:lnTo>
                    <a:pt x="413" y="774"/>
                  </a:lnTo>
                  <a:lnTo>
                    <a:pt x="413" y="680"/>
                  </a:lnTo>
                  <a:cubicBezTo>
                    <a:pt x="413" y="646"/>
                    <a:pt x="414" y="603"/>
                    <a:pt x="390" y="576"/>
                  </a:cubicBezTo>
                  <a:cubicBezTo>
                    <a:pt x="376" y="560"/>
                    <a:pt x="360" y="547"/>
                    <a:pt x="342" y="534"/>
                  </a:cubicBezTo>
                  <a:cubicBezTo>
                    <a:pt x="330" y="526"/>
                    <a:pt x="317" y="517"/>
                    <a:pt x="307" y="504"/>
                  </a:cubicBezTo>
                  <a:cubicBezTo>
                    <a:pt x="302" y="498"/>
                    <a:pt x="299" y="490"/>
                    <a:pt x="296" y="482"/>
                  </a:cubicBezTo>
                  <a:cubicBezTo>
                    <a:pt x="315" y="474"/>
                    <a:pt x="336" y="472"/>
                    <a:pt x="355" y="474"/>
                  </a:cubicBezTo>
                  <a:cubicBezTo>
                    <a:pt x="365" y="474"/>
                    <a:pt x="373" y="467"/>
                    <a:pt x="373" y="458"/>
                  </a:cubicBezTo>
                  <a:cubicBezTo>
                    <a:pt x="374" y="448"/>
                    <a:pt x="368" y="440"/>
                    <a:pt x="360" y="437"/>
                  </a:cubicBezTo>
                  <a:cubicBezTo>
                    <a:pt x="336" y="434"/>
                    <a:pt x="310" y="437"/>
                    <a:pt x="286" y="445"/>
                  </a:cubicBezTo>
                  <a:cubicBezTo>
                    <a:pt x="286" y="442"/>
                    <a:pt x="286" y="438"/>
                    <a:pt x="285" y="437"/>
                  </a:cubicBezTo>
                  <a:cubicBezTo>
                    <a:pt x="283" y="422"/>
                    <a:pt x="286" y="408"/>
                    <a:pt x="290" y="394"/>
                  </a:cubicBezTo>
                  <a:cubicBezTo>
                    <a:pt x="302" y="360"/>
                    <a:pt x="334" y="346"/>
                    <a:pt x="365" y="334"/>
                  </a:cubicBezTo>
                  <a:cubicBezTo>
                    <a:pt x="370" y="333"/>
                    <a:pt x="376" y="331"/>
                    <a:pt x="384" y="330"/>
                  </a:cubicBezTo>
                  <a:lnTo>
                    <a:pt x="389" y="328"/>
                  </a:lnTo>
                  <a:lnTo>
                    <a:pt x="390" y="328"/>
                  </a:lnTo>
                  <a:cubicBezTo>
                    <a:pt x="398" y="330"/>
                    <a:pt x="405" y="331"/>
                    <a:pt x="411" y="333"/>
                  </a:cubicBezTo>
                  <a:lnTo>
                    <a:pt x="419" y="334"/>
                  </a:lnTo>
                  <a:lnTo>
                    <a:pt x="429" y="336"/>
                  </a:lnTo>
                  <a:cubicBezTo>
                    <a:pt x="445" y="355"/>
                    <a:pt x="453" y="379"/>
                    <a:pt x="451" y="403"/>
                  </a:cubicBezTo>
                  <a:cubicBezTo>
                    <a:pt x="450" y="427"/>
                    <a:pt x="438" y="450"/>
                    <a:pt x="419" y="466"/>
                  </a:cubicBezTo>
                  <a:cubicBezTo>
                    <a:pt x="413" y="472"/>
                    <a:pt x="411" y="483"/>
                    <a:pt x="418" y="491"/>
                  </a:cubicBezTo>
                  <a:cubicBezTo>
                    <a:pt x="424" y="498"/>
                    <a:pt x="434" y="499"/>
                    <a:pt x="442" y="493"/>
                  </a:cubicBezTo>
                  <a:cubicBezTo>
                    <a:pt x="453" y="483"/>
                    <a:pt x="462" y="472"/>
                    <a:pt x="469" y="459"/>
                  </a:cubicBezTo>
                  <a:lnTo>
                    <a:pt x="470" y="459"/>
                  </a:lnTo>
                  <a:cubicBezTo>
                    <a:pt x="498" y="456"/>
                    <a:pt x="525" y="448"/>
                    <a:pt x="549" y="435"/>
                  </a:cubicBezTo>
                  <a:cubicBezTo>
                    <a:pt x="552" y="432"/>
                    <a:pt x="555" y="429"/>
                    <a:pt x="557" y="424"/>
                  </a:cubicBezTo>
                  <a:cubicBezTo>
                    <a:pt x="558" y="419"/>
                    <a:pt x="557" y="414"/>
                    <a:pt x="554" y="411"/>
                  </a:cubicBezTo>
                  <a:cubicBezTo>
                    <a:pt x="547" y="403"/>
                    <a:pt x="538" y="402"/>
                    <a:pt x="530" y="406"/>
                  </a:cubicBezTo>
                  <a:cubicBezTo>
                    <a:pt x="515" y="414"/>
                    <a:pt x="501" y="421"/>
                    <a:pt x="483" y="422"/>
                  </a:cubicBezTo>
                  <a:cubicBezTo>
                    <a:pt x="485" y="418"/>
                    <a:pt x="486" y="411"/>
                    <a:pt x="486" y="406"/>
                  </a:cubicBezTo>
                  <a:cubicBezTo>
                    <a:pt x="488" y="386"/>
                    <a:pt x="485" y="365"/>
                    <a:pt x="477" y="347"/>
                  </a:cubicBezTo>
                  <a:cubicBezTo>
                    <a:pt x="490" y="349"/>
                    <a:pt x="502" y="350"/>
                    <a:pt x="515" y="350"/>
                  </a:cubicBezTo>
                  <a:cubicBezTo>
                    <a:pt x="526" y="350"/>
                    <a:pt x="538" y="349"/>
                    <a:pt x="549" y="347"/>
                  </a:cubicBezTo>
                  <a:cubicBezTo>
                    <a:pt x="570" y="373"/>
                    <a:pt x="597" y="390"/>
                    <a:pt x="629" y="398"/>
                  </a:cubicBezTo>
                  <a:cubicBezTo>
                    <a:pt x="670" y="419"/>
                    <a:pt x="709" y="446"/>
                    <a:pt x="709" y="491"/>
                  </a:cubicBezTo>
                  <a:cubicBezTo>
                    <a:pt x="709" y="498"/>
                    <a:pt x="712" y="506"/>
                    <a:pt x="717" y="509"/>
                  </a:cubicBezTo>
                  <a:cubicBezTo>
                    <a:pt x="723" y="512"/>
                    <a:pt x="730" y="512"/>
                    <a:pt x="736" y="509"/>
                  </a:cubicBezTo>
                  <a:cubicBezTo>
                    <a:pt x="742" y="506"/>
                    <a:pt x="746" y="498"/>
                    <a:pt x="744" y="491"/>
                  </a:cubicBezTo>
                  <a:cubicBezTo>
                    <a:pt x="744" y="456"/>
                    <a:pt x="728" y="424"/>
                    <a:pt x="701" y="403"/>
                  </a:cubicBezTo>
                  <a:cubicBezTo>
                    <a:pt x="723" y="402"/>
                    <a:pt x="742" y="390"/>
                    <a:pt x="757" y="374"/>
                  </a:cubicBezTo>
                  <a:cubicBezTo>
                    <a:pt x="763" y="366"/>
                    <a:pt x="762" y="355"/>
                    <a:pt x="755" y="349"/>
                  </a:cubicBezTo>
                  <a:cubicBezTo>
                    <a:pt x="747" y="342"/>
                    <a:pt x="736" y="344"/>
                    <a:pt x="730" y="350"/>
                  </a:cubicBezTo>
                  <a:cubicBezTo>
                    <a:pt x="722" y="360"/>
                    <a:pt x="701" y="368"/>
                    <a:pt x="670" y="366"/>
                  </a:cubicBezTo>
                  <a:cubicBezTo>
                    <a:pt x="640" y="366"/>
                    <a:pt x="610" y="355"/>
                    <a:pt x="587" y="336"/>
                  </a:cubicBezTo>
                  <a:cubicBezTo>
                    <a:pt x="613" y="325"/>
                    <a:pt x="635" y="306"/>
                    <a:pt x="650" y="282"/>
                  </a:cubicBezTo>
                  <a:cubicBezTo>
                    <a:pt x="654" y="274"/>
                    <a:pt x="651" y="262"/>
                    <a:pt x="643" y="256"/>
                  </a:cubicBezTo>
                  <a:cubicBezTo>
                    <a:pt x="635" y="251"/>
                    <a:pt x="624" y="254"/>
                    <a:pt x="619" y="262"/>
                  </a:cubicBezTo>
                  <a:cubicBezTo>
                    <a:pt x="592" y="312"/>
                    <a:pt x="534" y="326"/>
                    <a:pt x="443" y="304"/>
                  </a:cubicBezTo>
                  <a:cubicBezTo>
                    <a:pt x="464" y="286"/>
                    <a:pt x="474" y="259"/>
                    <a:pt x="470" y="232"/>
                  </a:cubicBezTo>
                  <a:cubicBezTo>
                    <a:pt x="470" y="226"/>
                    <a:pt x="467" y="219"/>
                    <a:pt x="461" y="216"/>
                  </a:cubicBezTo>
                  <a:cubicBezTo>
                    <a:pt x="454" y="213"/>
                    <a:pt x="448" y="213"/>
                    <a:pt x="442" y="218"/>
                  </a:cubicBezTo>
                  <a:cubicBezTo>
                    <a:pt x="435" y="221"/>
                    <a:pt x="434" y="229"/>
                    <a:pt x="434" y="235"/>
                  </a:cubicBezTo>
                  <a:cubicBezTo>
                    <a:pt x="435" y="277"/>
                    <a:pt x="413" y="285"/>
                    <a:pt x="376" y="296"/>
                  </a:cubicBezTo>
                  <a:cubicBezTo>
                    <a:pt x="371" y="298"/>
                    <a:pt x="365" y="299"/>
                    <a:pt x="360" y="301"/>
                  </a:cubicBezTo>
                  <a:cubicBezTo>
                    <a:pt x="350" y="278"/>
                    <a:pt x="330" y="261"/>
                    <a:pt x="306" y="254"/>
                  </a:cubicBezTo>
                  <a:cubicBezTo>
                    <a:pt x="299" y="253"/>
                    <a:pt x="293" y="254"/>
                    <a:pt x="288" y="259"/>
                  </a:cubicBezTo>
                  <a:cubicBezTo>
                    <a:pt x="283" y="264"/>
                    <a:pt x="282" y="270"/>
                    <a:pt x="283" y="278"/>
                  </a:cubicBezTo>
                  <a:cubicBezTo>
                    <a:pt x="285" y="285"/>
                    <a:pt x="290" y="290"/>
                    <a:pt x="298" y="291"/>
                  </a:cubicBezTo>
                  <a:cubicBezTo>
                    <a:pt x="310" y="294"/>
                    <a:pt x="320" y="304"/>
                    <a:pt x="326" y="315"/>
                  </a:cubicBezTo>
                  <a:lnTo>
                    <a:pt x="326" y="317"/>
                  </a:lnTo>
                  <a:cubicBezTo>
                    <a:pt x="296" y="330"/>
                    <a:pt x="272" y="354"/>
                    <a:pt x="261" y="384"/>
                  </a:cubicBezTo>
                  <a:cubicBezTo>
                    <a:pt x="258" y="390"/>
                    <a:pt x="256" y="398"/>
                    <a:pt x="256" y="406"/>
                  </a:cubicBezTo>
                  <a:cubicBezTo>
                    <a:pt x="253" y="403"/>
                    <a:pt x="250" y="400"/>
                    <a:pt x="248" y="395"/>
                  </a:cubicBezTo>
                  <a:cubicBezTo>
                    <a:pt x="242" y="382"/>
                    <a:pt x="237" y="366"/>
                    <a:pt x="235" y="352"/>
                  </a:cubicBezTo>
                  <a:cubicBezTo>
                    <a:pt x="234" y="346"/>
                    <a:pt x="229" y="339"/>
                    <a:pt x="224" y="338"/>
                  </a:cubicBezTo>
                  <a:cubicBezTo>
                    <a:pt x="218" y="334"/>
                    <a:pt x="211" y="336"/>
                    <a:pt x="206" y="341"/>
                  </a:cubicBezTo>
                  <a:cubicBezTo>
                    <a:pt x="202" y="346"/>
                    <a:pt x="198" y="352"/>
                    <a:pt x="202" y="358"/>
                  </a:cubicBezTo>
                  <a:cubicBezTo>
                    <a:pt x="205" y="378"/>
                    <a:pt x="210" y="395"/>
                    <a:pt x="219" y="411"/>
                  </a:cubicBezTo>
                  <a:cubicBezTo>
                    <a:pt x="229" y="427"/>
                    <a:pt x="242" y="440"/>
                    <a:pt x="259" y="448"/>
                  </a:cubicBezTo>
                  <a:cubicBezTo>
                    <a:pt x="261" y="470"/>
                    <a:pt x="269" y="493"/>
                    <a:pt x="280" y="514"/>
                  </a:cubicBezTo>
                  <a:cubicBezTo>
                    <a:pt x="269" y="528"/>
                    <a:pt x="254" y="539"/>
                    <a:pt x="238" y="549"/>
                  </a:cubicBezTo>
                  <a:cubicBezTo>
                    <a:pt x="234" y="552"/>
                    <a:pt x="230" y="558"/>
                    <a:pt x="229" y="565"/>
                  </a:cubicBezTo>
                  <a:cubicBezTo>
                    <a:pt x="229" y="571"/>
                    <a:pt x="232" y="578"/>
                    <a:pt x="238" y="581"/>
                  </a:cubicBezTo>
                  <a:cubicBezTo>
                    <a:pt x="245" y="584"/>
                    <a:pt x="251" y="584"/>
                    <a:pt x="256" y="579"/>
                  </a:cubicBezTo>
                  <a:cubicBezTo>
                    <a:pt x="272" y="568"/>
                    <a:pt x="286" y="557"/>
                    <a:pt x="299" y="542"/>
                  </a:cubicBezTo>
                  <a:cubicBezTo>
                    <a:pt x="309" y="550"/>
                    <a:pt x="318" y="557"/>
                    <a:pt x="328" y="563"/>
                  </a:cubicBezTo>
                  <a:cubicBezTo>
                    <a:pt x="344" y="573"/>
                    <a:pt x="357" y="584"/>
                    <a:pt x="370" y="598"/>
                  </a:cubicBezTo>
                  <a:cubicBezTo>
                    <a:pt x="384" y="616"/>
                    <a:pt x="384" y="650"/>
                    <a:pt x="384" y="678"/>
                  </a:cubicBezTo>
                  <a:lnTo>
                    <a:pt x="384" y="774"/>
                  </a:lnTo>
                  <a:lnTo>
                    <a:pt x="310" y="774"/>
                  </a:lnTo>
                  <a:cubicBezTo>
                    <a:pt x="310" y="656"/>
                    <a:pt x="253" y="650"/>
                    <a:pt x="246" y="646"/>
                  </a:cubicBezTo>
                  <a:cubicBezTo>
                    <a:pt x="222" y="640"/>
                    <a:pt x="160" y="606"/>
                    <a:pt x="146" y="539"/>
                  </a:cubicBezTo>
                  <a:cubicBezTo>
                    <a:pt x="144" y="536"/>
                    <a:pt x="144" y="531"/>
                    <a:pt x="144" y="528"/>
                  </a:cubicBezTo>
                  <a:cubicBezTo>
                    <a:pt x="117" y="490"/>
                    <a:pt x="118" y="437"/>
                    <a:pt x="149" y="400"/>
                  </a:cubicBezTo>
                  <a:cubicBezTo>
                    <a:pt x="146" y="389"/>
                    <a:pt x="144" y="378"/>
                    <a:pt x="144" y="366"/>
                  </a:cubicBezTo>
                  <a:cubicBezTo>
                    <a:pt x="144" y="315"/>
                    <a:pt x="181" y="270"/>
                    <a:pt x="232" y="261"/>
                  </a:cubicBezTo>
                  <a:cubicBezTo>
                    <a:pt x="248" y="216"/>
                    <a:pt x="290" y="186"/>
                    <a:pt x="336" y="187"/>
                  </a:cubicBezTo>
                  <a:cubicBezTo>
                    <a:pt x="344" y="187"/>
                    <a:pt x="354" y="189"/>
                    <a:pt x="362" y="190"/>
                  </a:cubicBezTo>
                  <a:cubicBezTo>
                    <a:pt x="381" y="168"/>
                    <a:pt x="408" y="155"/>
                    <a:pt x="438" y="152"/>
                  </a:cubicBezTo>
                  <a:cubicBezTo>
                    <a:pt x="469" y="150"/>
                    <a:pt x="498" y="160"/>
                    <a:pt x="520" y="181"/>
                  </a:cubicBezTo>
                  <a:cubicBezTo>
                    <a:pt x="549" y="162"/>
                    <a:pt x="584" y="157"/>
                    <a:pt x="616" y="166"/>
                  </a:cubicBezTo>
                  <a:cubicBezTo>
                    <a:pt x="650" y="176"/>
                    <a:pt x="675" y="202"/>
                    <a:pt x="686" y="234"/>
                  </a:cubicBezTo>
                  <a:lnTo>
                    <a:pt x="693" y="234"/>
                  </a:lnTo>
                  <a:cubicBezTo>
                    <a:pt x="754" y="234"/>
                    <a:pt x="802" y="282"/>
                    <a:pt x="803" y="342"/>
                  </a:cubicBezTo>
                  <a:lnTo>
                    <a:pt x="803" y="347"/>
                  </a:lnTo>
                  <a:cubicBezTo>
                    <a:pt x="840" y="368"/>
                    <a:pt x="861" y="408"/>
                    <a:pt x="858" y="450"/>
                  </a:cubicBezTo>
                  <a:cubicBezTo>
                    <a:pt x="845" y="506"/>
                    <a:pt x="795" y="549"/>
                    <a:pt x="738" y="547"/>
                  </a:cubicBezTo>
                  <a:close/>
                  <a:moveTo>
                    <a:pt x="1078" y="715"/>
                  </a:moveTo>
                  <a:lnTo>
                    <a:pt x="968" y="525"/>
                  </a:lnTo>
                  <a:lnTo>
                    <a:pt x="968" y="518"/>
                  </a:lnTo>
                  <a:cubicBezTo>
                    <a:pt x="974" y="342"/>
                    <a:pt x="885" y="178"/>
                    <a:pt x="733" y="90"/>
                  </a:cubicBezTo>
                  <a:cubicBezTo>
                    <a:pt x="581" y="0"/>
                    <a:pt x="394" y="0"/>
                    <a:pt x="242" y="90"/>
                  </a:cubicBezTo>
                  <a:cubicBezTo>
                    <a:pt x="90" y="178"/>
                    <a:pt x="0" y="342"/>
                    <a:pt x="6" y="518"/>
                  </a:cubicBezTo>
                  <a:cubicBezTo>
                    <a:pt x="6" y="669"/>
                    <a:pt x="75" y="811"/>
                    <a:pt x="195" y="902"/>
                  </a:cubicBezTo>
                  <a:lnTo>
                    <a:pt x="195" y="1302"/>
                  </a:lnTo>
                  <a:lnTo>
                    <a:pt x="701" y="1302"/>
                  </a:lnTo>
                  <a:lnTo>
                    <a:pt x="701" y="1112"/>
                  </a:lnTo>
                  <a:lnTo>
                    <a:pt x="779" y="1112"/>
                  </a:lnTo>
                  <a:cubicBezTo>
                    <a:pt x="830" y="1112"/>
                    <a:pt x="878" y="1093"/>
                    <a:pt x="914" y="1056"/>
                  </a:cubicBezTo>
                  <a:cubicBezTo>
                    <a:pt x="949" y="1021"/>
                    <a:pt x="968" y="971"/>
                    <a:pt x="968" y="922"/>
                  </a:cubicBezTo>
                  <a:lnTo>
                    <a:pt x="968" y="826"/>
                  </a:lnTo>
                  <a:lnTo>
                    <a:pt x="1038" y="826"/>
                  </a:lnTo>
                  <a:cubicBezTo>
                    <a:pt x="1080" y="822"/>
                    <a:pt x="1117" y="774"/>
                    <a:pt x="1078" y="715"/>
                  </a:cubicBezTo>
                  <a:close/>
                </a:path>
              </a:pathLst>
            </a:custGeom>
            <a:solidFill>
              <a:srgbClr val="0070C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92" name="Freeform 126">
              <a:extLst>
                <a:ext uri="{FF2B5EF4-FFF2-40B4-BE49-F238E27FC236}">
                  <a16:creationId xmlns:a16="http://schemas.microsoft.com/office/drawing/2014/main" id="{66BC34C8-5A8F-4B83-BEA8-C0138B393831}"/>
                </a:ext>
              </a:extLst>
            </p:cNvPr>
            <p:cNvSpPr>
              <a:spLocks noEditPoints="1"/>
            </p:cNvSpPr>
            <p:nvPr/>
          </p:nvSpPr>
          <p:spPr bwMode="auto">
            <a:xfrm>
              <a:off x="1735" y="3695"/>
              <a:ext cx="390" cy="396"/>
            </a:xfrm>
            <a:custGeom>
              <a:avLst/>
              <a:gdLst>
                <a:gd name="T0" fmla="*/ 976 w 1013"/>
                <a:gd name="T1" fmla="*/ 810 h 1276"/>
                <a:gd name="T2" fmla="*/ 914 w 1013"/>
                <a:gd name="T3" fmla="*/ 786 h 1276"/>
                <a:gd name="T4" fmla="*/ 900 w 1013"/>
                <a:gd name="T5" fmla="*/ 786 h 1276"/>
                <a:gd name="T6" fmla="*/ 857 w 1013"/>
                <a:gd name="T7" fmla="*/ 617 h 1276"/>
                <a:gd name="T8" fmla="*/ 693 w 1013"/>
                <a:gd name="T9" fmla="*/ 613 h 1276"/>
                <a:gd name="T10" fmla="*/ 952 w 1013"/>
                <a:gd name="T11" fmla="*/ 463 h 1276"/>
                <a:gd name="T12" fmla="*/ 671 w 1013"/>
                <a:gd name="T13" fmla="*/ 504 h 1276"/>
                <a:gd name="T14" fmla="*/ 934 w 1013"/>
                <a:gd name="T15" fmla="*/ 255 h 1276"/>
                <a:gd name="T16" fmla="*/ 855 w 1013"/>
                <a:gd name="T17" fmla="*/ 241 h 1276"/>
                <a:gd name="T18" fmla="*/ 821 w 1013"/>
                <a:gd name="T19" fmla="*/ 183 h 1276"/>
                <a:gd name="T20" fmla="*/ 738 w 1013"/>
                <a:gd name="T21" fmla="*/ 110 h 1276"/>
                <a:gd name="T22" fmla="*/ 676 w 1013"/>
                <a:gd name="T23" fmla="*/ 86 h 1276"/>
                <a:gd name="T24" fmla="*/ 578 w 1013"/>
                <a:gd name="T25" fmla="*/ 34 h 1276"/>
                <a:gd name="T26" fmla="*/ 330 w 1013"/>
                <a:gd name="T27" fmla="*/ 402 h 1276"/>
                <a:gd name="T28" fmla="*/ 285 w 1013"/>
                <a:gd name="T29" fmla="*/ 154 h 1276"/>
                <a:gd name="T30" fmla="*/ 199 w 1013"/>
                <a:gd name="T31" fmla="*/ 213 h 1276"/>
                <a:gd name="T32" fmla="*/ 213 w 1013"/>
                <a:gd name="T33" fmla="*/ 637 h 1276"/>
                <a:gd name="T34" fmla="*/ 32 w 1013"/>
                <a:gd name="T35" fmla="*/ 754 h 1276"/>
                <a:gd name="T36" fmla="*/ 0 w 1013"/>
                <a:gd name="T37" fmla="*/ 1026 h 1276"/>
                <a:gd name="T38" fmla="*/ 177 w 1013"/>
                <a:gd name="T39" fmla="*/ 1058 h 1276"/>
                <a:gd name="T40" fmla="*/ 506 w 1013"/>
                <a:gd name="T41" fmla="*/ 1157 h 1276"/>
                <a:gd name="T42" fmla="*/ 750 w 1013"/>
                <a:gd name="T43" fmla="*/ 1275 h 1276"/>
                <a:gd name="T44" fmla="*/ 801 w 1013"/>
                <a:gd name="T45" fmla="*/ 1117 h 1276"/>
                <a:gd name="T46" fmla="*/ 970 w 1013"/>
                <a:gd name="T47" fmla="*/ 1066 h 1276"/>
                <a:gd name="T48" fmla="*/ 900 w 1013"/>
                <a:gd name="T49" fmla="*/ 962 h 1276"/>
                <a:gd name="T50" fmla="*/ 980 w 1013"/>
                <a:gd name="T51" fmla="*/ 933 h 1276"/>
                <a:gd name="T52" fmla="*/ 605 w 1013"/>
                <a:gd name="T53" fmla="*/ 932 h 1276"/>
                <a:gd name="T54" fmla="*/ 891 w 1013"/>
                <a:gd name="T55" fmla="*/ 1023 h 1276"/>
                <a:gd name="T56" fmla="*/ 898 w 1013"/>
                <a:gd name="T57" fmla="*/ 1066 h 1276"/>
                <a:gd name="T58" fmla="*/ 586 w 1013"/>
                <a:gd name="T59" fmla="*/ 1003 h 1276"/>
                <a:gd name="T60" fmla="*/ 564 w 1013"/>
                <a:gd name="T61" fmla="*/ 1063 h 1276"/>
                <a:gd name="T62" fmla="*/ 774 w 1013"/>
                <a:gd name="T63" fmla="*/ 1198 h 1276"/>
                <a:gd name="T64" fmla="*/ 740 w 1013"/>
                <a:gd name="T65" fmla="*/ 1209 h 1276"/>
                <a:gd name="T66" fmla="*/ 514 w 1013"/>
                <a:gd name="T67" fmla="*/ 1093 h 1276"/>
                <a:gd name="T68" fmla="*/ 223 w 1013"/>
                <a:gd name="T69" fmla="*/ 1010 h 1276"/>
                <a:gd name="T70" fmla="*/ 63 w 1013"/>
                <a:gd name="T71" fmla="*/ 994 h 1276"/>
                <a:gd name="T72" fmla="*/ 173 w 1013"/>
                <a:gd name="T73" fmla="*/ 818 h 1276"/>
                <a:gd name="T74" fmla="*/ 377 w 1013"/>
                <a:gd name="T75" fmla="*/ 629 h 1276"/>
                <a:gd name="T76" fmla="*/ 508 w 1013"/>
                <a:gd name="T77" fmla="*/ 497 h 1276"/>
                <a:gd name="T78" fmla="*/ 544 w 1013"/>
                <a:gd name="T79" fmla="*/ 491 h 1276"/>
                <a:gd name="T80" fmla="*/ 410 w 1013"/>
                <a:gd name="T81" fmla="*/ 685 h 1276"/>
                <a:gd name="T82" fmla="*/ 407 w 1013"/>
                <a:gd name="T83" fmla="*/ 688 h 1276"/>
                <a:gd name="T84" fmla="*/ 417 w 1013"/>
                <a:gd name="T85" fmla="*/ 746 h 1276"/>
                <a:gd name="T86" fmla="*/ 544 w 1013"/>
                <a:gd name="T87" fmla="*/ 764 h 1276"/>
                <a:gd name="T88" fmla="*/ 889 w 1013"/>
                <a:gd name="T89" fmla="*/ 682 h 1276"/>
                <a:gd name="T90" fmla="*/ 884 w 1013"/>
                <a:gd name="T91" fmla="*/ 725 h 1276"/>
                <a:gd name="T92" fmla="*/ 589 w 1013"/>
                <a:gd name="T93" fmla="*/ 833 h 1276"/>
                <a:gd name="T94" fmla="*/ 621 w 1013"/>
                <a:gd name="T95" fmla="*/ 858 h 1276"/>
                <a:gd name="T96" fmla="*/ 917 w 1013"/>
                <a:gd name="T97" fmla="*/ 851 h 1276"/>
                <a:gd name="T98" fmla="*/ 917 w 1013"/>
                <a:gd name="T99" fmla="*/ 89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3" h="1276">
                  <a:moveTo>
                    <a:pt x="980" y="933"/>
                  </a:moveTo>
                  <a:cubicBezTo>
                    <a:pt x="1013" y="898"/>
                    <a:pt x="1011" y="843"/>
                    <a:pt x="976" y="810"/>
                  </a:cubicBezTo>
                  <a:cubicBezTo>
                    <a:pt x="960" y="794"/>
                    <a:pt x="939" y="786"/>
                    <a:pt x="916" y="786"/>
                  </a:cubicBezTo>
                  <a:lnTo>
                    <a:pt x="914" y="786"/>
                  </a:lnTo>
                  <a:lnTo>
                    <a:pt x="898" y="786"/>
                  </a:lnTo>
                  <a:lnTo>
                    <a:pt x="900" y="786"/>
                  </a:lnTo>
                  <a:cubicBezTo>
                    <a:pt x="947" y="772"/>
                    <a:pt x="973" y="724"/>
                    <a:pt x="960" y="678"/>
                  </a:cubicBezTo>
                  <a:cubicBezTo>
                    <a:pt x="947" y="633"/>
                    <a:pt x="902" y="607"/>
                    <a:pt x="857" y="617"/>
                  </a:cubicBezTo>
                  <a:lnTo>
                    <a:pt x="634" y="674"/>
                  </a:lnTo>
                  <a:cubicBezTo>
                    <a:pt x="659" y="651"/>
                    <a:pt x="680" y="629"/>
                    <a:pt x="693" y="613"/>
                  </a:cubicBezTo>
                  <a:lnTo>
                    <a:pt x="919" y="533"/>
                  </a:lnTo>
                  <a:cubicBezTo>
                    <a:pt x="948" y="523"/>
                    <a:pt x="963" y="492"/>
                    <a:pt x="952" y="463"/>
                  </a:cubicBezTo>
                  <a:cubicBezTo>
                    <a:pt x="942" y="434"/>
                    <a:pt x="911" y="419"/>
                    <a:pt x="882" y="429"/>
                  </a:cubicBezTo>
                  <a:lnTo>
                    <a:pt x="671" y="504"/>
                  </a:lnTo>
                  <a:lnTo>
                    <a:pt x="919" y="331"/>
                  </a:lnTo>
                  <a:cubicBezTo>
                    <a:pt x="944" y="315"/>
                    <a:pt x="951" y="280"/>
                    <a:pt x="934" y="255"/>
                  </a:cubicBezTo>
                  <a:cubicBezTo>
                    <a:pt x="917" y="229"/>
                    <a:pt x="883" y="222"/>
                    <a:pt x="857" y="239"/>
                  </a:cubicBezTo>
                  <a:cubicBezTo>
                    <a:pt x="857" y="240"/>
                    <a:pt x="856" y="240"/>
                    <a:pt x="855" y="241"/>
                  </a:cubicBezTo>
                  <a:lnTo>
                    <a:pt x="639" y="391"/>
                  </a:lnTo>
                  <a:lnTo>
                    <a:pt x="821" y="183"/>
                  </a:lnTo>
                  <a:cubicBezTo>
                    <a:pt x="840" y="159"/>
                    <a:pt x="836" y="124"/>
                    <a:pt x="812" y="105"/>
                  </a:cubicBezTo>
                  <a:cubicBezTo>
                    <a:pt x="790" y="87"/>
                    <a:pt x="758" y="90"/>
                    <a:pt x="738" y="110"/>
                  </a:cubicBezTo>
                  <a:lnTo>
                    <a:pt x="543" y="334"/>
                  </a:lnTo>
                  <a:lnTo>
                    <a:pt x="676" y="86"/>
                  </a:lnTo>
                  <a:cubicBezTo>
                    <a:pt x="689" y="58"/>
                    <a:pt x="677" y="25"/>
                    <a:pt x="649" y="12"/>
                  </a:cubicBezTo>
                  <a:cubicBezTo>
                    <a:pt x="623" y="0"/>
                    <a:pt x="593" y="9"/>
                    <a:pt x="578" y="34"/>
                  </a:cubicBezTo>
                  <a:lnTo>
                    <a:pt x="418" y="332"/>
                  </a:lnTo>
                  <a:cubicBezTo>
                    <a:pt x="391" y="358"/>
                    <a:pt x="362" y="382"/>
                    <a:pt x="330" y="402"/>
                  </a:cubicBezTo>
                  <a:lnTo>
                    <a:pt x="330" y="398"/>
                  </a:lnTo>
                  <a:cubicBezTo>
                    <a:pt x="341" y="313"/>
                    <a:pt x="327" y="216"/>
                    <a:pt x="285" y="154"/>
                  </a:cubicBezTo>
                  <a:cubicBezTo>
                    <a:pt x="269" y="131"/>
                    <a:pt x="236" y="124"/>
                    <a:pt x="213" y="141"/>
                  </a:cubicBezTo>
                  <a:cubicBezTo>
                    <a:pt x="189" y="157"/>
                    <a:pt x="183" y="189"/>
                    <a:pt x="199" y="213"/>
                  </a:cubicBezTo>
                  <a:cubicBezTo>
                    <a:pt x="220" y="242"/>
                    <a:pt x="212" y="304"/>
                    <a:pt x="203" y="369"/>
                  </a:cubicBezTo>
                  <a:cubicBezTo>
                    <a:pt x="194" y="449"/>
                    <a:pt x="181" y="545"/>
                    <a:pt x="213" y="637"/>
                  </a:cubicBezTo>
                  <a:lnTo>
                    <a:pt x="112" y="754"/>
                  </a:lnTo>
                  <a:lnTo>
                    <a:pt x="32" y="754"/>
                  </a:lnTo>
                  <a:cubicBezTo>
                    <a:pt x="14" y="754"/>
                    <a:pt x="0" y="768"/>
                    <a:pt x="0" y="786"/>
                  </a:cubicBezTo>
                  <a:lnTo>
                    <a:pt x="0" y="1026"/>
                  </a:lnTo>
                  <a:cubicBezTo>
                    <a:pt x="0" y="1043"/>
                    <a:pt x="14" y="1058"/>
                    <a:pt x="32" y="1058"/>
                  </a:cubicBezTo>
                  <a:lnTo>
                    <a:pt x="177" y="1058"/>
                  </a:lnTo>
                  <a:cubicBezTo>
                    <a:pt x="245" y="1148"/>
                    <a:pt x="433" y="1157"/>
                    <a:pt x="504" y="1157"/>
                  </a:cubicBezTo>
                  <a:lnTo>
                    <a:pt x="506" y="1157"/>
                  </a:lnTo>
                  <a:lnTo>
                    <a:pt x="709" y="1265"/>
                  </a:lnTo>
                  <a:cubicBezTo>
                    <a:pt x="722" y="1272"/>
                    <a:pt x="736" y="1276"/>
                    <a:pt x="750" y="1275"/>
                  </a:cubicBezTo>
                  <a:cubicBezTo>
                    <a:pt x="799" y="1275"/>
                    <a:pt x="838" y="1236"/>
                    <a:pt x="838" y="1188"/>
                  </a:cubicBezTo>
                  <a:cubicBezTo>
                    <a:pt x="838" y="1160"/>
                    <a:pt x="824" y="1134"/>
                    <a:pt x="801" y="1117"/>
                  </a:cubicBezTo>
                  <a:lnTo>
                    <a:pt x="865" y="1132"/>
                  </a:lnTo>
                  <a:cubicBezTo>
                    <a:pt x="912" y="1142"/>
                    <a:pt x="959" y="1113"/>
                    <a:pt x="970" y="1066"/>
                  </a:cubicBezTo>
                  <a:cubicBezTo>
                    <a:pt x="980" y="1019"/>
                    <a:pt x="951" y="972"/>
                    <a:pt x="904" y="962"/>
                  </a:cubicBezTo>
                  <a:lnTo>
                    <a:pt x="900" y="962"/>
                  </a:lnTo>
                  <a:lnTo>
                    <a:pt x="916" y="962"/>
                  </a:lnTo>
                  <a:cubicBezTo>
                    <a:pt x="940" y="961"/>
                    <a:pt x="963" y="951"/>
                    <a:pt x="980" y="933"/>
                  </a:cubicBezTo>
                  <a:close/>
                  <a:moveTo>
                    <a:pt x="640" y="903"/>
                  </a:moveTo>
                  <a:cubicBezTo>
                    <a:pt x="623" y="901"/>
                    <a:pt x="607" y="914"/>
                    <a:pt x="605" y="932"/>
                  </a:cubicBezTo>
                  <a:cubicBezTo>
                    <a:pt x="604" y="950"/>
                    <a:pt x="616" y="965"/>
                    <a:pt x="634" y="967"/>
                  </a:cubicBezTo>
                  <a:lnTo>
                    <a:pt x="891" y="1023"/>
                  </a:lnTo>
                  <a:cubicBezTo>
                    <a:pt x="903" y="1026"/>
                    <a:pt x="911" y="1039"/>
                    <a:pt x="909" y="1051"/>
                  </a:cubicBezTo>
                  <a:cubicBezTo>
                    <a:pt x="907" y="1057"/>
                    <a:pt x="904" y="1063"/>
                    <a:pt x="898" y="1066"/>
                  </a:cubicBezTo>
                  <a:cubicBezTo>
                    <a:pt x="893" y="1069"/>
                    <a:pt x="887" y="1070"/>
                    <a:pt x="881" y="1069"/>
                  </a:cubicBezTo>
                  <a:lnTo>
                    <a:pt x="586" y="1003"/>
                  </a:lnTo>
                  <a:cubicBezTo>
                    <a:pt x="569" y="999"/>
                    <a:pt x="552" y="1010"/>
                    <a:pt x="548" y="1027"/>
                  </a:cubicBezTo>
                  <a:cubicBezTo>
                    <a:pt x="544" y="1041"/>
                    <a:pt x="551" y="1056"/>
                    <a:pt x="564" y="1063"/>
                  </a:cubicBezTo>
                  <a:lnTo>
                    <a:pt x="762" y="1167"/>
                  </a:lnTo>
                  <a:cubicBezTo>
                    <a:pt x="774" y="1173"/>
                    <a:pt x="779" y="1186"/>
                    <a:pt x="774" y="1198"/>
                  </a:cubicBezTo>
                  <a:cubicBezTo>
                    <a:pt x="769" y="1210"/>
                    <a:pt x="755" y="1215"/>
                    <a:pt x="743" y="1210"/>
                  </a:cubicBezTo>
                  <a:cubicBezTo>
                    <a:pt x="742" y="1210"/>
                    <a:pt x="741" y="1209"/>
                    <a:pt x="740" y="1209"/>
                  </a:cubicBezTo>
                  <a:lnTo>
                    <a:pt x="529" y="1097"/>
                  </a:lnTo>
                  <a:cubicBezTo>
                    <a:pt x="524" y="1094"/>
                    <a:pt x="519" y="1093"/>
                    <a:pt x="514" y="1093"/>
                  </a:cubicBezTo>
                  <a:lnTo>
                    <a:pt x="514" y="1093"/>
                  </a:lnTo>
                  <a:cubicBezTo>
                    <a:pt x="392" y="1095"/>
                    <a:pt x="254" y="1069"/>
                    <a:pt x="223" y="1010"/>
                  </a:cubicBezTo>
                  <a:cubicBezTo>
                    <a:pt x="217" y="1000"/>
                    <a:pt x="206" y="994"/>
                    <a:pt x="194" y="994"/>
                  </a:cubicBezTo>
                  <a:lnTo>
                    <a:pt x="63" y="994"/>
                  </a:lnTo>
                  <a:lnTo>
                    <a:pt x="63" y="818"/>
                  </a:lnTo>
                  <a:lnTo>
                    <a:pt x="173" y="818"/>
                  </a:lnTo>
                  <a:cubicBezTo>
                    <a:pt x="184" y="818"/>
                    <a:pt x="195" y="811"/>
                    <a:pt x="201" y="801"/>
                  </a:cubicBezTo>
                  <a:cubicBezTo>
                    <a:pt x="242" y="724"/>
                    <a:pt x="313" y="674"/>
                    <a:pt x="377" y="629"/>
                  </a:cubicBezTo>
                  <a:lnTo>
                    <a:pt x="382" y="625"/>
                  </a:lnTo>
                  <a:cubicBezTo>
                    <a:pt x="444" y="582"/>
                    <a:pt x="497" y="545"/>
                    <a:pt x="508" y="497"/>
                  </a:cubicBezTo>
                  <a:cubicBezTo>
                    <a:pt x="510" y="486"/>
                    <a:pt x="521" y="480"/>
                    <a:pt x="531" y="482"/>
                  </a:cubicBezTo>
                  <a:cubicBezTo>
                    <a:pt x="537" y="483"/>
                    <a:pt x="541" y="486"/>
                    <a:pt x="544" y="491"/>
                  </a:cubicBezTo>
                  <a:cubicBezTo>
                    <a:pt x="547" y="495"/>
                    <a:pt x="547" y="501"/>
                    <a:pt x="546" y="506"/>
                  </a:cubicBezTo>
                  <a:cubicBezTo>
                    <a:pt x="532" y="566"/>
                    <a:pt x="479" y="637"/>
                    <a:pt x="410" y="685"/>
                  </a:cubicBezTo>
                  <a:lnTo>
                    <a:pt x="409" y="687"/>
                  </a:lnTo>
                  <a:lnTo>
                    <a:pt x="407" y="688"/>
                  </a:lnTo>
                  <a:cubicBezTo>
                    <a:pt x="393" y="698"/>
                    <a:pt x="389" y="718"/>
                    <a:pt x="399" y="733"/>
                  </a:cubicBezTo>
                  <a:cubicBezTo>
                    <a:pt x="403" y="739"/>
                    <a:pt x="410" y="744"/>
                    <a:pt x="417" y="746"/>
                  </a:cubicBezTo>
                  <a:cubicBezTo>
                    <a:pt x="456" y="756"/>
                    <a:pt x="495" y="763"/>
                    <a:pt x="535" y="765"/>
                  </a:cubicBezTo>
                  <a:cubicBezTo>
                    <a:pt x="538" y="765"/>
                    <a:pt x="541" y="765"/>
                    <a:pt x="544" y="764"/>
                  </a:cubicBezTo>
                  <a:lnTo>
                    <a:pt x="872" y="679"/>
                  </a:lnTo>
                  <a:cubicBezTo>
                    <a:pt x="878" y="678"/>
                    <a:pt x="884" y="679"/>
                    <a:pt x="889" y="682"/>
                  </a:cubicBezTo>
                  <a:cubicBezTo>
                    <a:pt x="895" y="685"/>
                    <a:pt x="899" y="690"/>
                    <a:pt x="900" y="696"/>
                  </a:cubicBezTo>
                  <a:cubicBezTo>
                    <a:pt x="904" y="708"/>
                    <a:pt x="896" y="721"/>
                    <a:pt x="884" y="725"/>
                  </a:cubicBezTo>
                  <a:lnTo>
                    <a:pt x="612" y="795"/>
                  </a:lnTo>
                  <a:cubicBezTo>
                    <a:pt x="595" y="799"/>
                    <a:pt x="585" y="816"/>
                    <a:pt x="589" y="833"/>
                  </a:cubicBezTo>
                  <a:cubicBezTo>
                    <a:pt x="593" y="848"/>
                    <a:pt x="605" y="858"/>
                    <a:pt x="620" y="858"/>
                  </a:cubicBezTo>
                  <a:lnTo>
                    <a:pt x="621" y="858"/>
                  </a:lnTo>
                  <a:lnTo>
                    <a:pt x="917" y="851"/>
                  </a:lnTo>
                  <a:lnTo>
                    <a:pt x="917" y="851"/>
                  </a:lnTo>
                  <a:cubicBezTo>
                    <a:pt x="930" y="852"/>
                    <a:pt x="939" y="863"/>
                    <a:pt x="938" y="876"/>
                  </a:cubicBezTo>
                  <a:cubicBezTo>
                    <a:pt x="937" y="887"/>
                    <a:pt x="928" y="896"/>
                    <a:pt x="917" y="897"/>
                  </a:cubicBezTo>
                  <a:lnTo>
                    <a:pt x="640" y="903"/>
                  </a:lnTo>
                  <a:close/>
                </a:path>
              </a:pathLst>
            </a:custGeom>
            <a:solidFill>
              <a:srgbClr val="0070C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93" name="Rectangle 127">
              <a:extLst>
                <a:ext uri="{FF2B5EF4-FFF2-40B4-BE49-F238E27FC236}">
                  <a16:creationId xmlns:a16="http://schemas.microsoft.com/office/drawing/2014/main" id="{83591F7D-8895-4F3A-A008-C8BD8B46F1F7}"/>
                </a:ext>
              </a:extLst>
            </p:cNvPr>
            <p:cNvSpPr>
              <a:spLocks noChangeArrowheads="1"/>
            </p:cNvSpPr>
            <p:nvPr/>
          </p:nvSpPr>
          <p:spPr bwMode="auto">
            <a:xfrm>
              <a:off x="2682" y="3165"/>
              <a:ext cx="15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500" b="1">
                  <a:solidFill>
                    <a:srgbClr val="FFFFFF"/>
                  </a:solidFill>
                  <a:latin typeface="Calibri" panose="020F0502020204030204" pitchFamily="34" charset="0"/>
                </a:rPr>
                <a:t>TYPES &amp; EFFECTS OF VIOLENCE</a:t>
              </a:r>
              <a:endParaRPr lang="en-US" altLang="en-US" sz="1801"/>
            </a:p>
          </p:txBody>
        </p:sp>
        <p:sp>
          <p:nvSpPr>
            <p:cNvPr id="94" name="Freeform 128">
              <a:extLst>
                <a:ext uri="{FF2B5EF4-FFF2-40B4-BE49-F238E27FC236}">
                  <a16:creationId xmlns:a16="http://schemas.microsoft.com/office/drawing/2014/main" id="{C491EF51-4A41-44C4-A3D2-85A0FA812B1C}"/>
                </a:ext>
              </a:extLst>
            </p:cNvPr>
            <p:cNvSpPr>
              <a:spLocks/>
            </p:cNvSpPr>
            <p:nvPr/>
          </p:nvSpPr>
          <p:spPr bwMode="auto">
            <a:xfrm>
              <a:off x="3805" y="2632"/>
              <a:ext cx="1022" cy="411"/>
            </a:xfrm>
            <a:custGeom>
              <a:avLst/>
              <a:gdLst>
                <a:gd name="T0" fmla="*/ 0 w 6688"/>
                <a:gd name="T1" fmla="*/ 555 h 3328"/>
                <a:gd name="T2" fmla="*/ 555 w 6688"/>
                <a:gd name="T3" fmla="*/ 0 h 3328"/>
                <a:gd name="T4" fmla="*/ 6134 w 6688"/>
                <a:gd name="T5" fmla="*/ 0 h 3328"/>
                <a:gd name="T6" fmla="*/ 6688 w 6688"/>
                <a:gd name="T7" fmla="*/ 555 h 3328"/>
                <a:gd name="T8" fmla="*/ 6688 w 6688"/>
                <a:gd name="T9" fmla="*/ 2774 h 3328"/>
                <a:gd name="T10" fmla="*/ 6134 w 6688"/>
                <a:gd name="T11" fmla="*/ 3328 h 3328"/>
                <a:gd name="T12" fmla="*/ 555 w 6688"/>
                <a:gd name="T13" fmla="*/ 3328 h 3328"/>
                <a:gd name="T14" fmla="*/ 0 w 6688"/>
                <a:gd name="T15" fmla="*/ 2774 h 3328"/>
                <a:gd name="T16" fmla="*/ 0 w 6688"/>
                <a:gd name="T17" fmla="*/ 55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328">
                  <a:moveTo>
                    <a:pt x="0" y="555"/>
                  </a:moveTo>
                  <a:cubicBezTo>
                    <a:pt x="0" y="249"/>
                    <a:pt x="249" y="0"/>
                    <a:pt x="555" y="0"/>
                  </a:cubicBezTo>
                  <a:lnTo>
                    <a:pt x="6134" y="0"/>
                  </a:lnTo>
                  <a:cubicBezTo>
                    <a:pt x="6440" y="0"/>
                    <a:pt x="6688" y="249"/>
                    <a:pt x="6688" y="555"/>
                  </a:cubicBezTo>
                  <a:lnTo>
                    <a:pt x="6688" y="2774"/>
                  </a:lnTo>
                  <a:cubicBezTo>
                    <a:pt x="6688" y="3080"/>
                    <a:pt x="6440" y="3328"/>
                    <a:pt x="6134" y="3328"/>
                  </a:cubicBezTo>
                  <a:lnTo>
                    <a:pt x="555" y="3328"/>
                  </a:lnTo>
                  <a:cubicBezTo>
                    <a:pt x="249" y="3328"/>
                    <a:pt x="0" y="3080"/>
                    <a:pt x="0" y="2774"/>
                  </a:cubicBezTo>
                  <a:lnTo>
                    <a:pt x="0" y="555"/>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95" name="Freeform 129">
              <a:extLst>
                <a:ext uri="{FF2B5EF4-FFF2-40B4-BE49-F238E27FC236}">
                  <a16:creationId xmlns:a16="http://schemas.microsoft.com/office/drawing/2014/main" id="{9FF4E3F8-BBF7-4989-A7B4-11F0A4FF3058}"/>
                </a:ext>
              </a:extLst>
            </p:cNvPr>
            <p:cNvSpPr>
              <a:spLocks/>
            </p:cNvSpPr>
            <p:nvPr/>
          </p:nvSpPr>
          <p:spPr bwMode="auto">
            <a:xfrm>
              <a:off x="3805" y="2632"/>
              <a:ext cx="1022" cy="411"/>
            </a:xfrm>
            <a:custGeom>
              <a:avLst/>
              <a:gdLst>
                <a:gd name="T0" fmla="*/ 0 w 6688"/>
                <a:gd name="T1" fmla="*/ 555 h 3328"/>
                <a:gd name="T2" fmla="*/ 555 w 6688"/>
                <a:gd name="T3" fmla="*/ 0 h 3328"/>
                <a:gd name="T4" fmla="*/ 6134 w 6688"/>
                <a:gd name="T5" fmla="*/ 0 h 3328"/>
                <a:gd name="T6" fmla="*/ 6688 w 6688"/>
                <a:gd name="T7" fmla="*/ 555 h 3328"/>
                <a:gd name="T8" fmla="*/ 6688 w 6688"/>
                <a:gd name="T9" fmla="*/ 2774 h 3328"/>
                <a:gd name="T10" fmla="*/ 6134 w 6688"/>
                <a:gd name="T11" fmla="*/ 3328 h 3328"/>
                <a:gd name="T12" fmla="*/ 555 w 6688"/>
                <a:gd name="T13" fmla="*/ 3328 h 3328"/>
                <a:gd name="T14" fmla="*/ 0 w 6688"/>
                <a:gd name="T15" fmla="*/ 2774 h 3328"/>
                <a:gd name="T16" fmla="*/ 0 w 6688"/>
                <a:gd name="T17" fmla="*/ 55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8" h="3328">
                  <a:moveTo>
                    <a:pt x="0" y="555"/>
                  </a:moveTo>
                  <a:cubicBezTo>
                    <a:pt x="0" y="249"/>
                    <a:pt x="249" y="0"/>
                    <a:pt x="555" y="0"/>
                  </a:cubicBezTo>
                  <a:lnTo>
                    <a:pt x="6134" y="0"/>
                  </a:lnTo>
                  <a:cubicBezTo>
                    <a:pt x="6440" y="0"/>
                    <a:pt x="6688" y="249"/>
                    <a:pt x="6688" y="555"/>
                  </a:cubicBezTo>
                  <a:lnTo>
                    <a:pt x="6688" y="2774"/>
                  </a:lnTo>
                  <a:cubicBezTo>
                    <a:pt x="6688" y="3080"/>
                    <a:pt x="6440" y="3328"/>
                    <a:pt x="6134" y="3328"/>
                  </a:cubicBezTo>
                  <a:lnTo>
                    <a:pt x="555" y="3328"/>
                  </a:lnTo>
                  <a:cubicBezTo>
                    <a:pt x="249" y="3328"/>
                    <a:pt x="0" y="3080"/>
                    <a:pt x="0" y="2774"/>
                  </a:cubicBezTo>
                  <a:lnTo>
                    <a:pt x="0" y="555"/>
                  </a:lnTo>
                  <a:close/>
                </a:path>
              </a:pathLst>
            </a:custGeom>
            <a:noFill/>
            <a:ln w="31750"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96" name="Rectangle 130">
              <a:extLst>
                <a:ext uri="{FF2B5EF4-FFF2-40B4-BE49-F238E27FC236}">
                  <a16:creationId xmlns:a16="http://schemas.microsoft.com/office/drawing/2014/main" id="{FFE1960A-9CC8-4C61-91D9-DB5672046BB5}"/>
                </a:ext>
              </a:extLst>
            </p:cNvPr>
            <p:cNvSpPr>
              <a:spLocks noChangeArrowheads="1"/>
            </p:cNvSpPr>
            <p:nvPr/>
          </p:nvSpPr>
          <p:spPr bwMode="auto">
            <a:xfrm>
              <a:off x="3980" y="2676"/>
              <a:ext cx="23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16 </a:t>
              </a:r>
              <a:endParaRPr lang="en-US" altLang="en-US" sz="1801"/>
            </a:p>
          </p:txBody>
        </p:sp>
        <p:sp>
          <p:nvSpPr>
            <p:cNvPr id="97" name="Rectangle 131">
              <a:extLst>
                <a:ext uri="{FF2B5EF4-FFF2-40B4-BE49-F238E27FC236}">
                  <a16:creationId xmlns:a16="http://schemas.microsoft.com/office/drawing/2014/main" id="{9BB85793-7C3D-4CE3-948B-C568408DA834}"/>
                </a:ext>
              </a:extLst>
            </p:cNvPr>
            <p:cNvSpPr>
              <a:spLocks noChangeArrowheads="1"/>
            </p:cNvSpPr>
            <p:nvPr/>
          </p:nvSpPr>
          <p:spPr bwMode="auto">
            <a:xfrm>
              <a:off x="4264" y="2725"/>
              <a:ext cx="32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700" b="1">
                  <a:solidFill>
                    <a:srgbClr val="000000"/>
                  </a:solidFill>
                  <a:latin typeface="Calibri" panose="020F0502020204030204" pitchFamily="34" charset="0"/>
                </a:rPr>
                <a:t>(57%)</a:t>
              </a:r>
              <a:endParaRPr lang="en-US" altLang="en-US" sz="1801"/>
            </a:p>
          </p:txBody>
        </p:sp>
        <p:sp>
          <p:nvSpPr>
            <p:cNvPr id="98" name="Rectangle 132">
              <a:extLst>
                <a:ext uri="{FF2B5EF4-FFF2-40B4-BE49-F238E27FC236}">
                  <a16:creationId xmlns:a16="http://schemas.microsoft.com/office/drawing/2014/main" id="{FAEA86DD-AD46-42BC-A6D4-EC3216D3F1C2}"/>
                </a:ext>
              </a:extLst>
            </p:cNvPr>
            <p:cNvSpPr>
              <a:spLocks noChangeArrowheads="1"/>
            </p:cNvSpPr>
            <p:nvPr/>
          </p:nvSpPr>
          <p:spPr bwMode="auto">
            <a:xfrm>
              <a:off x="3992" y="2900"/>
              <a:ext cx="5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Drugs present</a:t>
              </a:r>
              <a:endParaRPr lang="en-US" altLang="en-US" sz="1801"/>
            </a:p>
          </p:txBody>
        </p:sp>
      </p:grpSp>
    </p:spTree>
    <p:extLst>
      <p:ext uri="{BB962C8B-B14F-4D97-AF65-F5344CB8AC3E}">
        <p14:creationId xmlns:p14="http://schemas.microsoft.com/office/powerpoint/2010/main" val="316771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795E-F721-466C-A534-A308673412E4}"/>
              </a:ext>
            </a:extLst>
          </p:cNvPr>
          <p:cNvSpPr>
            <a:spLocks noGrp="1"/>
          </p:cNvSpPr>
          <p:nvPr>
            <p:ph type="title"/>
          </p:nvPr>
        </p:nvSpPr>
        <p:spPr>
          <a:xfrm>
            <a:off x="1145956" y="436384"/>
            <a:ext cx="7593493" cy="1325563"/>
          </a:xfrm>
        </p:spPr>
        <p:txBody>
          <a:bodyPr>
            <a:normAutofit/>
          </a:bodyPr>
          <a:lstStyle/>
          <a:p>
            <a:r>
              <a:rPr lang="en-NZ" sz="3600" b="1" dirty="0">
                <a:solidFill>
                  <a:schemeClr val="accent1">
                    <a:lumMod val="75000"/>
                  </a:schemeClr>
                </a:solidFill>
                <a:latin typeface="+mn-lt"/>
              </a:rPr>
              <a:t>Wāhine: Protection order utility and involvement of other agencies</a:t>
            </a:r>
          </a:p>
        </p:txBody>
      </p:sp>
      <p:pic>
        <p:nvPicPr>
          <p:cNvPr id="4" name="Picture 3">
            <a:extLst>
              <a:ext uri="{FF2B5EF4-FFF2-40B4-BE49-F238E27FC236}">
                <a16:creationId xmlns:a16="http://schemas.microsoft.com/office/drawing/2014/main" id="{D3E82A62-4CB1-4CAA-B50A-4EEA3FAEE2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40" y="0"/>
            <a:ext cx="1100316" cy="1107129"/>
          </a:xfrm>
          <a:prstGeom prst="rect">
            <a:avLst/>
          </a:prstGeom>
        </p:spPr>
      </p:pic>
      <p:grpSp>
        <p:nvGrpSpPr>
          <p:cNvPr id="6" name="Group 5">
            <a:extLst>
              <a:ext uri="{FF2B5EF4-FFF2-40B4-BE49-F238E27FC236}">
                <a16:creationId xmlns:a16="http://schemas.microsoft.com/office/drawing/2014/main" id="{4C012BC5-9256-4898-B437-66563C7F0EF8}"/>
              </a:ext>
            </a:extLst>
          </p:cNvPr>
          <p:cNvGrpSpPr/>
          <p:nvPr/>
        </p:nvGrpSpPr>
        <p:grpSpPr>
          <a:xfrm>
            <a:off x="1787977" y="1669181"/>
            <a:ext cx="7388681" cy="5066354"/>
            <a:chOff x="924813" y="469723"/>
            <a:chExt cx="7223014" cy="5628574"/>
          </a:xfrm>
        </p:grpSpPr>
        <p:sp>
          <p:nvSpPr>
            <p:cNvPr id="9" name="Rectangle: Rounded Corners 8">
              <a:extLst>
                <a:ext uri="{FF2B5EF4-FFF2-40B4-BE49-F238E27FC236}">
                  <a16:creationId xmlns:a16="http://schemas.microsoft.com/office/drawing/2014/main" id="{870F05F1-FA52-416D-803B-52944F7495D9}"/>
                </a:ext>
              </a:extLst>
            </p:cNvPr>
            <p:cNvSpPr/>
            <p:nvPr/>
          </p:nvSpPr>
          <p:spPr>
            <a:xfrm>
              <a:off x="924813" y="3332713"/>
              <a:ext cx="7161577" cy="2765584"/>
            </a:xfrm>
            <a:prstGeom prst="roundRect">
              <a:avLst/>
            </a:prstGeom>
            <a:solidFill>
              <a:srgbClr val="00959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NZ" sz="1801" dirty="0"/>
            </a:p>
          </p:txBody>
        </p:sp>
        <p:grpSp>
          <p:nvGrpSpPr>
            <p:cNvPr id="10" name="Group 9">
              <a:extLst>
                <a:ext uri="{FF2B5EF4-FFF2-40B4-BE49-F238E27FC236}">
                  <a16:creationId xmlns:a16="http://schemas.microsoft.com/office/drawing/2014/main" id="{21F46FBB-BE4F-4B7A-8702-F56BFA099750}"/>
                </a:ext>
              </a:extLst>
            </p:cNvPr>
            <p:cNvGrpSpPr/>
            <p:nvPr/>
          </p:nvGrpSpPr>
          <p:grpSpPr>
            <a:xfrm>
              <a:off x="986250" y="469723"/>
              <a:ext cx="7161577" cy="5462462"/>
              <a:chOff x="347471" y="2387155"/>
              <a:chExt cx="6944215" cy="4231341"/>
            </a:xfrm>
          </p:grpSpPr>
          <p:sp>
            <p:nvSpPr>
              <p:cNvPr id="15" name="Rectangle: Rounded Corners 14">
                <a:extLst>
                  <a:ext uri="{FF2B5EF4-FFF2-40B4-BE49-F238E27FC236}">
                    <a16:creationId xmlns:a16="http://schemas.microsoft.com/office/drawing/2014/main" id="{550E2F2B-6DCC-4AFE-A859-415A9E87CC43}"/>
                  </a:ext>
                </a:extLst>
              </p:cNvPr>
              <p:cNvSpPr/>
              <p:nvPr/>
            </p:nvSpPr>
            <p:spPr>
              <a:xfrm>
                <a:off x="347471" y="2387155"/>
                <a:ext cx="6944215" cy="2142281"/>
              </a:xfrm>
              <a:prstGeom prst="roundRect">
                <a:avLst/>
              </a:prstGeom>
              <a:solidFill>
                <a:srgbClr val="23BD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1" dirty="0"/>
              </a:p>
            </p:txBody>
          </p:sp>
          <p:grpSp>
            <p:nvGrpSpPr>
              <p:cNvPr id="16" name="Group 15">
                <a:extLst>
                  <a:ext uri="{FF2B5EF4-FFF2-40B4-BE49-F238E27FC236}">
                    <a16:creationId xmlns:a16="http://schemas.microsoft.com/office/drawing/2014/main" id="{6B9CA943-A047-49CC-9AC4-3CEF034D6E1E}"/>
                  </a:ext>
                </a:extLst>
              </p:cNvPr>
              <p:cNvGrpSpPr/>
              <p:nvPr/>
            </p:nvGrpSpPr>
            <p:grpSpPr>
              <a:xfrm>
                <a:off x="2602875" y="2799159"/>
                <a:ext cx="3604523" cy="1636264"/>
                <a:chOff x="2589428" y="3323602"/>
                <a:chExt cx="3604523" cy="1636264"/>
              </a:xfrm>
            </p:grpSpPr>
            <p:sp>
              <p:nvSpPr>
                <p:cNvPr id="25" name="Rectangle: Rounded Corners 24">
                  <a:extLst>
                    <a:ext uri="{FF2B5EF4-FFF2-40B4-BE49-F238E27FC236}">
                      <a16:creationId xmlns:a16="http://schemas.microsoft.com/office/drawing/2014/main" id="{C68D6BD7-5DDA-41D1-B43E-4B206EED3D52}"/>
                    </a:ext>
                  </a:extLst>
                </p:cNvPr>
                <p:cNvSpPr/>
                <p:nvPr/>
              </p:nvSpPr>
              <p:spPr>
                <a:xfrm>
                  <a:off x="4600281" y="3375172"/>
                  <a:ext cx="1593670" cy="153312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NZ" sz="2800" b="1" dirty="0"/>
                </a:p>
                <a:p>
                  <a:pPr algn="ctr"/>
                  <a:endParaRPr lang="en-NZ" sz="2800" b="1" dirty="0"/>
                </a:p>
                <a:p>
                  <a:pPr algn="ctr"/>
                  <a:endParaRPr lang="en-NZ" sz="2800" b="1" dirty="0"/>
                </a:p>
                <a:p>
                  <a:pPr algn="ctr"/>
                  <a:endParaRPr lang="en-NZ" sz="2800" b="1" dirty="0"/>
                </a:p>
                <a:p>
                  <a:pPr algn="ctr"/>
                  <a:endParaRPr lang="en-NZ" sz="2800" b="1" dirty="0"/>
                </a:p>
                <a:p>
                  <a:pPr algn="ctr"/>
                  <a:r>
                    <a:rPr lang="en-NZ" sz="2800" b="1" dirty="0"/>
                    <a:t>7</a:t>
                  </a:r>
                  <a:r>
                    <a:rPr lang="en-NZ" sz="2000" b="1" dirty="0"/>
                    <a:t> (50%)</a:t>
                  </a:r>
                </a:p>
                <a:p>
                  <a:pPr algn="ctr"/>
                  <a:r>
                    <a:rPr lang="en-NZ" sz="1401" dirty="0"/>
                    <a:t>Utility of protection orders</a:t>
                  </a:r>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801" dirty="0"/>
                </a:p>
                <a:p>
                  <a:pPr algn="ctr"/>
                  <a:endParaRPr lang="en-NZ" sz="1801" dirty="0"/>
                </a:p>
                <a:p>
                  <a:pPr algn="ctr"/>
                  <a:endParaRPr lang="en-NZ" sz="1801" dirty="0"/>
                </a:p>
              </p:txBody>
            </p:sp>
            <p:sp>
              <p:nvSpPr>
                <p:cNvPr id="26" name="Rectangle: Rounded Corners 25">
                  <a:extLst>
                    <a:ext uri="{FF2B5EF4-FFF2-40B4-BE49-F238E27FC236}">
                      <a16:creationId xmlns:a16="http://schemas.microsoft.com/office/drawing/2014/main" id="{66C26A02-5163-4294-88DD-95513DE9C4FD}"/>
                    </a:ext>
                  </a:extLst>
                </p:cNvPr>
                <p:cNvSpPr/>
                <p:nvPr/>
              </p:nvSpPr>
              <p:spPr>
                <a:xfrm>
                  <a:off x="2589428" y="3323602"/>
                  <a:ext cx="1593670" cy="163626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NZ" sz="2800" b="1" dirty="0"/>
                    <a:t>14</a:t>
                  </a:r>
                  <a:r>
                    <a:rPr lang="en-NZ" sz="2000" b="1" dirty="0"/>
                    <a:t> (50%)</a:t>
                  </a:r>
                </a:p>
                <a:p>
                  <a:pPr algn="ctr"/>
                  <a:r>
                    <a:rPr lang="en-NZ" sz="1401" dirty="0"/>
                    <a:t>Protection orders</a:t>
                  </a:r>
                </a:p>
                <a:p>
                  <a:pPr algn="ctr"/>
                  <a:endParaRPr lang="en-NZ" sz="1801" dirty="0"/>
                </a:p>
                <a:p>
                  <a:pPr algn="ctr"/>
                  <a:endParaRPr lang="en-NZ" sz="1801" dirty="0"/>
                </a:p>
                <a:p>
                  <a:pPr algn="ctr"/>
                  <a:endParaRPr lang="en-NZ" sz="1801" dirty="0"/>
                </a:p>
              </p:txBody>
            </p:sp>
          </p:grpSp>
          <p:sp>
            <p:nvSpPr>
              <p:cNvPr id="17" name="TextBox 16">
                <a:extLst>
                  <a:ext uri="{FF2B5EF4-FFF2-40B4-BE49-F238E27FC236}">
                    <a16:creationId xmlns:a16="http://schemas.microsoft.com/office/drawing/2014/main" id="{90BA91DD-3D21-4A0E-920C-A9AED3DBC427}"/>
                  </a:ext>
                </a:extLst>
              </p:cNvPr>
              <p:cNvSpPr txBox="1"/>
              <p:nvPr/>
            </p:nvSpPr>
            <p:spPr>
              <a:xfrm>
                <a:off x="2565856" y="2520480"/>
                <a:ext cx="2130095" cy="317951"/>
              </a:xfrm>
              <a:prstGeom prst="rect">
                <a:avLst/>
              </a:prstGeom>
              <a:noFill/>
            </p:spPr>
            <p:txBody>
              <a:bodyPr wrap="none" rtlCol="0">
                <a:spAutoFit/>
              </a:bodyPr>
              <a:lstStyle/>
              <a:p>
                <a:r>
                  <a:rPr lang="en-NZ" sz="1801" b="1" dirty="0">
                    <a:solidFill>
                      <a:schemeClr val="bg1"/>
                    </a:solidFill>
                  </a:rPr>
                  <a:t>PROTECTION ORDERS</a:t>
                </a:r>
              </a:p>
            </p:txBody>
          </p:sp>
          <p:pic>
            <p:nvPicPr>
              <p:cNvPr id="18" name="Graphic 17" descr="Woman with kid">
                <a:extLst>
                  <a:ext uri="{FF2B5EF4-FFF2-40B4-BE49-F238E27FC236}">
                    <a16:creationId xmlns:a16="http://schemas.microsoft.com/office/drawing/2014/main" id="{AD265B03-06B0-414F-9651-D1D3E147DCE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9017" y="2514941"/>
                <a:ext cx="1593671" cy="1593670"/>
              </a:xfrm>
              <a:prstGeom prst="rect">
                <a:avLst/>
              </a:prstGeom>
            </p:spPr>
          </p:pic>
          <p:pic>
            <p:nvPicPr>
              <p:cNvPr id="19" name="Graphic 18" descr="Baby crawling">
                <a:extLst>
                  <a:ext uri="{FF2B5EF4-FFF2-40B4-BE49-F238E27FC236}">
                    <a16:creationId xmlns:a16="http://schemas.microsoft.com/office/drawing/2014/main" id="{66D6B40C-70F1-4175-AAC6-5D68ABD1393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3339" y="3647498"/>
                <a:ext cx="914400" cy="914400"/>
              </a:xfrm>
              <a:prstGeom prst="rect">
                <a:avLst/>
              </a:prstGeom>
            </p:spPr>
          </p:pic>
          <p:grpSp>
            <p:nvGrpSpPr>
              <p:cNvPr id="20" name="Group 19">
                <a:extLst>
                  <a:ext uri="{FF2B5EF4-FFF2-40B4-BE49-F238E27FC236}">
                    <a16:creationId xmlns:a16="http://schemas.microsoft.com/office/drawing/2014/main" id="{DB23D722-9E1D-4201-AE77-7CB92B876449}"/>
                  </a:ext>
                </a:extLst>
              </p:cNvPr>
              <p:cNvGrpSpPr/>
              <p:nvPr/>
            </p:nvGrpSpPr>
            <p:grpSpPr>
              <a:xfrm>
                <a:off x="1250437" y="4612900"/>
                <a:ext cx="5437198" cy="2005596"/>
                <a:chOff x="1188606" y="669241"/>
                <a:chExt cx="5437198" cy="2005596"/>
              </a:xfrm>
            </p:grpSpPr>
            <p:sp>
              <p:nvSpPr>
                <p:cNvPr id="21" name="Rectangle: Rounded Corners 20">
                  <a:extLst>
                    <a:ext uri="{FF2B5EF4-FFF2-40B4-BE49-F238E27FC236}">
                      <a16:creationId xmlns:a16="http://schemas.microsoft.com/office/drawing/2014/main" id="{5C2C432D-111B-4525-A85C-3991585540C1}"/>
                    </a:ext>
                  </a:extLst>
                </p:cNvPr>
                <p:cNvSpPr/>
                <p:nvPr/>
              </p:nvSpPr>
              <p:spPr>
                <a:xfrm>
                  <a:off x="1188606" y="1038573"/>
                  <a:ext cx="1593670" cy="163626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NZ" sz="2800" b="1" dirty="0"/>
                    <a:t>11</a:t>
                  </a:r>
                  <a:r>
                    <a:rPr lang="en-NZ" sz="2000" b="1" dirty="0"/>
                    <a:t> (39%)</a:t>
                  </a:r>
                </a:p>
                <a:p>
                  <a:pPr algn="ctr"/>
                  <a:r>
                    <a:rPr lang="en-NZ" sz="1401" dirty="0"/>
                    <a:t>Child protection services</a:t>
                  </a:r>
                </a:p>
                <a:p>
                  <a:pPr algn="ctr"/>
                  <a:endParaRPr lang="en-NZ" sz="1801" dirty="0"/>
                </a:p>
                <a:p>
                  <a:pPr algn="ctr"/>
                  <a:endParaRPr lang="en-NZ" sz="1801" dirty="0"/>
                </a:p>
                <a:p>
                  <a:pPr algn="ctr"/>
                  <a:endParaRPr lang="en-NZ" sz="1801" dirty="0"/>
                </a:p>
              </p:txBody>
            </p:sp>
            <p:sp>
              <p:nvSpPr>
                <p:cNvPr id="22" name="TextBox 21">
                  <a:extLst>
                    <a:ext uri="{FF2B5EF4-FFF2-40B4-BE49-F238E27FC236}">
                      <a16:creationId xmlns:a16="http://schemas.microsoft.com/office/drawing/2014/main" id="{00B6EE47-2156-4E5B-B833-55DCC55F7B10}"/>
                    </a:ext>
                  </a:extLst>
                </p:cNvPr>
                <p:cNvSpPr txBox="1"/>
                <p:nvPr/>
              </p:nvSpPr>
              <p:spPr>
                <a:xfrm>
                  <a:off x="3101285" y="669241"/>
                  <a:ext cx="175108" cy="317951"/>
                </a:xfrm>
                <a:prstGeom prst="rect">
                  <a:avLst/>
                </a:prstGeom>
                <a:noFill/>
              </p:spPr>
              <p:txBody>
                <a:bodyPr wrap="none" rtlCol="0">
                  <a:spAutoFit/>
                </a:bodyPr>
                <a:lstStyle/>
                <a:p>
                  <a:endParaRPr lang="en-NZ" sz="1801" b="1" dirty="0">
                    <a:solidFill>
                      <a:schemeClr val="bg1"/>
                    </a:solidFill>
                  </a:endParaRPr>
                </a:p>
              </p:txBody>
            </p:sp>
            <p:sp>
              <p:nvSpPr>
                <p:cNvPr id="23" name="Rectangle: Rounded Corners 22">
                  <a:extLst>
                    <a:ext uri="{FF2B5EF4-FFF2-40B4-BE49-F238E27FC236}">
                      <a16:creationId xmlns:a16="http://schemas.microsoft.com/office/drawing/2014/main" id="{B956A575-F0EF-41D3-934F-F893163775C5}"/>
                    </a:ext>
                  </a:extLst>
                </p:cNvPr>
                <p:cNvSpPr/>
                <p:nvPr/>
              </p:nvSpPr>
              <p:spPr>
                <a:xfrm>
                  <a:off x="3087748" y="1038573"/>
                  <a:ext cx="1593669" cy="161152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NZ" sz="2800" b="1" dirty="0"/>
                </a:p>
                <a:p>
                  <a:pPr algn="ctr"/>
                  <a:endParaRPr lang="en-NZ" sz="2800" b="1" dirty="0"/>
                </a:p>
                <a:p>
                  <a:pPr algn="ctr"/>
                  <a:endParaRPr lang="en-NZ" sz="2800" b="1" dirty="0"/>
                </a:p>
                <a:p>
                  <a:pPr algn="ctr"/>
                  <a:endParaRPr lang="en-NZ" sz="2800" b="1" dirty="0"/>
                </a:p>
                <a:p>
                  <a:pPr algn="ctr"/>
                  <a:r>
                    <a:rPr lang="en-NZ" sz="2800" b="1" dirty="0"/>
                    <a:t>24 </a:t>
                  </a:r>
                  <a:r>
                    <a:rPr lang="en-NZ" sz="2000" b="1" dirty="0"/>
                    <a:t>(86%)</a:t>
                  </a:r>
                </a:p>
                <a:p>
                  <a:pPr algn="ctr"/>
                  <a:r>
                    <a:rPr lang="en-NZ" sz="1401" dirty="0"/>
                    <a:t>Police</a:t>
                  </a:r>
                </a:p>
                <a:p>
                  <a:pPr algn="ctr"/>
                  <a:endParaRPr lang="en-NZ" sz="1801" dirty="0"/>
                </a:p>
                <a:p>
                  <a:pPr algn="ctr"/>
                  <a:endParaRPr lang="en-NZ" sz="1801" dirty="0"/>
                </a:p>
                <a:p>
                  <a:pPr algn="ctr"/>
                  <a:endParaRPr lang="en-NZ" sz="1801" dirty="0"/>
                </a:p>
              </p:txBody>
            </p:sp>
            <p:sp>
              <p:nvSpPr>
                <p:cNvPr id="24" name="Rectangle: Rounded Corners 23">
                  <a:extLst>
                    <a:ext uri="{FF2B5EF4-FFF2-40B4-BE49-F238E27FC236}">
                      <a16:creationId xmlns:a16="http://schemas.microsoft.com/office/drawing/2014/main" id="{8018DFB0-46B2-4CE1-B823-8A5A4947220E}"/>
                    </a:ext>
                  </a:extLst>
                </p:cNvPr>
                <p:cNvSpPr/>
                <p:nvPr/>
              </p:nvSpPr>
              <p:spPr>
                <a:xfrm>
                  <a:off x="5032134" y="1055706"/>
                  <a:ext cx="1593670" cy="160074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NZ" sz="2800" b="1" dirty="0"/>
                </a:p>
                <a:p>
                  <a:pPr algn="ctr"/>
                  <a:endParaRPr lang="en-NZ" sz="2800" b="1" dirty="0"/>
                </a:p>
                <a:p>
                  <a:pPr algn="ctr"/>
                  <a:endParaRPr lang="en-NZ" sz="2800" b="1" dirty="0"/>
                </a:p>
                <a:p>
                  <a:pPr algn="ctr"/>
                  <a:endParaRPr lang="en-NZ" sz="2800" b="1" dirty="0"/>
                </a:p>
                <a:p>
                  <a:pPr algn="ctr"/>
                  <a:endParaRPr lang="en-NZ" sz="2800" b="1" dirty="0"/>
                </a:p>
                <a:p>
                  <a:pPr algn="ctr"/>
                  <a:r>
                    <a:rPr lang="en-NZ" sz="2800" b="1" dirty="0"/>
                    <a:t>26</a:t>
                  </a:r>
                  <a:r>
                    <a:rPr lang="en-NZ" sz="2000" b="1" dirty="0"/>
                    <a:t> (82%)</a:t>
                  </a:r>
                </a:p>
                <a:p>
                  <a:pPr algn="ctr"/>
                  <a:r>
                    <a:rPr lang="en-NZ" sz="1401" dirty="0"/>
                    <a:t>Other agencies</a:t>
                  </a:r>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600" dirty="0"/>
                </a:p>
                <a:p>
                  <a:pPr algn="ctr"/>
                  <a:endParaRPr lang="en-NZ" sz="1801" dirty="0"/>
                </a:p>
                <a:p>
                  <a:pPr algn="ctr"/>
                  <a:endParaRPr lang="en-NZ" sz="1801" dirty="0"/>
                </a:p>
                <a:p>
                  <a:pPr algn="ctr"/>
                  <a:endParaRPr lang="en-NZ" sz="1801" dirty="0"/>
                </a:p>
              </p:txBody>
            </p:sp>
          </p:grpSp>
        </p:grpSp>
        <p:pic>
          <p:nvPicPr>
            <p:cNvPr id="11" name="Graphic 10" descr="Police">
              <a:extLst>
                <a:ext uri="{FF2B5EF4-FFF2-40B4-BE49-F238E27FC236}">
                  <a16:creationId xmlns:a16="http://schemas.microsoft.com/office/drawing/2014/main" id="{889891FF-D2D9-43D0-80C4-85F7A991DB6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69415" y="4113374"/>
              <a:ext cx="880778" cy="880778"/>
            </a:xfrm>
            <a:prstGeom prst="rect">
              <a:avLst/>
            </a:prstGeom>
          </p:spPr>
        </p:pic>
        <p:pic>
          <p:nvPicPr>
            <p:cNvPr id="12" name="Graphic 11" descr="Child with balloon">
              <a:extLst>
                <a:ext uri="{FF2B5EF4-FFF2-40B4-BE49-F238E27FC236}">
                  <a16:creationId xmlns:a16="http://schemas.microsoft.com/office/drawing/2014/main" id="{242BF3AF-A504-4835-B28C-2CCBE4F90FA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420590" y="4657977"/>
              <a:ext cx="1110697" cy="1110697"/>
            </a:xfrm>
            <a:prstGeom prst="rect">
              <a:avLst/>
            </a:prstGeom>
          </p:spPr>
        </p:pic>
        <p:pic>
          <p:nvPicPr>
            <p:cNvPr id="13" name="Graphic 12" descr="City">
              <a:extLst>
                <a:ext uri="{FF2B5EF4-FFF2-40B4-BE49-F238E27FC236}">
                  <a16:creationId xmlns:a16="http://schemas.microsoft.com/office/drawing/2014/main" id="{E730D2BF-DF1C-461D-B4E4-27DF0D65530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953320" y="4635445"/>
              <a:ext cx="1259169" cy="1259169"/>
            </a:xfrm>
            <a:prstGeom prst="rect">
              <a:avLst/>
            </a:prstGeom>
          </p:spPr>
        </p:pic>
        <p:sp>
          <p:nvSpPr>
            <p:cNvPr id="14" name="TextBox 13">
              <a:extLst>
                <a:ext uri="{FF2B5EF4-FFF2-40B4-BE49-F238E27FC236}">
                  <a16:creationId xmlns:a16="http://schemas.microsoft.com/office/drawing/2014/main" id="{2CBBDA44-809E-4937-9180-C692A66B8D98}"/>
                </a:ext>
              </a:extLst>
            </p:cNvPr>
            <p:cNvSpPr txBox="1"/>
            <p:nvPr/>
          </p:nvSpPr>
          <p:spPr>
            <a:xfrm>
              <a:off x="3208928" y="3403241"/>
              <a:ext cx="2845782" cy="410459"/>
            </a:xfrm>
            <a:prstGeom prst="rect">
              <a:avLst/>
            </a:prstGeom>
            <a:noFill/>
          </p:spPr>
          <p:txBody>
            <a:bodyPr wrap="none" rtlCol="0">
              <a:spAutoFit/>
            </a:bodyPr>
            <a:lstStyle/>
            <a:p>
              <a:r>
                <a:rPr lang="en-NZ" sz="1801" b="1" dirty="0">
                  <a:solidFill>
                    <a:schemeClr val="bg1"/>
                  </a:solidFill>
                </a:rPr>
                <a:t>INVOLVEMENT OF AGENCIES</a:t>
              </a:r>
            </a:p>
          </p:txBody>
        </p:sp>
      </p:grpSp>
      <p:pic>
        <p:nvPicPr>
          <p:cNvPr id="7" name="Graphic 6" descr="Warning">
            <a:extLst>
              <a:ext uri="{FF2B5EF4-FFF2-40B4-BE49-F238E27FC236}">
                <a16:creationId xmlns:a16="http://schemas.microsoft.com/office/drawing/2014/main" id="{68D5A80C-83CD-420A-8124-853F3BDB4A16}"/>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693937" y="3068188"/>
            <a:ext cx="935372" cy="823065"/>
          </a:xfrm>
          <a:prstGeom prst="rect">
            <a:avLst/>
          </a:prstGeom>
        </p:spPr>
      </p:pic>
      <p:pic>
        <p:nvPicPr>
          <p:cNvPr id="8" name="Graphic 7" descr="Checkmark">
            <a:extLst>
              <a:ext uri="{FF2B5EF4-FFF2-40B4-BE49-F238E27FC236}">
                <a16:creationId xmlns:a16="http://schemas.microsoft.com/office/drawing/2014/main" id="{E7237A6D-6787-4971-B7DD-89D2A4ADDC81}"/>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724474" y="3162669"/>
            <a:ext cx="935372" cy="823065"/>
          </a:xfrm>
          <a:prstGeom prst="rect">
            <a:avLst/>
          </a:prstGeom>
        </p:spPr>
      </p:pic>
    </p:spTree>
    <p:extLst>
      <p:ext uri="{BB962C8B-B14F-4D97-AF65-F5344CB8AC3E}">
        <p14:creationId xmlns:p14="http://schemas.microsoft.com/office/powerpoint/2010/main" val="95132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5665-8265-425E-89A4-2C35EC24683C}"/>
              </a:ext>
            </a:extLst>
          </p:cNvPr>
          <p:cNvSpPr>
            <a:spLocks noGrp="1"/>
          </p:cNvSpPr>
          <p:nvPr>
            <p:ph type="title"/>
          </p:nvPr>
        </p:nvSpPr>
        <p:spPr>
          <a:xfrm>
            <a:off x="1431637" y="532127"/>
            <a:ext cx="8550862" cy="1325563"/>
          </a:xfrm>
        </p:spPr>
        <p:txBody>
          <a:bodyPr/>
          <a:lstStyle/>
          <a:p>
            <a:r>
              <a:rPr lang="en-NZ" b="1" dirty="0">
                <a:solidFill>
                  <a:schemeClr val="accent1">
                    <a:lumMod val="75000"/>
                  </a:schemeClr>
                </a:solidFill>
                <a:latin typeface="+mn-lt"/>
              </a:rPr>
              <a:t>Wāhine: Aroha and manaakitanga</a:t>
            </a:r>
          </a:p>
        </p:txBody>
      </p:sp>
      <p:sp>
        <p:nvSpPr>
          <p:cNvPr id="3" name="Text Placeholder 2">
            <a:extLst>
              <a:ext uri="{FF2B5EF4-FFF2-40B4-BE49-F238E27FC236}">
                <a16:creationId xmlns:a16="http://schemas.microsoft.com/office/drawing/2014/main" id="{6398DC11-4CED-4018-B9EF-1FA6D9798D09}"/>
              </a:ext>
            </a:extLst>
          </p:cNvPr>
          <p:cNvSpPr>
            <a:spLocks noGrp="1"/>
          </p:cNvSpPr>
          <p:nvPr>
            <p:ph type="body" sz="quarter" idx="13"/>
          </p:nvPr>
        </p:nvSpPr>
        <p:spPr>
          <a:xfrm>
            <a:off x="265449" y="2029932"/>
            <a:ext cx="7066422" cy="4139810"/>
          </a:xfrm>
        </p:spPr>
        <p:txBody>
          <a:bodyPr>
            <a:normAutofit fontScale="92500" lnSpcReduction="20000"/>
          </a:bodyPr>
          <a:lstStyle/>
          <a:p>
            <a:r>
              <a:rPr lang="en-NZ" dirty="0"/>
              <a:t>Hope and see potential in their tāne – not always ‘bad’</a:t>
            </a:r>
          </a:p>
          <a:p>
            <a:endParaRPr lang="en-NZ" dirty="0"/>
          </a:p>
          <a:p>
            <a:r>
              <a:rPr lang="en-NZ" dirty="0"/>
              <a:t>Tāne have their own story </a:t>
            </a:r>
          </a:p>
          <a:p>
            <a:pPr lvl="1"/>
            <a:r>
              <a:rPr lang="en-NZ" dirty="0"/>
              <a:t>compassion and empathy</a:t>
            </a:r>
          </a:p>
          <a:p>
            <a:pPr lvl="1"/>
            <a:endParaRPr lang="en-NZ" dirty="0"/>
          </a:p>
          <a:p>
            <a:r>
              <a:rPr lang="en-NZ" dirty="0"/>
              <a:t>Tāne need to heal</a:t>
            </a:r>
          </a:p>
          <a:p>
            <a:pPr lvl="1"/>
            <a:r>
              <a:rPr lang="en-NZ" dirty="0"/>
              <a:t>They don’t try to fix/heal them</a:t>
            </a:r>
          </a:p>
          <a:p>
            <a:pPr lvl="1"/>
            <a:r>
              <a:rPr lang="en-NZ" dirty="0"/>
              <a:t>Need to stay strong</a:t>
            </a:r>
          </a:p>
          <a:p>
            <a:pPr lvl="1"/>
            <a:endParaRPr lang="en-NZ" dirty="0"/>
          </a:p>
          <a:p>
            <a:r>
              <a:rPr lang="en-NZ" dirty="0"/>
              <a:t>Deteriorating relationships</a:t>
            </a:r>
          </a:p>
          <a:p>
            <a:pPr lvl="1"/>
            <a:r>
              <a:rPr lang="en-NZ" dirty="0"/>
              <a:t>Alcohol, drug, and violence - increase</a:t>
            </a:r>
          </a:p>
        </p:txBody>
      </p:sp>
      <p:sp>
        <p:nvSpPr>
          <p:cNvPr id="5" name="TextBox 4">
            <a:extLst>
              <a:ext uri="{FF2B5EF4-FFF2-40B4-BE49-F238E27FC236}">
                <a16:creationId xmlns:a16="http://schemas.microsoft.com/office/drawing/2014/main" id="{000CD782-DA09-439B-9018-7E156F0A2981}"/>
              </a:ext>
            </a:extLst>
          </p:cNvPr>
          <p:cNvSpPr txBox="1"/>
          <p:nvPr/>
        </p:nvSpPr>
        <p:spPr>
          <a:xfrm flipH="1">
            <a:off x="477720" y="6451202"/>
            <a:ext cx="7672681" cy="276999"/>
          </a:xfrm>
          <a:prstGeom prst="rect">
            <a:avLst/>
          </a:prstGeom>
          <a:noFill/>
        </p:spPr>
        <p:txBody>
          <a:bodyPr wrap="square" rtlCol="0">
            <a:spAutoFit/>
          </a:bodyPr>
          <a:lstStyle/>
          <a:p>
            <a:r>
              <a:rPr lang="en-NZ" sz="1200" dirty="0"/>
              <a:t>Image source: </a:t>
            </a:r>
            <a:r>
              <a:rPr lang="en-NZ" sz="1200" dirty="0">
                <a:hlinkClick r:id="rId3"/>
              </a:rPr>
              <a:t>https://www.endemicworld.com/aroha-ferns-art-print-by-glenn-jones.html</a:t>
            </a:r>
            <a:endParaRPr lang="en-NZ" sz="1200" dirty="0"/>
          </a:p>
        </p:txBody>
      </p:sp>
      <p:pic>
        <p:nvPicPr>
          <p:cNvPr id="1026" name="Picture 2" descr="Image result for aroha">
            <a:extLst>
              <a:ext uri="{FF2B5EF4-FFF2-40B4-BE49-F238E27FC236}">
                <a16:creationId xmlns:a16="http://schemas.microsoft.com/office/drawing/2014/main" id="{EE868FC1-9120-4597-A925-1BDE05AF1FE0}"/>
              </a:ext>
            </a:extLst>
          </p:cNvPr>
          <p:cNvPicPr>
            <a:picLocks noChangeAspect="1" noChangeArrowheads="1"/>
          </p:cNvPicPr>
          <p:nvPr/>
        </p:nvPicPr>
        <p:blipFill>
          <a:blip r:embed="rId4" cstate="screen">
            <a:lum bright="70000" contrast="-70000"/>
            <a:extLst>
              <a:ext uri="{BEBA8EAE-BF5A-486C-A8C5-ECC9F3942E4B}">
                <a14:imgProps xmlns:a14="http://schemas.microsoft.com/office/drawing/2010/main">
                  <a14:imgLayer r:embed="rId5">
                    <a14:imgEffect>
                      <a14:colorTemperature colorTemp="5300"/>
                    </a14:imgEffect>
                    <a14:imgEffect>
                      <a14:saturation sat="400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7119599" y="2674774"/>
            <a:ext cx="3566447" cy="35664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3239DE-A50F-4633-A32F-2B736E319A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81" y="641343"/>
            <a:ext cx="1100316" cy="1107129"/>
          </a:xfrm>
          <a:prstGeom prst="rect">
            <a:avLst/>
          </a:prstGeom>
        </p:spPr>
      </p:pic>
      <p:sp>
        <p:nvSpPr>
          <p:cNvPr id="4" name="TextBox 3">
            <a:extLst>
              <a:ext uri="{FF2B5EF4-FFF2-40B4-BE49-F238E27FC236}">
                <a16:creationId xmlns:a16="http://schemas.microsoft.com/office/drawing/2014/main" id="{63995CB8-588C-4081-6D2C-8EE331C3247D}"/>
              </a:ext>
            </a:extLst>
          </p:cNvPr>
          <p:cNvSpPr txBox="1"/>
          <p:nvPr/>
        </p:nvSpPr>
        <p:spPr>
          <a:xfrm>
            <a:off x="6749948" y="2999643"/>
            <a:ext cx="4887382" cy="3170099"/>
          </a:xfrm>
          <a:prstGeom prst="rect">
            <a:avLst/>
          </a:prstGeom>
          <a:noFill/>
        </p:spPr>
        <p:txBody>
          <a:bodyPr wrap="square" rtlCol="0">
            <a:spAutoFit/>
          </a:bodyPr>
          <a:lstStyle/>
          <a:p>
            <a:pPr algn="ctr"/>
            <a:r>
              <a:rPr lang="en-NZ" sz="2000" b="1" i="1" dirty="0">
                <a:solidFill>
                  <a:srgbClr val="00615E"/>
                </a:solidFill>
                <a:effectLst/>
                <a:latin typeface="+mn-lt"/>
                <a:ea typeface="Calibri" panose="020F0502020204030204" pitchFamily="34" charset="0"/>
                <a:cs typeface="Times New Roman" panose="02020603050405020304" pitchFamily="18" charset="0"/>
              </a:rPr>
              <a:t>I love him, even though he’s a dick. You take the good, you weigh it up, get rid of the bad and work on the good. I applied that to my partner and I think back on it you know, no one pastoral cared us, no one cared. So, we kind of did it ourselves. What I loved about my ex-partner is there’s an internal core of him, one of his values of his heart is still relatively good and healthy. </a:t>
            </a:r>
          </a:p>
          <a:p>
            <a:pPr algn="ctr"/>
            <a:endParaRPr lang="en-NZ" sz="2000" b="1" dirty="0"/>
          </a:p>
        </p:txBody>
      </p:sp>
    </p:spTree>
    <p:extLst>
      <p:ext uri="{BB962C8B-B14F-4D97-AF65-F5344CB8AC3E}">
        <p14:creationId xmlns:p14="http://schemas.microsoft.com/office/powerpoint/2010/main" val="192069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DE62F0-B71C-47E8-A11F-BE4745823E4F}"/>
              </a:ext>
            </a:extLst>
          </p:cNvPr>
          <p:cNvGrpSpPr/>
          <p:nvPr/>
        </p:nvGrpSpPr>
        <p:grpSpPr>
          <a:xfrm>
            <a:off x="34565" y="0"/>
            <a:ext cx="10600877" cy="6448602"/>
            <a:chOff x="252121" y="87428"/>
            <a:chExt cx="9722743" cy="6448603"/>
          </a:xfrm>
        </p:grpSpPr>
        <p:pic>
          <p:nvPicPr>
            <p:cNvPr id="3" name="Picture 2">
              <a:extLst>
                <a:ext uri="{FF2B5EF4-FFF2-40B4-BE49-F238E27FC236}">
                  <a16:creationId xmlns:a16="http://schemas.microsoft.com/office/drawing/2014/main" id="{3CBF2A58-1684-4752-84E6-ABF29AC24D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121" y="87428"/>
              <a:ext cx="1100316" cy="1107129"/>
            </a:xfrm>
            <a:prstGeom prst="rect">
              <a:avLst/>
            </a:prstGeom>
          </p:spPr>
        </p:pic>
        <p:sp>
          <p:nvSpPr>
            <p:cNvPr id="7" name="Freeform 6">
              <a:extLst>
                <a:ext uri="{FF2B5EF4-FFF2-40B4-BE49-F238E27FC236}">
                  <a16:creationId xmlns:a16="http://schemas.microsoft.com/office/drawing/2014/main" id="{45269A8F-8BF4-460E-ADB0-2917F9AA9E94}"/>
                </a:ext>
              </a:extLst>
            </p:cNvPr>
            <p:cNvSpPr>
              <a:spLocks/>
            </p:cNvSpPr>
            <p:nvPr/>
          </p:nvSpPr>
          <p:spPr bwMode="auto">
            <a:xfrm>
              <a:off x="1027714" y="833731"/>
              <a:ext cx="8947150" cy="5702300"/>
            </a:xfrm>
            <a:custGeom>
              <a:avLst/>
              <a:gdLst>
                <a:gd name="T0" fmla="*/ 0 w 16192"/>
                <a:gd name="T1" fmla="*/ 1723 h 10336"/>
                <a:gd name="T2" fmla="*/ 1723 w 16192"/>
                <a:gd name="T3" fmla="*/ 0 h 10336"/>
                <a:gd name="T4" fmla="*/ 14470 w 16192"/>
                <a:gd name="T5" fmla="*/ 0 h 10336"/>
                <a:gd name="T6" fmla="*/ 16192 w 16192"/>
                <a:gd name="T7" fmla="*/ 1723 h 10336"/>
                <a:gd name="T8" fmla="*/ 16192 w 16192"/>
                <a:gd name="T9" fmla="*/ 8614 h 10336"/>
                <a:gd name="T10" fmla="*/ 14470 w 16192"/>
                <a:gd name="T11" fmla="*/ 10336 h 10336"/>
                <a:gd name="T12" fmla="*/ 1723 w 16192"/>
                <a:gd name="T13" fmla="*/ 10336 h 10336"/>
                <a:gd name="T14" fmla="*/ 0 w 16192"/>
                <a:gd name="T15" fmla="*/ 8614 h 10336"/>
                <a:gd name="T16" fmla="*/ 0 w 16192"/>
                <a:gd name="T17" fmla="*/ 1723 h 10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92" h="10336">
                  <a:moveTo>
                    <a:pt x="0" y="1723"/>
                  </a:moveTo>
                  <a:cubicBezTo>
                    <a:pt x="0" y="772"/>
                    <a:pt x="772" y="0"/>
                    <a:pt x="1723" y="0"/>
                  </a:cubicBezTo>
                  <a:lnTo>
                    <a:pt x="14470" y="0"/>
                  </a:lnTo>
                  <a:cubicBezTo>
                    <a:pt x="15421" y="0"/>
                    <a:pt x="16192" y="772"/>
                    <a:pt x="16192" y="1723"/>
                  </a:cubicBezTo>
                  <a:lnTo>
                    <a:pt x="16192" y="8614"/>
                  </a:lnTo>
                  <a:cubicBezTo>
                    <a:pt x="16192" y="9565"/>
                    <a:pt x="15421" y="10336"/>
                    <a:pt x="14470" y="10336"/>
                  </a:cubicBezTo>
                  <a:lnTo>
                    <a:pt x="1723" y="10336"/>
                  </a:lnTo>
                  <a:cubicBezTo>
                    <a:pt x="772" y="10336"/>
                    <a:pt x="0" y="9565"/>
                    <a:pt x="0" y="8614"/>
                  </a:cubicBezTo>
                  <a:lnTo>
                    <a:pt x="0" y="1723"/>
                  </a:lnTo>
                  <a:close/>
                </a:path>
              </a:pathLst>
            </a:custGeom>
            <a:solidFill>
              <a:srgbClr val="009590"/>
            </a:solidFill>
            <a:ln w="12700" cap="flat">
              <a:solidFill>
                <a:srgbClr val="2F528F"/>
              </a:solidFill>
              <a:prstDash val="solid"/>
              <a:miter lim="800000"/>
              <a:headEnd/>
              <a:tailEnd/>
            </a:ln>
          </p:spPr>
          <p:txBody>
            <a:bodyPr vert="horz" wrap="square" lIns="91440" tIns="45721" rIns="91440" bIns="45721" numCol="1" anchor="t" anchorCtr="0" compatLnSpc="1">
              <a:prstTxWarp prst="textNoShape">
                <a:avLst/>
              </a:prstTxWarp>
            </a:bodyPr>
            <a:lstStyle/>
            <a:p>
              <a:endParaRPr lang="en-NZ" sz="1801">
                <a:solidFill>
                  <a:schemeClr val="bg1"/>
                </a:solidFill>
              </a:endParaRPr>
            </a:p>
          </p:txBody>
        </p:sp>
        <p:sp>
          <p:nvSpPr>
            <p:cNvPr id="8" name="Freeform 7">
              <a:extLst>
                <a:ext uri="{FF2B5EF4-FFF2-40B4-BE49-F238E27FC236}">
                  <a16:creationId xmlns:a16="http://schemas.microsoft.com/office/drawing/2014/main" id="{D852B418-F5A7-400E-8CE5-E0AC13820AB7}"/>
                </a:ext>
              </a:extLst>
            </p:cNvPr>
            <p:cNvSpPr>
              <a:spLocks/>
            </p:cNvSpPr>
            <p:nvPr/>
          </p:nvSpPr>
          <p:spPr bwMode="auto">
            <a:xfrm>
              <a:off x="1665889" y="1511597"/>
              <a:ext cx="1773238" cy="1773238"/>
            </a:xfrm>
            <a:custGeom>
              <a:avLst/>
              <a:gdLst>
                <a:gd name="T0" fmla="*/ 0 w 6416"/>
                <a:gd name="T1" fmla="*/ 1070 h 6432"/>
                <a:gd name="T2" fmla="*/ 1070 w 6416"/>
                <a:gd name="T3" fmla="*/ 0 h 6432"/>
                <a:gd name="T4" fmla="*/ 5347 w 6416"/>
                <a:gd name="T5" fmla="*/ 0 h 6432"/>
                <a:gd name="T6" fmla="*/ 6416 w 6416"/>
                <a:gd name="T7" fmla="*/ 1070 h 6432"/>
                <a:gd name="T8" fmla="*/ 6416 w 6416"/>
                <a:gd name="T9" fmla="*/ 5363 h 6432"/>
                <a:gd name="T10" fmla="*/ 5347 w 6416"/>
                <a:gd name="T11" fmla="*/ 6432 h 6432"/>
                <a:gd name="T12" fmla="*/ 1070 w 6416"/>
                <a:gd name="T13" fmla="*/ 6432 h 6432"/>
                <a:gd name="T14" fmla="*/ 0 w 6416"/>
                <a:gd name="T15" fmla="*/ 5363 h 6432"/>
                <a:gd name="T16" fmla="*/ 0 w 6416"/>
                <a:gd name="T17" fmla="*/ 1070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6" h="6432">
                  <a:moveTo>
                    <a:pt x="0" y="1070"/>
                  </a:moveTo>
                  <a:cubicBezTo>
                    <a:pt x="0" y="479"/>
                    <a:pt x="479" y="0"/>
                    <a:pt x="1070" y="0"/>
                  </a:cubicBezTo>
                  <a:lnTo>
                    <a:pt x="5347" y="0"/>
                  </a:lnTo>
                  <a:cubicBezTo>
                    <a:pt x="5938" y="0"/>
                    <a:pt x="6416" y="479"/>
                    <a:pt x="6416" y="1070"/>
                  </a:cubicBezTo>
                  <a:lnTo>
                    <a:pt x="6416" y="5363"/>
                  </a:lnTo>
                  <a:cubicBezTo>
                    <a:pt x="6416" y="5954"/>
                    <a:pt x="5938" y="6432"/>
                    <a:pt x="5347" y="6432"/>
                  </a:cubicBezTo>
                  <a:lnTo>
                    <a:pt x="1070" y="6432"/>
                  </a:lnTo>
                  <a:cubicBezTo>
                    <a:pt x="479" y="6432"/>
                    <a:pt x="0" y="5954"/>
                    <a:pt x="0" y="5363"/>
                  </a:cubicBezTo>
                  <a:lnTo>
                    <a:pt x="0" y="1070"/>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9" name="Freeform 8">
              <a:extLst>
                <a:ext uri="{FF2B5EF4-FFF2-40B4-BE49-F238E27FC236}">
                  <a16:creationId xmlns:a16="http://schemas.microsoft.com/office/drawing/2014/main" id="{80A38DE0-AF66-49D6-9C15-3004ED13BA3C}"/>
                </a:ext>
              </a:extLst>
            </p:cNvPr>
            <p:cNvSpPr>
              <a:spLocks/>
            </p:cNvSpPr>
            <p:nvPr/>
          </p:nvSpPr>
          <p:spPr bwMode="auto">
            <a:xfrm>
              <a:off x="1665889" y="1511597"/>
              <a:ext cx="1773238" cy="1773238"/>
            </a:xfrm>
            <a:custGeom>
              <a:avLst/>
              <a:gdLst>
                <a:gd name="T0" fmla="*/ 0 w 6416"/>
                <a:gd name="T1" fmla="*/ 1070 h 6432"/>
                <a:gd name="T2" fmla="*/ 1070 w 6416"/>
                <a:gd name="T3" fmla="*/ 0 h 6432"/>
                <a:gd name="T4" fmla="*/ 5347 w 6416"/>
                <a:gd name="T5" fmla="*/ 0 h 6432"/>
                <a:gd name="T6" fmla="*/ 6416 w 6416"/>
                <a:gd name="T7" fmla="*/ 1070 h 6432"/>
                <a:gd name="T8" fmla="*/ 6416 w 6416"/>
                <a:gd name="T9" fmla="*/ 5363 h 6432"/>
                <a:gd name="T10" fmla="*/ 5347 w 6416"/>
                <a:gd name="T11" fmla="*/ 6432 h 6432"/>
                <a:gd name="T12" fmla="*/ 1070 w 6416"/>
                <a:gd name="T13" fmla="*/ 6432 h 6432"/>
                <a:gd name="T14" fmla="*/ 0 w 6416"/>
                <a:gd name="T15" fmla="*/ 5363 h 6432"/>
                <a:gd name="T16" fmla="*/ 0 w 6416"/>
                <a:gd name="T17" fmla="*/ 1070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6" h="6432">
                  <a:moveTo>
                    <a:pt x="0" y="1070"/>
                  </a:moveTo>
                  <a:cubicBezTo>
                    <a:pt x="0" y="479"/>
                    <a:pt x="479" y="0"/>
                    <a:pt x="1070" y="0"/>
                  </a:cubicBezTo>
                  <a:lnTo>
                    <a:pt x="5347" y="0"/>
                  </a:lnTo>
                  <a:cubicBezTo>
                    <a:pt x="5938" y="0"/>
                    <a:pt x="6416" y="479"/>
                    <a:pt x="6416" y="1070"/>
                  </a:cubicBezTo>
                  <a:lnTo>
                    <a:pt x="6416" y="5363"/>
                  </a:lnTo>
                  <a:cubicBezTo>
                    <a:pt x="6416" y="5954"/>
                    <a:pt x="5938" y="6432"/>
                    <a:pt x="5347" y="6432"/>
                  </a:cubicBezTo>
                  <a:lnTo>
                    <a:pt x="1070" y="6432"/>
                  </a:lnTo>
                  <a:cubicBezTo>
                    <a:pt x="479" y="6432"/>
                    <a:pt x="0" y="5954"/>
                    <a:pt x="0" y="5363"/>
                  </a:cubicBezTo>
                  <a:lnTo>
                    <a:pt x="0" y="1070"/>
                  </a:lnTo>
                  <a:close/>
                </a:path>
              </a:pathLst>
            </a:custGeom>
            <a:noFill/>
            <a:ln w="34925"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10" name="Rectangle 9">
              <a:extLst>
                <a:ext uri="{FF2B5EF4-FFF2-40B4-BE49-F238E27FC236}">
                  <a16:creationId xmlns:a16="http://schemas.microsoft.com/office/drawing/2014/main" id="{98876232-133D-4A52-BECA-E1931E3D78DD}"/>
                </a:ext>
              </a:extLst>
            </p:cNvPr>
            <p:cNvSpPr>
              <a:spLocks noChangeArrowheads="1"/>
            </p:cNvSpPr>
            <p:nvPr/>
          </p:nvSpPr>
          <p:spPr bwMode="auto">
            <a:xfrm>
              <a:off x="2207227" y="2392660"/>
              <a:ext cx="75180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Being </a:t>
              </a:r>
              <a:endParaRPr lang="en-US" altLang="en-US" sz="1801"/>
            </a:p>
          </p:txBody>
        </p:sp>
        <p:sp>
          <p:nvSpPr>
            <p:cNvPr id="11" name="Rectangle 10">
              <a:extLst>
                <a:ext uri="{FF2B5EF4-FFF2-40B4-BE49-F238E27FC236}">
                  <a16:creationId xmlns:a16="http://schemas.microsoft.com/office/drawing/2014/main" id="{248D9E25-2B3B-43EC-8E5C-6DB2FD43965D}"/>
                </a:ext>
              </a:extLst>
            </p:cNvPr>
            <p:cNvSpPr>
              <a:spLocks noChangeArrowheads="1"/>
            </p:cNvSpPr>
            <p:nvPr/>
          </p:nvSpPr>
          <p:spPr bwMode="auto">
            <a:xfrm>
              <a:off x="2185001" y="2745085"/>
              <a:ext cx="86722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Smart  </a:t>
              </a:r>
              <a:endParaRPr lang="en-US" altLang="en-US" sz="1801"/>
            </a:p>
          </p:txBody>
        </p:sp>
        <p:sp>
          <p:nvSpPr>
            <p:cNvPr id="12" name="Freeform 11">
              <a:extLst>
                <a:ext uri="{FF2B5EF4-FFF2-40B4-BE49-F238E27FC236}">
                  <a16:creationId xmlns:a16="http://schemas.microsoft.com/office/drawing/2014/main" id="{00DEC19B-8426-442B-964B-DCE39F53CAEE}"/>
                </a:ext>
              </a:extLst>
            </p:cNvPr>
            <p:cNvSpPr>
              <a:spLocks/>
            </p:cNvSpPr>
            <p:nvPr/>
          </p:nvSpPr>
          <p:spPr bwMode="auto">
            <a:xfrm>
              <a:off x="3686776" y="1467147"/>
              <a:ext cx="1719263" cy="1774825"/>
            </a:xfrm>
            <a:custGeom>
              <a:avLst/>
              <a:gdLst>
                <a:gd name="T0" fmla="*/ 0 w 6224"/>
                <a:gd name="T1" fmla="*/ 1038 h 6432"/>
                <a:gd name="T2" fmla="*/ 1038 w 6224"/>
                <a:gd name="T3" fmla="*/ 0 h 6432"/>
                <a:gd name="T4" fmla="*/ 5187 w 6224"/>
                <a:gd name="T5" fmla="*/ 0 h 6432"/>
                <a:gd name="T6" fmla="*/ 6224 w 6224"/>
                <a:gd name="T7" fmla="*/ 1038 h 6432"/>
                <a:gd name="T8" fmla="*/ 6224 w 6224"/>
                <a:gd name="T9" fmla="*/ 5395 h 6432"/>
                <a:gd name="T10" fmla="*/ 5187 w 6224"/>
                <a:gd name="T11" fmla="*/ 6432 h 6432"/>
                <a:gd name="T12" fmla="*/ 1038 w 6224"/>
                <a:gd name="T13" fmla="*/ 6432 h 6432"/>
                <a:gd name="T14" fmla="*/ 0 w 6224"/>
                <a:gd name="T15" fmla="*/ 5395 h 6432"/>
                <a:gd name="T16" fmla="*/ 0 w 6224"/>
                <a:gd name="T17" fmla="*/ 1038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4" h="6432">
                  <a:moveTo>
                    <a:pt x="0" y="1038"/>
                  </a:moveTo>
                  <a:cubicBezTo>
                    <a:pt x="0" y="465"/>
                    <a:pt x="465" y="0"/>
                    <a:pt x="1038" y="0"/>
                  </a:cubicBezTo>
                  <a:lnTo>
                    <a:pt x="5187" y="0"/>
                  </a:lnTo>
                  <a:cubicBezTo>
                    <a:pt x="5760" y="0"/>
                    <a:pt x="6224" y="465"/>
                    <a:pt x="6224" y="1038"/>
                  </a:cubicBezTo>
                  <a:lnTo>
                    <a:pt x="6224" y="5395"/>
                  </a:lnTo>
                  <a:cubicBezTo>
                    <a:pt x="6224" y="5968"/>
                    <a:pt x="5760" y="6432"/>
                    <a:pt x="5187" y="6432"/>
                  </a:cubicBezTo>
                  <a:lnTo>
                    <a:pt x="1038" y="6432"/>
                  </a:lnTo>
                  <a:cubicBezTo>
                    <a:pt x="465" y="6432"/>
                    <a:pt x="0" y="5968"/>
                    <a:pt x="0" y="5395"/>
                  </a:cubicBezTo>
                  <a:lnTo>
                    <a:pt x="0" y="1038"/>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3" name="Freeform 12">
              <a:extLst>
                <a:ext uri="{FF2B5EF4-FFF2-40B4-BE49-F238E27FC236}">
                  <a16:creationId xmlns:a16="http://schemas.microsoft.com/office/drawing/2014/main" id="{F1E25BD3-0DA1-4C55-9409-4912BE19F439}"/>
                </a:ext>
              </a:extLst>
            </p:cNvPr>
            <p:cNvSpPr>
              <a:spLocks/>
            </p:cNvSpPr>
            <p:nvPr/>
          </p:nvSpPr>
          <p:spPr bwMode="auto">
            <a:xfrm>
              <a:off x="3686776" y="1467147"/>
              <a:ext cx="1719263" cy="1774825"/>
            </a:xfrm>
            <a:custGeom>
              <a:avLst/>
              <a:gdLst>
                <a:gd name="T0" fmla="*/ 0 w 6224"/>
                <a:gd name="T1" fmla="*/ 1038 h 6432"/>
                <a:gd name="T2" fmla="*/ 1038 w 6224"/>
                <a:gd name="T3" fmla="*/ 0 h 6432"/>
                <a:gd name="T4" fmla="*/ 5187 w 6224"/>
                <a:gd name="T5" fmla="*/ 0 h 6432"/>
                <a:gd name="T6" fmla="*/ 6224 w 6224"/>
                <a:gd name="T7" fmla="*/ 1038 h 6432"/>
                <a:gd name="T8" fmla="*/ 6224 w 6224"/>
                <a:gd name="T9" fmla="*/ 5395 h 6432"/>
                <a:gd name="T10" fmla="*/ 5187 w 6224"/>
                <a:gd name="T11" fmla="*/ 6432 h 6432"/>
                <a:gd name="T12" fmla="*/ 1038 w 6224"/>
                <a:gd name="T13" fmla="*/ 6432 h 6432"/>
                <a:gd name="T14" fmla="*/ 0 w 6224"/>
                <a:gd name="T15" fmla="*/ 5395 h 6432"/>
                <a:gd name="T16" fmla="*/ 0 w 6224"/>
                <a:gd name="T17" fmla="*/ 1038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24" h="6432">
                  <a:moveTo>
                    <a:pt x="0" y="1038"/>
                  </a:moveTo>
                  <a:cubicBezTo>
                    <a:pt x="0" y="465"/>
                    <a:pt x="465" y="0"/>
                    <a:pt x="1038" y="0"/>
                  </a:cubicBezTo>
                  <a:lnTo>
                    <a:pt x="5187" y="0"/>
                  </a:lnTo>
                  <a:cubicBezTo>
                    <a:pt x="5760" y="0"/>
                    <a:pt x="6224" y="465"/>
                    <a:pt x="6224" y="1038"/>
                  </a:cubicBezTo>
                  <a:lnTo>
                    <a:pt x="6224" y="5395"/>
                  </a:lnTo>
                  <a:cubicBezTo>
                    <a:pt x="6224" y="5968"/>
                    <a:pt x="5760" y="6432"/>
                    <a:pt x="5187" y="6432"/>
                  </a:cubicBezTo>
                  <a:lnTo>
                    <a:pt x="1038" y="6432"/>
                  </a:lnTo>
                  <a:cubicBezTo>
                    <a:pt x="465" y="6432"/>
                    <a:pt x="0" y="5968"/>
                    <a:pt x="0" y="5395"/>
                  </a:cubicBezTo>
                  <a:lnTo>
                    <a:pt x="0" y="1038"/>
                  </a:lnTo>
                  <a:close/>
                </a:path>
              </a:pathLst>
            </a:custGeom>
            <a:noFill/>
            <a:ln w="34925"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14" name="Rectangle 13">
              <a:extLst>
                <a:ext uri="{FF2B5EF4-FFF2-40B4-BE49-F238E27FC236}">
                  <a16:creationId xmlns:a16="http://schemas.microsoft.com/office/drawing/2014/main" id="{FA6019B3-8417-4190-9104-24BF8D4E857C}"/>
                </a:ext>
              </a:extLst>
            </p:cNvPr>
            <p:cNvSpPr>
              <a:spLocks noChangeArrowheads="1"/>
            </p:cNvSpPr>
            <p:nvPr/>
          </p:nvSpPr>
          <p:spPr bwMode="auto">
            <a:xfrm>
              <a:off x="3945540" y="1695746"/>
              <a:ext cx="120065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dirty="0">
                  <a:solidFill>
                    <a:srgbClr val="000000"/>
                  </a:solidFill>
                  <a:latin typeface="Calibri" panose="020F0502020204030204" pitchFamily="34" charset="0"/>
                </a:rPr>
                <a:t>Using Self</a:t>
              </a:r>
              <a:endParaRPr lang="en-US" altLang="en-US" sz="1801" dirty="0"/>
            </a:p>
          </p:txBody>
        </p:sp>
        <p:sp>
          <p:nvSpPr>
            <p:cNvPr id="15" name="Rectangle 14">
              <a:extLst>
                <a:ext uri="{FF2B5EF4-FFF2-40B4-BE49-F238E27FC236}">
                  <a16:creationId xmlns:a16="http://schemas.microsoft.com/office/drawing/2014/main" id="{99DBA4F3-4A20-430B-A06C-AF2CA9094A06}"/>
                </a:ext>
              </a:extLst>
            </p:cNvPr>
            <p:cNvSpPr>
              <a:spLocks noChangeArrowheads="1"/>
            </p:cNvSpPr>
            <p:nvPr/>
          </p:nvSpPr>
          <p:spPr bwMode="auto">
            <a:xfrm>
              <a:off x="3383565" y="990897"/>
              <a:ext cx="39131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100" b="1" dirty="0">
                  <a:solidFill>
                    <a:schemeClr val="bg1"/>
                  </a:solidFill>
                  <a:latin typeface="Calibri" panose="020F0502020204030204" pitchFamily="34" charset="0"/>
                </a:rPr>
                <a:t>STRATEGIES FOR PROTECTING OTHERS</a:t>
              </a:r>
              <a:endParaRPr lang="en-US" altLang="en-US" sz="1801" dirty="0">
                <a:solidFill>
                  <a:schemeClr val="bg1"/>
                </a:solidFill>
              </a:endParaRPr>
            </a:p>
          </p:txBody>
        </p:sp>
        <p:grpSp>
          <p:nvGrpSpPr>
            <p:cNvPr id="16" name="Group 17">
              <a:extLst>
                <a:ext uri="{FF2B5EF4-FFF2-40B4-BE49-F238E27FC236}">
                  <a16:creationId xmlns:a16="http://schemas.microsoft.com/office/drawing/2014/main" id="{D88617B2-B4DF-40C1-B5D3-34D40085D437}"/>
                </a:ext>
              </a:extLst>
            </p:cNvPr>
            <p:cNvGrpSpPr>
              <a:grpSpLocks/>
            </p:cNvGrpSpPr>
            <p:nvPr/>
          </p:nvGrpSpPr>
          <p:grpSpPr bwMode="auto">
            <a:xfrm>
              <a:off x="1789714" y="1670347"/>
              <a:ext cx="733425" cy="731838"/>
              <a:chOff x="937" y="1020"/>
              <a:chExt cx="462" cy="461"/>
            </a:xfrm>
          </p:grpSpPr>
          <p:sp>
            <p:nvSpPr>
              <p:cNvPr id="117" name="Freeform 15">
                <a:extLst>
                  <a:ext uri="{FF2B5EF4-FFF2-40B4-BE49-F238E27FC236}">
                    <a16:creationId xmlns:a16="http://schemas.microsoft.com/office/drawing/2014/main" id="{B5426EB2-C9E8-4079-B935-5B36B1D7CD66}"/>
                  </a:ext>
                </a:extLst>
              </p:cNvPr>
              <p:cNvSpPr>
                <a:spLocks/>
              </p:cNvSpPr>
              <p:nvPr/>
            </p:nvSpPr>
            <p:spPr bwMode="auto">
              <a:xfrm>
                <a:off x="937" y="1020"/>
                <a:ext cx="336" cy="378"/>
              </a:xfrm>
              <a:custGeom>
                <a:avLst/>
                <a:gdLst>
                  <a:gd name="T0" fmla="*/ 336 w 336"/>
                  <a:gd name="T1" fmla="*/ 0 h 378"/>
                  <a:gd name="T2" fmla="*/ 0 w 336"/>
                  <a:gd name="T3" fmla="*/ 0 h 378"/>
                  <a:gd name="T4" fmla="*/ 0 w 336"/>
                  <a:gd name="T5" fmla="*/ 210 h 378"/>
                  <a:gd name="T6" fmla="*/ 42 w 336"/>
                  <a:gd name="T7" fmla="*/ 210 h 378"/>
                  <a:gd name="T8" fmla="*/ 42 w 336"/>
                  <a:gd name="T9" fmla="*/ 42 h 378"/>
                  <a:gd name="T10" fmla="*/ 84 w 336"/>
                  <a:gd name="T11" fmla="*/ 42 h 378"/>
                  <a:gd name="T12" fmla="*/ 84 w 336"/>
                  <a:gd name="T13" fmla="*/ 210 h 378"/>
                  <a:gd name="T14" fmla="*/ 210 w 336"/>
                  <a:gd name="T15" fmla="*/ 210 h 378"/>
                  <a:gd name="T16" fmla="*/ 210 w 336"/>
                  <a:gd name="T17" fmla="*/ 336 h 378"/>
                  <a:gd name="T18" fmla="*/ 84 w 336"/>
                  <a:gd name="T19" fmla="*/ 336 h 378"/>
                  <a:gd name="T20" fmla="*/ 84 w 336"/>
                  <a:gd name="T21" fmla="*/ 378 h 378"/>
                  <a:gd name="T22" fmla="*/ 252 w 336"/>
                  <a:gd name="T23" fmla="*/ 378 h 378"/>
                  <a:gd name="T24" fmla="*/ 252 w 336"/>
                  <a:gd name="T25" fmla="*/ 168 h 378"/>
                  <a:gd name="T26" fmla="*/ 126 w 336"/>
                  <a:gd name="T27" fmla="*/ 168 h 378"/>
                  <a:gd name="T28" fmla="*/ 126 w 336"/>
                  <a:gd name="T29" fmla="*/ 42 h 378"/>
                  <a:gd name="T30" fmla="*/ 210 w 336"/>
                  <a:gd name="T31" fmla="*/ 42 h 378"/>
                  <a:gd name="T32" fmla="*/ 210 w 336"/>
                  <a:gd name="T33" fmla="*/ 84 h 378"/>
                  <a:gd name="T34" fmla="*/ 168 w 336"/>
                  <a:gd name="T35" fmla="*/ 84 h 378"/>
                  <a:gd name="T36" fmla="*/ 168 w 336"/>
                  <a:gd name="T37" fmla="*/ 126 h 378"/>
                  <a:gd name="T38" fmla="*/ 252 w 336"/>
                  <a:gd name="T39" fmla="*/ 126 h 378"/>
                  <a:gd name="T40" fmla="*/ 252 w 336"/>
                  <a:gd name="T41" fmla="*/ 42 h 378"/>
                  <a:gd name="T42" fmla="*/ 336 w 336"/>
                  <a:gd name="T43" fmla="*/ 42 h 378"/>
                  <a:gd name="T44" fmla="*/ 336 w 336"/>
                  <a:gd name="T4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378">
                    <a:moveTo>
                      <a:pt x="336" y="0"/>
                    </a:moveTo>
                    <a:lnTo>
                      <a:pt x="0" y="0"/>
                    </a:lnTo>
                    <a:lnTo>
                      <a:pt x="0" y="210"/>
                    </a:lnTo>
                    <a:lnTo>
                      <a:pt x="42" y="210"/>
                    </a:lnTo>
                    <a:lnTo>
                      <a:pt x="42" y="42"/>
                    </a:lnTo>
                    <a:lnTo>
                      <a:pt x="84" y="42"/>
                    </a:lnTo>
                    <a:lnTo>
                      <a:pt x="84" y="210"/>
                    </a:lnTo>
                    <a:lnTo>
                      <a:pt x="210" y="210"/>
                    </a:lnTo>
                    <a:lnTo>
                      <a:pt x="210" y="336"/>
                    </a:lnTo>
                    <a:lnTo>
                      <a:pt x="84" y="336"/>
                    </a:lnTo>
                    <a:lnTo>
                      <a:pt x="84" y="378"/>
                    </a:lnTo>
                    <a:lnTo>
                      <a:pt x="252" y="378"/>
                    </a:lnTo>
                    <a:lnTo>
                      <a:pt x="252" y="168"/>
                    </a:lnTo>
                    <a:lnTo>
                      <a:pt x="126" y="168"/>
                    </a:lnTo>
                    <a:lnTo>
                      <a:pt x="126" y="42"/>
                    </a:lnTo>
                    <a:lnTo>
                      <a:pt x="210" y="42"/>
                    </a:lnTo>
                    <a:lnTo>
                      <a:pt x="210" y="84"/>
                    </a:lnTo>
                    <a:lnTo>
                      <a:pt x="168" y="84"/>
                    </a:lnTo>
                    <a:lnTo>
                      <a:pt x="168" y="126"/>
                    </a:lnTo>
                    <a:lnTo>
                      <a:pt x="252" y="126"/>
                    </a:lnTo>
                    <a:lnTo>
                      <a:pt x="252" y="42"/>
                    </a:lnTo>
                    <a:lnTo>
                      <a:pt x="336" y="42"/>
                    </a:lnTo>
                    <a:lnTo>
                      <a:pt x="336"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NZ" sz="1801"/>
              </a:p>
            </p:txBody>
          </p:sp>
          <p:sp>
            <p:nvSpPr>
              <p:cNvPr id="118" name="Freeform 16">
                <a:extLst>
                  <a:ext uri="{FF2B5EF4-FFF2-40B4-BE49-F238E27FC236}">
                    <a16:creationId xmlns:a16="http://schemas.microsoft.com/office/drawing/2014/main" id="{5CF1A2E3-D428-4C14-8EC3-B1B80B1BE4C1}"/>
                  </a:ext>
                </a:extLst>
              </p:cNvPr>
              <p:cNvSpPr>
                <a:spLocks/>
              </p:cNvSpPr>
              <p:nvPr/>
            </p:nvSpPr>
            <p:spPr bwMode="auto">
              <a:xfrm>
                <a:off x="937" y="1020"/>
                <a:ext cx="462" cy="461"/>
              </a:xfrm>
              <a:custGeom>
                <a:avLst/>
                <a:gdLst>
                  <a:gd name="T0" fmla="*/ 378 w 462"/>
                  <a:gd name="T1" fmla="*/ 0 h 461"/>
                  <a:gd name="T2" fmla="*/ 378 w 462"/>
                  <a:gd name="T3" fmla="*/ 42 h 461"/>
                  <a:gd name="T4" fmla="*/ 420 w 462"/>
                  <a:gd name="T5" fmla="*/ 42 h 461"/>
                  <a:gd name="T6" fmla="*/ 420 w 462"/>
                  <a:gd name="T7" fmla="*/ 84 h 461"/>
                  <a:gd name="T8" fmla="*/ 294 w 462"/>
                  <a:gd name="T9" fmla="*/ 84 h 461"/>
                  <a:gd name="T10" fmla="*/ 294 w 462"/>
                  <a:gd name="T11" fmla="*/ 210 h 461"/>
                  <a:gd name="T12" fmla="*/ 336 w 462"/>
                  <a:gd name="T13" fmla="*/ 210 h 461"/>
                  <a:gd name="T14" fmla="*/ 336 w 462"/>
                  <a:gd name="T15" fmla="*/ 126 h 461"/>
                  <a:gd name="T16" fmla="*/ 420 w 462"/>
                  <a:gd name="T17" fmla="*/ 126 h 461"/>
                  <a:gd name="T18" fmla="*/ 420 w 462"/>
                  <a:gd name="T19" fmla="*/ 175 h 461"/>
                  <a:gd name="T20" fmla="*/ 378 w 462"/>
                  <a:gd name="T21" fmla="*/ 175 h 461"/>
                  <a:gd name="T22" fmla="*/ 378 w 462"/>
                  <a:gd name="T23" fmla="*/ 217 h 461"/>
                  <a:gd name="T24" fmla="*/ 420 w 462"/>
                  <a:gd name="T25" fmla="*/ 217 h 461"/>
                  <a:gd name="T26" fmla="*/ 420 w 462"/>
                  <a:gd name="T27" fmla="*/ 336 h 461"/>
                  <a:gd name="T28" fmla="*/ 336 w 462"/>
                  <a:gd name="T29" fmla="*/ 336 h 461"/>
                  <a:gd name="T30" fmla="*/ 336 w 462"/>
                  <a:gd name="T31" fmla="*/ 294 h 461"/>
                  <a:gd name="T32" fmla="*/ 385 w 462"/>
                  <a:gd name="T33" fmla="*/ 294 h 461"/>
                  <a:gd name="T34" fmla="*/ 385 w 462"/>
                  <a:gd name="T35" fmla="*/ 252 h 461"/>
                  <a:gd name="T36" fmla="*/ 294 w 462"/>
                  <a:gd name="T37" fmla="*/ 252 h 461"/>
                  <a:gd name="T38" fmla="*/ 294 w 462"/>
                  <a:gd name="T39" fmla="*/ 378 h 461"/>
                  <a:gd name="T40" fmla="*/ 420 w 462"/>
                  <a:gd name="T41" fmla="*/ 378 h 461"/>
                  <a:gd name="T42" fmla="*/ 420 w 462"/>
                  <a:gd name="T43" fmla="*/ 419 h 461"/>
                  <a:gd name="T44" fmla="*/ 42 w 462"/>
                  <a:gd name="T45" fmla="*/ 419 h 461"/>
                  <a:gd name="T46" fmla="*/ 42 w 462"/>
                  <a:gd name="T47" fmla="*/ 294 h 461"/>
                  <a:gd name="T48" fmla="*/ 168 w 462"/>
                  <a:gd name="T49" fmla="*/ 294 h 461"/>
                  <a:gd name="T50" fmla="*/ 168 w 462"/>
                  <a:gd name="T51" fmla="*/ 252 h 461"/>
                  <a:gd name="T52" fmla="*/ 0 w 462"/>
                  <a:gd name="T53" fmla="*/ 252 h 461"/>
                  <a:gd name="T54" fmla="*/ 0 w 462"/>
                  <a:gd name="T55" fmla="*/ 461 h 461"/>
                  <a:gd name="T56" fmla="*/ 462 w 462"/>
                  <a:gd name="T57" fmla="*/ 461 h 461"/>
                  <a:gd name="T58" fmla="*/ 462 w 462"/>
                  <a:gd name="T59" fmla="*/ 0 h 461"/>
                  <a:gd name="T60" fmla="*/ 378 w 462"/>
                  <a:gd name="T6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2" h="461">
                    <a:moveTo>
                      <a:pt x="378" y="0"/>
                    </a:moveTo>
                    <a:lnTo>
                      <a:pt x="378" y="42"/>
                    </a:lnTo>
                    <a:lnTo>
                      <a:pt x="420" y="42"/>
                    </a:lnTo>
                    <a:lnTo>
                      <a:pt x="420" y="84"/>
                    </a:lnTo>
                    <a:lnTo>
                      <a:pt x="294" y="84"/>
                    </a:lnTo>
                    <a:lnTo>
                      <a:pt x="294" y="210"/>
                    </a:lnTo>
                    <a:lnTo>
                      <a:pt x="336" y="210"/>
                    </a:lnTo>
                    <a:lnTo>
                      <a:pt x="336" y="126"/>
                    </a:lnTo>
                    <a:lnTo>
                      <a:pt x="420" y="126"/>
                    </a:lnTo>
                    <a:lnTo>
                      <a:pt x="420" y="175"/>
                    </a:lnTo>
                    <a:lnTo>
                      <a:pt x="378" y="175"/>
                    </a:lnTo>
                    <a:lnTo>
                      <a:pt x="378" y="217"/>
                    </a:lnTo>
                    <a:lnTo>
                      <a:pt x="420" y="217"/>
                    </a:lnTo>
                    <a:lnTo>
                      <a:pt x="420" y="336"/>
                    </a:lnTo>
                    <a:lnTo>
                      <a:pt x="336" y="336"/>
                    </a:lnTo>
                    <a:lnTo>
                      <a:pt x="336" y="294"/>
                    </a:lnTo>
                    <a:lnTo>
                      <a:pt x="385" y="294"/>
                    </a:lnTo>
                    <a:lnTo>
                      <a:pt x="385" y="252"/>
                    </a:lnTo>
                    <a:lnTo>
                      <a:pt x="294" y="252"/>
                    </a:lnTo>
                    <a:lnTo>
                      <a:pt x="294" y="378"/>
                    </a:lnTo>
                    <a:lnTo>
                      <a:pt x="420" y="378"/>
                    </a:lnTo>
                    <a:lnTo>
                      <a:pt x="420" y="419"/>
                    </a:lnTo>
                    <a:lnTo>
                      <a:pt x="42" y="419"/>
                    </a:lnTo>
                    <a:lnTo>
                      <a:pt x="42" y="294"/>
                    </a:lnTo>
                    <a:lnTo>
                      <a:pt x="168" y="294"/>
                    </a:lnTo>
                    <a:lnTo>
                      <a:pt x="168" y="252"/>
                    </a:lnTo>
                    <a:lnTo>
                      <a:pt x="0" y="252"/>
                    </a:lnTo>
                    <a:lnTo>
                      <a:pt x="0" y="461"/>
                    </a:lnTo>
                    <a:lnTo>
                      <a:pt x="462" y="461"/>
                    </a:lnTo>
                    <a:lnTo>
                      <a:pt x="462" y="0"/>
                    </a:lnTo>
                    <a:lnTo>
                      <a:pt x="378"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NZ" sz="1801"/>
              </a:p>
            </p:txBody>
          </p:sp>
        </p:grpSp>
        <p:grpSp>
          <p:nvGrpSpPr>
            <p:cNvPr id="17" name="Group 21">
              <a:extLst>
                <a:ext uri="{FF2B5EF4-FFF2-40B4-BE49-F238E27FC236}">
                  <a16:creationId xmlns:a16="http://schemas.microsoft.com/office/drawing/2014/main" id="{A4EE10F6-1EBE-401D-A918-F62419C6A723}"/>
                </a:ext>
              </a:extLst>
            </p:cNvPr>
            <p:cNvGrpSpPr>
              <a:grpSpLocks/>
            </p:cNvGrpSpPr>
            <p:nvPr/>
          </p:nvGrpSpPr>
          <p:grpSpPr bwMode="auto">
            <a:xfrm>
              <a:off x="4258276" y="2206922"/>
              <a:ext cx="712788" cy="833438"/>
              <a:chOff x="2492" y="1358"/>
              <a:chExt cx="449" cy="525"/>
            </a:xfrm>
          </p:grpSpPr>
          <p:sp>
            <p:nvSpPr>
              <p:cNvPr id="114" name="Freeform 18">
                <a:extLst>
                  <a:ext uri="{FF2B5EF4-FFF2-40B4-BE49-F238E27FC236}">
                    <a16:creationId xmlns:a16="http://schemas.microsoft.com/office/drawing/2014/main" id="{E5D00D96-4A38-492C-AD65-5B5C3EB6E2EE}"/>
                  </a:ext>
                </a:extLst>
              </p:cNvPr>
              <p:cNvSpPr>
                <a:spLocks/>
              </p:cNvSpPr>
              <p:nvPr/>
            </p:nvSpPr>
            <p:spPr bwMode="auto">
              <a:xfrm>
                <a:off x="2492" y="1659"/>
                <a:ext cx="449" cy="224"/>
              </a:xfrm>
              <a:custGeom>
                <a:avLst/>
                <a:gdLst>
                  <a:gd name="T0" fmla="*/ 1024 w 1024"/>
                  <a:gd name="T1" fmla="*/ 256 h 512"/>
                  <a:gd name="T2" fmla="*/ 973 w 1024"/>
                  <a:gd name="T3" fmla="*/ 154 h 512"/>
                  <a:gd name="T4" fmla="*/ 724 w 1024"/>
                  <a:gd name="T5" fmla="*/ 32 h 512"/>
                  <a:gd name="T6" fmla="*/ 512 w 1024"/>
                  <a:gd name="T7" fmla="*/ 0 h 512"/>
                  <a:gd name="T8" fmla="*/ 301 w 1024"/>
                  <a:gd name="T9" fmla="*/ 32 h 512"/>
                  <a:gd name="T10" fmla="*/ 52 w 1024"/>
                  <a:gd name="T11" fmla="*/ 154 h 512"/>
                  <a:gd name="T12" fmla="*/ 0 w 1024"/>
                  <a:gd name="T13" fmla="*/ 256 h 512"/>
                  <a:gd name="T14" fmla="*/ 0 w 1024"/>
                  <a:gd name="T15" fmla="*/ 512 h 512"/>
                  <a:gd name="T16" fmla="*/ 1024 w 1024"/>
                  <a:gd name="T17" fmla="*/ 512 h 512"/>
                  <a:gd name="T18" fmla="*/ 1024 w 1024"/>
                  <a:gd name="T1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512">
                    <a:moveTo>
                      <a:pt x="1024" y="256"/>
                    </a:moveTo>
                    <a:cubicBezTo>
                      <a:pt x="1024" y="216"/>
                      <a:pt x="1005" y="179"/>
                      <a:pt x="973" y="154"/>
                    </a:cubicBezTo>
                    <a:cubicBezTo>
                      <a:pt x="903" y="96"/>
                      <a:pt x="813" y="58"/>
                      <a:pt x="724" y="32"/>
                    </a:cubicBezTo>
                    <a:cubicBezTo>
                      <a:pt x="655" y="12"/>
                      <a:pt x="584" y="1"/>
                      <a:pt x="512" y="0"/>
                    </a:cubicBezTo>
                    <a:cubicBezTo>
                      <a:pt x="441" y="2"/>
                      <a:pt x="370" y="12"/>
                      <a:pt x="301" y="32"/>
                    </a:cubicBezTo>
                    <a:cubicBezTo>
                      <a:pt x="212" y="59"/>
                      <a:pt x="127" y="100"/>
                      <a:pt x="52" y="154"/>
                    </a:cubicBezTo>
                    <a:cubicBezTo>
                      <a:pt x="20" y="179"/>
                      <a:pt x="1" y="216"/>
                      <a:pt x="0" y="256"/>
                    </a:cubicBezTo>
                    <a:lnTo>
                      <a:pt x="0" y="512"/>
                    </a:lnTo>
                    <a:lnTo>
                      <a:pt x="1024" y="512"/>
                    </a:lnTo>
                    <a:lnTo>
                      <a:pt x="1024" y="256"/>
                    </a:lnTo>
                    <a:close/>
                  </a:path>
                </a:pathLst>
              </a:cu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5" name="Freeform 19">
                <a:extLst>
                  <a:ext uri="{FF2B5EF4-FFF2-40B4-BE49-F238E27FC236}">
                    <a16:creationId xmlns:a16="http://schemas.microsoft.com/office/drawing/2014/main" id="{54E18459-3E86-4CF4-9089-E7E4E926968C}"/>
                  </a:ext>
                </a:extLst>
              </p:cNvPr>
              <p:cNvSpPr>
                <a:spLocks/>
              </p:cNvSpPr>
              <p:nvPr/>
            </p:nvSpPr>
            <p:spPr bwMode="auto">
              <a:xfrm>
                <a:off x="2573" y="1358"/>
                <a:ext cx="290" cy="314"/>
              </a:xfrm>
              <a:custGeom>
                <a:avLst/>
                <a:gdLst>
                  <a:gd name="T0" fmla="*/ 601 w 662"/>
                  <a:gd name="T1" fmla="*/ 556 h 718"/>
                  <a:gd name="T2" fmla="*/ 643 w 662"/>
                  <a:gd name="T3" fmla="*/ 253 h 718"/>
                  <a:gd name="T4" fmla="*/ 577 w 662"/>
                  <a:gd name="T5" fmla="*/ 111 h 718"/>
                  <a:gd name="T6" fmla="*/ 494 w 662"/>
                  <a:gd name="T7" fmla="*/ 110 h 718"/>
                  <a:gd name="T8" fmla="*/ 364 w 662"/>
                  <a:gd name="T9" fmla="*/ 22 h 718"/>
                  <a:gd name="T10" fmla="*/ 119 w 662"/>
                  <a:gd name="T11" fmla="*/ 53 h 718"/>
                  <a:gd name="T12" fmla="*/ 26 w 662"/>
                  <a:gd name="T13" fmla="*/ 289 h 718"/>
                  <a:gd name="T14" fmla="*/ 35 w 662"/>
                  <a:gd name="T15" fmla="*/ 609 h 718"/>
                  <a:gd name="T16" fmla="*/ 0 w 662"/>
                  <a:gd name="T17" fmla="*/ 697 h 718"/>
                  <a:gd name="T18" fmla="*/ 149 w 662"/>
                  <a:gd name="T19" fmla="*/ 681 h 718"/>
                  <a:gd name="T20" fmla="*/ 226 w 662"/>
                  <a:gd name="T21" fmla="*/ 621 h 718"/>
                  <a:gd name="T22" fmla="*/ 63 w 662"/>
                  <a:gd name="T23" fmla="*/ 421 h 718"/>
                  <a:gd name="T24" fmla="*/ 70 w 662"/>
                  <a:gd name="T25" fmla="*/ 334 h 718"/>
                  <a:gd name="T26" fmla="*/ 156 w 662"/>
                  <a:gd name="T27" fmla="*/ 306 h 718"/>
                  <a:gd name="T28" fmla="*/ 317 w 662"/>
                  <a:gd name="T29" fmla="*/ 261 h 718"/>
                  <a:gd name="T30" fmla="*/ 476 w 662"/>
                  <a:gd name="T31" fmla="*/ 152 h 718"/>
                  <a:gd name="T32" fmla="*/ 498 w 662"/>
                  <a:gd name="T33" fmla="*/ 152 h 718"/>
                  <a:gd name="T34" fmla="*/ 503 w 662"/>
                  <a:gd name="T35" fmla="*/ 161 h 718"/>
                  <a:gd name="T36" fmla="*/ 530 w 662"/>
                  <a:gd name="T37" fmla="*/ 235 h 718"/>
                  <a:gd name="T38" fmla="*/ 553 w 662"/>
                  <a:gd name="T39" fmla="*/ 256 h 718"/>
                  <a:gd name="T40" fmla="*/ 580 w 662"/>
                  <a:gd name="T41" fmla="*/ 281 h 718"/>
                  <a:gd name="T42" fmla="*/ 599 w 662"/>
                  <a:gd name="T43" fmla="*/ 354 h 718"/>
                  <a:gd name="T44" fmla="*/ 422 w 662"/>
                  <a:gd name="T45" fmla="*/ 623 h 718"/>
                  <a:gd name="T46" fmla="*/ 498 w 662"/>
                  <a:gd name="T47" fmla="*/ 683 h 718"/>
                  <a:gd name="T48" fmla="*/ 662 w 662"/>
                  <a:gd name="T49" fmla="*/ 670 h 718"/>
                  <a:gd name="T50" fmla="*/ 601 w 662"/>
                  <a:gd name="T51" fmla="*/ 556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2" h="718">
                    <a:moveTo>
                      <a:pt x="601" y="556"/>
                    </a:moveTo>
                    <a:cubicBezTo>
                      <a:pt x="587" y="498"/>
                      <a:pt x="643" y="354"/>
                      <a:pt x="643" y="253"/>
                    </a:cubicBezTo>
                    <a:cubicBezTo>
                      <a:pt x="643" y="172"/>
                      <a:pt x="620" y="136"/>
                      <a:pt x="577" y="111"/>
                    </a:cubicBezTo>
                    <a:cubicBezTo>
                      <a:pt x="552" y="97"/>
                      <a:pt x="494" y="110"/>
                      <a:pt x="494" y="110"/>
                    </a:cubicBezTo>
                    <a:cubicBezTo>
                      <a:pt x="494" y="110"/>
                      <a:pt x="464" y="53"/>
                      <a:pt x="364" y="22"/>
                    </a:cubicBezTo>
                    <a:cubicBezTo>
                      <a:pt x="281" y="0"/>
                      <a:pt x="193" y="11"/>
                      <a:pt x="119" y="53"/>
                    </a:cubicBezTo>
                    <a:cubicBezTo>
                      <a:pt x="58" y="93"/>
                      <a:pt x="28" y="137"/>
                      <a:pt x="26" y="289"/>
                    </a:cubicBezTo>
                    <a:cubicBezTo>
                      <a:pt x="25" y="427"/>
                      <a:pt x="44" y="550"/>
                      <a:pt x="35" y="609"/>
                    </a:cubicBezTo>
                    <a:cubicBezTo>
                      <a:pt x="31" y="641"/>
                      <a:pt x="19" y="671"/>
                      <a:pt x="0" y="697"/>
                    </a:cubicBezTo>
                    <a:cubicBezTo>
                      <a:pt x="0" y="697"/>
                      <a:pt x="96" y="710"/>
                      <a:pt x="149" y="681"/>
                    </a:cubicBezTo>
                    <a:cubicBezTo>
                      <a:pt x="176" y="663"/>
                      <a:pt x="202" y="643"/>
                      <a:pt x="226" y="621"/>
                    </a:cubicBezTo>
                    <a:cubicBezTo>
                      <a:pt x="144" y="583"/>
                      <a:pt x="84" y="509"/>
                      <a:pt x="63" y="421"/>
                    </a:cubicBezTo>
                    <a:cubicBezTo>
                      <a:pt x="61" y="413"/>
                      <a:pt x="47" y="363"/>
                      <a:pt x="70" y="334"/>
                    </a:cubicBezTo>
                    <a:cubicBezTo>
                      <a:pt x="82" y="318"/>
                      <a:pt x="110" y="314"/>
                      <a:pt x="156" y="306"/>
                    </a:cubicBezTo>
                    <a:cubicBezTo>
                      <a:pt x="212" y="299"/>
                      <a:pt x="266" y="283"/>
                      <a:pt x="317" y="261"/>
                    </a:cubicBezTo>
                    <a:cubicBezTo>
                      <a:pt x="375" y="232"/>
                      <a:pt x="428" y="195"/>
                      <a:pt x="476" y="152"/>
                    </a:cubicBezTo>
                    <a:cubicBezTo>
                      <a:pt x="482" y="146"/>
                      <a:pt x="492" y="146"/>
                      <a:pt x="498" y="152"/>
                    </a:cubicBezTo>
                    <a:cubicBezTo>
                      <a:pt x="501" y="154"/>
                      <a:pt x="502" y="157"/>
                      <a:pt x="503" y="161"/>
                    </a:cubicBezTo>
                    <a:cubicBezTo>
                      <a:pt x="507" y="187"/>
                      <a:pt x="516" y="212"/>
                      <a:pt x="530" y="235"/>
                    </a:cubicBezTo>
                    <a:cubicBezTo>
                      <a:pt x="536" y="243"/>
                      <a:pt x="544" y="250"/>
                      <a:pt x="553" y="256"/>
                    </a:cubicBezTo>
                    <a:cubicBezTo>
                      <a:pt x="564" y="262"/>
                      <a:pt x="573" y="271"/>
                      <a:pt x="580" y="281"/>
                    </a:cubicBezTo>
                    <a:cubicBezTo>
                      <a:pt x="592" y="303"/>
                      <a:pt x="598" y="328"/>
                      <a:pt x="599" y="354"/>
                    </a:cubicBezTo>
                    <a:cubicBezTo>
                      <a:pt x="598" y="470"/>
                      <a:pt x="529" y="576"/>
                      <a:pt x="422" y="623"/>
                    </a:cubicBezTo>
                    <a:cubicBezTo>
                      <a:pt x="442" y="640"/>
                      <a:pt x="469" y="662"/>
                      <a:pt x="498" y="683"/>
                    </a:cubicBezTo>
                    <a:cubicBezTo>
                      <a:pt x="546" y="718"/>
                      <a:pt x="662" y="670"/>
                      <a:pt x="662" y="670"/>
                    </a:cubicBezTo>
                    <a:cubicBezTo>
                      <a:pt x="662" y="670"/>
                      <a:pt x="624" y="648"/>
                      <a:pt x="601" y="556"/>
                    </a:cubicBezTo>
                  </a:path>
                </a:pathLst>
              </a:cu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6" name="Freeform 20">
                <a:extLst>
                  <a:ext uri="{FF2B5EF4-FFF2-40B4-BE49-F238E27FC236}">
                    <a16:creationId xmlns:a16="http://schemas.microsoft.com/office/drawing/2014/main" id="{B307ECF8-8AFB-4A26-BAAE-7355BF9722BF}"/>
                  </a:ext>
                </a:extLst>
              </p:cNvPr>
              <p:cNvSpPr>
                <a:spLocks/>
              </p:cNvSpPr>
              <p:nvPr/>
            </p:nvSpPr>
            <p:spPr bwMode="auto">
              <a:xfrm>
                <a:off x="2611" y="1442"/>
                <a:ext cx="211" cy="182"/>
              </a:xfrm>
              <a:custGeom>
                <a:avLst/>
                <a:gdLst>
                  <a:gd name="T0" fmla="*/ 482 w 482"/>
                  <a:gd name="T1" fmla="*/ 161 h 417"/>
                  <a:gd name="T2" fmla="*/ 469 w 482"/>
                  <a:gd name="T3" fmla="*/ 106 h 417"/>
                  <a:gd name="T4" fmla="*/ 451 w 482"/>
                  <a:gd name="T5" fmla="*/ 90 h 417"/>
                  <a:gd name="T6" fmla="*/ 419 w 482"/>
                  <a:gd name="T7" fmla="*/ 62 h 417"/>
                  <a:gd name="T8" fmla="*/ 391 w 482"/>
                  <a:gd name="T9" fmla="*/ 0 h 417"/>
                  <a:gd name="T10" fmla="*/ 246 w 482"/>
                  <a:gd name="T11" fmla="*/ 96 h 417"/>
                  <a:gd name="T12" fmla="*/ 76 w 482"/>
                  <a:gd name="T13" fmla="*/ 144 h 417"/>
                  <a:gd name="T14" fmla="*/ 9 w 482"/>
                  <a:gd name="T15" fmla="*/ 161 h 417"/>
                  <a:gd name="T16" fmla="*/ 9 w 482"/>
                  <a:gd name="T17" fmla="*/ 219 h 417"/>
                  <a:gd name="T18" fmla="*/ 242 w 482"/>
                  <a:gd name="T19" fmla="*/ 417 h 417"/>
                  <a:gd name="T20" fmla="*/ 482 w 482"/>
                  <a:gd name="T21" fmla="*/ 16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17">
                    <a:moveTo>
                      <a:pt x="482" y="161"/>
                    </a:moveTo>
                    <a:cubicBezTo>
                      <a:pt x="482" y="142"/>
                      <a:pt x="477" y="123"/>
                      <a:pt x="469" y="106"/>
                    </a:cubicBezTo>
                    <a:cubicBezTo>
                      <a:pt x="464" y="99"/>
                      <a:pt x="458" y="94"/>
                      <a:pt x="451" y="90"/>
                    </a:cubicBezTo>
                    <a:cubicBezTo>
                      <a:pt x="439" y="82"/>
                      <a:pt x="428" y="73"/>
                      <a:pt x="419" y="62"/>
                    </a:cubicBezTo>
                    <a:cubicBezTo>
                      <a:pt x="406" y="43"/>
                      <a:pt x="397" y="22"/>
                      <a:pt x="391" y="0"/>
                    </a:cubicBezTo>
                    <a:cubicBezTo>
                      <a:pt x="347" y="38"/>
                      <a:pt x="298" y="70"/>
                      <a:pt x="246" y="96"/>
                    </a:cubicBezTo>
                    <a:cubicBezTo>
                      <a:pt x="192" y="120"/>
                      <a:pt x="135" y="137"/>
                      <a:pt x="76" y="144"/>
                    </a:cubicBezTo>
                    <a:cubicBezTo>
                      <a:pt x="49" y="149"/>
                      <a:pt x="15" y="155"/>
                      <a:pt x="9" y="161"/>
                    </a:cubicBezTo>
                    <a:cubicBezTo>
                      <a:pt x="0" y="174"/>
                      <a:pt x="5" y="205"/>
                      <a:pt x="9" y="219"/>
                    </a:cubicBezTo>
                    <a:cubicBezTo>
                      <a:pt x="37" y="334"/>
                      <a:pt x="135" y="417"/>
                      <a:pt x="242" y="417"/>
                    </a:cubicBezTo>
                    <a:cubicBezTo>
                      <a:pt x="370" y="417"/>
                      <a:pt x="482" y="298"/>
                      <a:pt x="482" y="161"/>
                    </a:cubicBezTo>
                  </a:path>
                </a:pathLst>
              </a:cu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sp>
          <p:nvSpPr>
            <p:cNvPr id="18" name="Freeform 22">
              <a:extLst>
                <a:ext uri="{FF2B5EF4-FFF2-40B4-BE49-F238E27FC236}">
                  <a16:creationId xmlns:a16="http://schemas.microsoft.com/office/drawing/2014/main" id="{041EB6F3-5A06-4383-9067-966EE1B59D80}"/>
                </a:ext>
              </a:extLst>
            </p:cNvPr>
            <p:cNvSpPr>
              <a:spLocks/>
            </p:cNvSpPr>
            <p:nvPr/>
          </p:nvSpPr>
          <p:spPr bwMode="auto">
            <a:xfrm>
              <a:off x="5710839" y="1489372"/>
              <a:ext cx="1724025" cy="1733550"/>
            </a:xfrm>
            <a:custGeom>
              <a:avLst/>
              <a:gdLst>
                <a:gd name="T0" fmla="*/ 0 w 6240"/>
                <a:gd name="T1" fmla="*/ 1040 h 6288"/>
                <a:gd name="T2" fmla="*/ 1040 w 6240"/>
                <a:gd name="T3" fmla="*/ 0 h 6288"/>
                <a:gd name="T4" fmla="*/ 5200 w 6240"/>
                <a:gd name="T5" fmla="*/ 0 h 6288"/>
                <a:gd name="T6" fmla="*/ 6240 w 6240"/>
                <a:gd name="T7" fmla="*/ 1040 h 6288"/>
                <a:gd name="T8" fmla="*/ 6240 w 6240"/>
                <a:gd name="T9" fmla="*/ 5248 h 6288"/>
                <a:gd name="T10" fmla="*/ 5200 w 6240"/>
                <a:gd name="T11" fmla="*/ 6288 h 6288"/>
                <a:gd name="T12" fmla="*/ 1040 w 6240"/>
                <a:gd name="T13" fmla="*/ 6288 h 6288"/>
                <a:gd name="T14" fmla="*/ 0 w 6240"/>
                <a:gd name="T15" fmla="*/ 5248 h 6288"/>
                <a:gd name="T16" fmla="*/ 0 w 6240"/>
                <a:gd name="T17" fmla="*/ 1040 h 6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0" h="6288">
                  <a:moveTo>
                    <a:pt x="0" y="1040"/>
                  </a:moveTo>
                  <a:cubicBezTo>
                    <a:pt x="0" y="466"/>
                    <a:pt x="466" y="0"/>
                    <a:pt x="1040" y="0"/>
                  </a:cubicBezTo>
                  <a:lnTo>
                    <a:pt x="5200" y="0"/>
                  </a:lnTo>
                  <a:cubicBezTo>
                    <a:pt x="5775" y="0"/>
                    <a:pt x="6240" y="466"/>
                    <a:pt x="6240" y="1040"/>
                  </a:cubicBezTo>
                  <a:lnTo>
                    <a:pt x="6240" y="5248"/>
                  </a:lnTo>
                  <a:cubicBezTo>
                    <a:pt x="6240" y="5823"/>
                    <a:pt x="5775" y="6288"/>
                    <a:pt x="5200" y="6288"/>
                  </a:cubicBezTo>
                  <a:lnTo>
                    <a:pt x="1040" y="6288"/>
                  </a:lnTo>
                  <a:cubicBezTo>
                    <a:pt x="466" y="6288"/>
                    <a:pt x="0" y="5823"/>
                    <a:pt x="0" y="5248"/>
                  </a:cubicBezTo>
                  <a:lnTo>
                    <a:pt x="0" y="1040"/>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9" name="Freeform 23">
              <a:extLst>
                <a:ext uri="{FF2B5EF4-FFF2-40B4-BE49-F238E27FC236}">
                  <a16:creationId xmlns:a16="http://schemas.microsoft.com/office/drawing/2014/main" id="{B69C7D57-4B0E-4D4F-AB2D-58BCF1986F6A}"/>
                </a:ext>
              </a:extLst>
            </p:cNvPr>
            <p:cNvSpPr>
              <a:spLocks/>
            </p:cNvSpPr>
            <p:nvPr/>
          </p:nvSpPr>
          <p:spPr bwMode="auto">
            <a:xfrm>
              <a:off x="5710839" y="1489372"/>
              <a:ext cx="1724025" cy="1733550"/>
            </a:xfrm>
            <a:custGeom>
              <a:avLst/>
              <a:gdLst>
                <a:gd name="T0" fmla="*/ 0 w 6240"/>
                <a:gd name="T1" fmla="*/ 1040 h 6288"/>
                <a:gd name="T2" fmla="*/ 1040 w 6240"/>
                <a:gd name="T3" fmla="*/ 0 h 6288"/>
                <a:gd name="T4" fmla="*/ 5200 w 6240"/>
                <a:gd name="T5" fmla="*/ 0 h 6288"/>
                <a:gd name="T6" fmla="*/ 6240 w 6240"/>
                <a:gd name="T7" fmla="*/ 1040 h 6288"/>
                <a:gd name="T8" fmla="*/ 6240 w 6240"/>
                <a:gd name="T9" fmla="*/ 5248 h 6288"/>
                <a:gd name="T10" fmla="*/ 5200 w 6240"/>
                <a:gd name="T11" fmla="*/ 6288 h 6288"/>
                <a:gd name="T12" fmla="*/ 1040 w 6240"/>
                <a:gd name="T13" fmla="*/ 6288 h 6288"/>
                <a:gd name="T14" fmla="*/ 0 w 6240"/>
                <a:gd name="T15" fmla="*/ 5248 h 6288"/>
                <a:gd name="T16" fmla="*/ 0 w 6240"/>
                <a:gd name="T17" fmla="*/ 1040 h 6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0" h="6288">
                  <a:moveTo>
                    <a:pt x="0" y="1040"/>
                  </a:moveTo>
                  <a:cubicBezTo>
                    <a:pt x="0" y="466"/>
                    <a:pt x="466" y="0"/>
                    <a:pt x="1040" y="0"/>
                  </a:cubicBezTo>
                  <a:lnTo>
                    <a:pt x="5200" y="0"/>
                  </a:lnTo>
                  <a:cubicBezTo>
                    <a:pt x="5775" y="0"/>
                    <a:pt x="6240" y="466"/>
                    <a:pt x="6240" y="1040"/>
                  </a:cubicBezTo>
                  <a:lnTo>
                    <a:pt x="6240" y="5248"/>
                  </a:lnTo>
                  <a:cubicBezTo>
                    <a:pt x="6240" y="5823"/>
                    <a:pt x="5775" y="6288"/>
                    <a:pt x="5200" y="6288"/>
                  </a:cubicBezTo>
                  <a:lnTo>
                    <a:pt x="1040" y="6288"/>
                  </a:lnTo>
                  <a:cubicBezTo>
                    <a:pt x="466" y="6288"/>
                    <a:pt x="0" y="5823"/>
                    <a:pt x="0" y="5248"/>
                  </a:cubicBezTo>
                  <a:lnTo>
                    <a:pt x="0" y="1040"/>
                  </a:lnTo>
                  <a:close/>
                </a:path>
              </a:pathLst>
            </a:custGeom>
            <a:noFill/>
            <a:ln w="34925"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20" name="Rectangle 24">
              <a:extLst>
                <a:ext uri="{FF2B5EF4-FFF2-40B4-BE49-F238E27FC236}">
                  <a16:creationId xmlns:a16="http://schemas.microsoft.com/office/drawing/2014/main" id="{B647200C-E606-4878-9DBC-8BA16561697B}"/>
                </a:ext>
              </a:extLst>
            </p:cNvPr>
            <p:cNvSpPr>
              <a:spLocks noChangeArrowheads="1"/>
            </p:cNvSpPr>
            <p:nvPr/>
          </p:nvSpPr>
          <p:spPr bwMode="auto">
            <a:xfrm>
              <a:off x="6231540" y="2349796"/>
              <a:ext cx="75180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Being </a:t>
              </a:r>
              <a:endParaRPr lang="en-US" altLang="en-US" sz="1801"/>
            </a:p>
          </p:txBody>
        </p:sp>
        <p:sp>
          <p:nvSpPr>
            <p:cNvPr id="21" name="Rectangle 25">
              <a:extLst>
                <a:ext uri="{FF2B5EF4-FFF2-40B4-BE49-F238E27FC236}">
                  <a16:creationId xmlns:a16="http://schemas.microsoft.com/office/drawing/2014/main" id="{3D101E9E-E5D2-432F-B3C1-2750E9DFFDA2}"/>
                </a:ext>
              </a:extLst>
            </p:cNvPr>
            <p:cNvSpPr>
              <a:spLocks noChangeArrowheads="1"/>
            </p:cNvSpPr>
            <p:nvPr/>
          </p:nvSpPr>
          <p:spPr bwMode="auto">
            <a:xfrm>
              <a:off x="6009289" y="2702221"/>
              <a:ext cx="112024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Prepared</a:t>
              </a:r>
              <a:endParaRPr lang="en-US" altLang="en-US" sz="1801"/>
            </a:p>
          </p:txBody>
        </p:sp>
        <p:sp>
          <p:nvSpPr>
            <p:cNvPr id="22" name="Freeform 26">
              <a:extLst>
                <a:ext uri="{FF2B5EF4-FFF2-40B4-BE49-F238E27FC236}">
                  <a16:creationId xmlns:a16="http://schemas.microsoft.com/office/drawing/2014/main" id="{2C035AF9-AE54-4DBD-896E-21B30A1EF692}"/>
                </a:ext>
              </a:extLst>
            </p:cNvPr>
            <p:cNvSpPr>
              <a:spLocks/>
            </p:cNvSpPr>
            <p:nvPr/>
          </p:nvSpPr>
          <p:spPr bwMode="auto">
            <a:xfrm>
              <a:off x="7696801" y="1506835"/>
              <a:ext cx="1662113" cy="1673225"/>
            </a:xfrm>
            <a:custGeom>
              <a:avLst/>
              <a:gdLst>
                <a:gd name="T0" fmla="*/ 0 w 6016"/>
                <a:gd name="T1" fmla="*/ 1003 h 6064"/>
                <a:gd name="T2" fmla="*/ 1003 w 6016"/>
                <a:gd name="T3" fmla="*/ 0 h 6064"/>
                <a:gd name="T4" fmla="*/ 5014 w 6016"/>
                <a:gd name="T5" fmla="*/ 0 h 6064"/>
                <a:gd name="T6" fmla="*/ 6016 w 6016"/>
                <a:gd name="T7" fmla="*/ 1003 h 6064"/>
                <a:gd name="T8" fmla="*/ 6016 w 6016"/>
                <a:gd name="T9" fmla="*/ 5062 h 6064"/>
                <a:gd name="T10" fmla="*/ 5014 w 6016"/>
                <a:gd name="T11" fmla="*/ 6064 h 6064"/>
                <a:gd name="T12" fmla="*/ 1003 w 6016"/>
                <a:gd name="T13" fmla="*/ 6064 h 6064"/>
                <a:gd name="T14" fmla="*/ 0 w 6016"/>
                <a:gd name="T15" fmla="*/ 5062 h 6064"/>
                <a:gd name="T16" fmla="*/ 0 w 6016"/>
                <a:gd name="T17" fmla="*/ 1003 h 6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6" h="6064">
                  <a:moveTo>
                    <a:pt x="0" y="1003"/>
                  </a:moveTo>
                  <a:cubicBezTo>
                    <a:pt x="0" y="449"/>
                    <a:pt x="449" y="0"/>
                    <a:pt x="1003" y="0"/>
                  </a:cubicBezTo>
                  <a:lnTo>
                    <a:pt x="5014" y="0"/>
                  </a:lnTo>
                  <a:cubicBezTo>
                    <a:pt x="5568" y="0"/>
                    <a:pt x="6016" y="449"/>
                    <a:pt x="6016" y="1003"/>
                  </a:cubicBezTo>
                  <a:lnTo>
                    <a:pt x="6016" y="5062"/>
                  </a:lnTo>
                  <a:cubicBezTo>
                    <a:pt x="6016" y="5616"/>
                    <a:pt x="5568" y="6064"/>
                    <a:pt x="5014" y="6064"/>
                  </a:cubicBezTo>
                  <a:lnTo>
                    <a:pt x="1003" y="6064"/>
                  </a:lnTo>
                  <a:cubicBezTo>
                    <a:pt x="449" y="6064"/>
                    <a:pt x="0" y="5616"/>
                    <a:pt x="0" y="5062"/>
                  </a:cubicBezTo>
                  <a:lnTo>
                    <a:pt x="0" y="1003"/>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23" name="Freeform 27">
              <a:extLst>
                <a:ext uri="{FF2B5EF4-FFF2-40B4-BE49-F238E27FC236}">
                  <a16:creationId xmlns:a16="http://schemas.microsoft.com/office/drawing/2014/main" id="{31184758-251A-4AFE-8149-868768AEA8AA}"/>
                </a:ext>
              </a:extLst>
            </p:cNvPr>
            <p:cNvSpPr>
              <a:spLocks/>
            </p:cNvSpPr>
            <p:nvPr/>
          </p:nvSpPr>
          <p:spPr bwMode="auto">
            <a:xfrm>
              <a:off x="7696801" y="1506835"/>
              <a:ext cx="1662113" cy="1673225"/>
            </a:xfrm>
            <a:custGeom>
              <a:avLst/>
              <a:gdLst>
                <a:gd name="T0" fmla="*/ 0 w 6016"/>
                <a:gd name="T1" fmla="*/ 1003 h 6064"/>
                <a:gd name="T2" fmla="*/ 1003 w 6016"/>
                <a:gd name="T3" fmla="*/ 0 h 6064"/>
                <a:gd name="T4" fmla="*/ 5014 w 6016"/>
                <a:gd name="T5" fmla="*/ 0 h 6064"/>
                <a:gd name="T6" fmla="*/ 6016 w 6016"/>
                <a:gd name="T7" fmla="*/ 1003 h 6064"/>
                <a:gd name="T8" fmla="*/ 6016 w 6016"/>
                <a:gd name="T9" fmla="*/ 5062 h 6064"/>
                <a:gd name="T10" fmla="*/ 5014 w 6016"/>
                <a:gd name="T11" fmla="*/ 6064 h 6064"/>
                <a:gd name="T12" fmla="*/ 1003 w 6016"/>
                <a:gd name="T13" fmla="*/ 6064 h 6064"/>
                <a:gd name="T14" fmla="*/ 0 w 6016"/>
                <a:gd name="T15" fmla="*/ 5062 h 6064"/>
                <a:gd name="T16" fmla="*/ 0 w 6016"/>
                <a:gd name="T17" fmla="*/ 1003 h 6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6" h="6064">
                  <a:moveTo>
                    <a:pt x="0" y="1003"/>
                  </a:moveTo>
                  <a:cubicBezTo>
                    <a:pt x="0" y="449"/>
                    <a:pt x="449" y="0"/>
                    <a:pt x="1003" y="0"/>
                  </a:cubicBezTo>
                  <a:lnTo>
                    <a:pt x="5014" y="0"/>
                  </a:lnTo>
                  <a:cubicBezTo>
                    <a:pt x="5568" y="0"/>
                    <a:pt x="6016" y="449"/>
                    <a:pt x="6016" y="1003"/>
                  </a:cubicBezTo>
                  <a:lnTo>
                    <a:pt x="6016" y="5062"/>
                  </a:lnTo>
                  <a:cubicBezTo>
                    <a:pt x="6016" y="5616"/>
                    <a:pt x="5568" y="6064"/>
                    <a:pt x="5014" y="6064"/>
                  </a:cubicBezTo>
                  <a:lnTo>
                    <a:pt x="1003" y="6064"/>
                  </a:lnTo>
                  <a:cubicBezTo>
                    <a:pt x="449" y="6064"/>
                    <a:pt x="0" y="5616"/>
                    <a:pt x="0" y="5062"/>
                  </a:cubicBezTo>
                  <a:lnTo>
                    <a:pt x="0" y="1003"/>
                  </a:lnTo>
                  <a:close/>
                </a:path>
              </a:pathLst>
            </a:custGeom>
            <a:noFill/>
            <a:ln w="34925" cap="flat">
              <a:solidFill>
                <a:srgbClr val="5B9BD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24" name="Rectangle 28">
              <a:extLst>
                <a:ext uri="{FF2B5EF4-FFF2-40B4-BE49-F238E27FC236}">
                  <a16:creationId xmlns:a16="http://schemas.microsoft.com/office/drawing/2014/main" id="{4954FF98-7B12-4431-B829-4D0A50836A29}"/>
                </a:ext>
              </a:extLst>
            </p:cNvPr>
            <p:cNvSpPr>
              <a:spLocks noChangeArrowheads="1"/>
            </p:cNvSpPr>
            <p:nvPr/>
          </p:nvSpPr>
          <p:spPr bwMode="auto">
            <a:xfrm>
              <a:off x="7898415" y="1684635"/>
              <a:ext cx="125399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2300" b="1">
                  <a:solidFill>
                    <a:srgbClr val="000000"/>
                  </a:solidFill>
                  <a:latin typeface="Calibri" panose="020F0502020204030204" pitchFamily="34" charset="0"/>
                </a:rPr>
                <a:t>Mediating</a:t>
              </a:r>
              <a:endParaRPr lang="en-US" altLang="en-US" sz="1801"/>
            </a:p>
          </p:txBody>
        </p:sp>
        <p:grpSp>
          <p:nvGrpSpPr>
            <p:cNvPr id="25" name="Group 32">
              <a:extLst>
                <a:ext uri="{FF2B5EF4-FFF2-40B4-BE49-F238E27FC236}">
                  <a16:creationId xmlns:a16="http://schemas.microsoft.com/office/drawing/2014/main" id="{9775ECBF-66EC-4A3A-A6B1-25D7123CBF83}"/>
                </a:ext>
              </a:extLst>
            </p:cNvPr>
            <p:cNvGrpSpPr>
              <a:grpSpLocks/>
            </p:cNvGrpSpPr>
            <p:nvPr/>
          </p:nvGrpSpPr>
          <p:grpSpPr bwMode="auto">
            <a:xfrm>
              <a:off x="8104789" y="2140247"/>
              <a:ext cx="889000" cy="887413"/>
              <a:chOff x="4915" y="1316"/>
              <a:chExt cx="560" cy="559"/>
            </a:xfrm>
          </p:grpSpPr>
          <p:sp>
            <p:nvSpPr>
              <p:cNvPr id="111" name="Freeform 29">
                <a:extLst>
                  <a:ext uri="{FF2B5EF4-FFF2-40B4-BE49-F238E27FC236}">
                    <a16:creationId xmlns:a16="http://schemas.microsoft.com/office/drawing/2014/main" id="{511C8806-3DCA-48FD-ABAE-30FD284B8AB8}"/>
                  </a:ext>
                </a:extLst>
              </p:cNvPr>
              <p:cNvSpPr>
                <a:spLocks noEditPoints="1"/>
              </p:cNvSpPr>
              <p:nvPr/>
            </p:nvSpPr>
            <p:spPr bwMode="auto">
              <a:xfrm>
                <a:off x="4934" y="1316"/>
                <a:ext cx="520" cy="559"/>
              </a:xfrm>
              <a:custGeom>
                <a:avLst/>
                <a:gdLst>
                  <a:gd name="T0" fmla="*/ 596 w 1188"/>
                  <a:gd name="T1" fmla="*/ 192 h 1280"/>
                  <a:gd name="T2" fmla="*/ 628 w 1188"/>
                  <a:gd name="T3" fmla="*/ 224 h 1280"/>
                  <a:gd name="T4" fmla="*/ 596 w 1188"/>
                  <a:gd name="T5" fmla="*/ 256 h 1280"/>
                  <a:gd name="T6" fmla="*/ 564 w 1188"/>
                  <a:gd name="T7" fmla="*/ 224 h 1280"/>
                  <a:gd name="T8" fmla="*/ 596 w 1188"/>
                  <a:gd name="T9" fmla="*/ 192 h 1280"/>
                  <a:gd name="T10" fmla="*/ 788 w 1188"/>
                  <a:gd name="T11" fmla="*/ 1152 h 1280"/>
                  <a:gd name="T12" fmla="*/ 756 w 1188"/>
                  <a:gd name="T13" fmla="*/ 1120 h 1280"/>
                  <a:gd name="T14" fmla="*/ 644 w 1188"/>
                  <a:gd name="T15" fmla="*/ 1120 h 1280"/>
                  <a:gd name="T16" fmla="*/ 644 w 1188"/>
                  <a:gd name="T17" fmla="*/ 308 h 1280"/>
                  <a:gd name="T18" fmla="*/ 680 w 1188"/>
                  <a:gd name="T19" fmla="*/ 272 h 1280"/>
                  <a:gd name="T20" fmla="*/ 987 w 1188"/>
                  <a:gd name="T21" fmla="*/ 272 h 1280"/>
                  <a:gd name="T22" fmla="*/ 897 w 1188"/>
                  <a:gd name="T23" fmla="*/ 736 h 1280"/>
                  <a:gd name="T24" fmla="*/ 963 w 1188"/>
                  <a:gd name="T25" fmla="*/ 736 h 1280"/>
                  <a:gd name="T26" fmla="*/ 1033 w 1188"/>
                  <a:gd name="T27" fmla="*/ 372 h 1280"/>
                  <a:gd name="T28" fmla="*/ 1123 w 1188"/>
                  <a:gd name="T29" fmla="*/ 736 h 1280"/>
                  <a:gd name="T30" fmla="*/ 1188 w 1188"/>
                  <a:gd name="T31" fmla="*/ 736 h 1280"/>
                  <a:gd name="T32" fmla="*/ 1072 w 1188"/>
                  <a:gd name="T33" fmla="*/ 272 h 1280"/>
                  <a:gd name="T34" fmla="*/ 1092 w 1188"/>
                  <a:gd name="T35" fmla="*/ 272 h 1280"/>
                  <a:gd name="T36" fmla="*/ 1140 w 1188"/>
                  <a:gd name="T37" fmla="*/ 224 h 1280"/>
                  <a:gd name="T38" fmla="*/ 1092 w 1188"/>
                  <a:gd name="T39" fmla="*/ 176 h 1280"/>
                  <a:gd name="T40" fmla="*/ 680 w 1188"/>
                  <a:gd name="T41" fmla="*/ 176 h 1280"/>
                  <a:gd name="T42" fmla="*/ 644 w 1188"/>
                  <a:gd name="T43" fmla="*/ 141 h 1280"/>
                  <a:gd name="T44" fmla="*/ 644 w 1188"/>
                  <a:gd name="T45" fmla="*/ 48 h 1280"/>
                  <a:gd name="T46" fmla="*/ 596 w 1188"/>
                  <a:gd name="T47" fmla="*/ 0 h 1280"/>
                  <a:gd name="T48" fmla="*/ 548 w 1188"/>
                  <a:gd name="T49" fmla="*/ 48 h 1280"/>
                  <a:gd name="T50" fmla="*/ 548 w 1188"/>
                  <a:gd name="T51" fmla="*/ 141 h 1280"/>
                  <a:gd name="T52" fmla="*/ 513 w 1188"/>
                  <a:gd name="T53" fmla="*/ 176 h 1280"/>
                  <a:gd name="T54" fmla="*/ 100 w 1188"/>
                  <a:gd name="T55" fmla="*/ 176 h 1280"/>
                  <a:gd name="T56" fmla="*/ 52 w 1188"/>
                  <a:gd name="T57" fmla="*/ 224 h 1280"/>
                  <a:gd name="T58" fmla="*/ 91 w 1188"/>
                  <a:gd name="T59" fmla="*/ 271 h 1280"/>
                  <a:gd name="T60" fmla="*/ 0 w 1188"/>
                  <a:gd name="T61" fmla="*/ 736 h 1280"/>
                  <a:gd name="T62" fmla="*/ 65 w 1188"/>
                  <a:gd name="T63" fmla="*/ 736 h 1280"/>
                  <a:gd name="T64" fmla="*/ 136 w 1188"/>
                  <a:gd name="T65" fmla="*/ 372 h 1280"/>
                  <a:gd name="T66" fmla="*/ 227 w 1188"/>
                  <a:gd name="T67" fmla="*/ 736 h 1280"/>
                  <a:gd name="T68" fmla="*/ 292 w 1188"/>
                  <a:gd name="T69" fmla="*/ 736 h 1280"/>
                  <a:gd name="T70" fmla="*/ 176 w 1188"/>
                  <a:gd name="T71" fmla="*/ 272 h 1280"/>
                  <a:gd name="T72" fmla="*/ 512 w 1188"/>
                  <a:gd name="T73" fmla="*/ 272 h 1280"/>
                  <a:gd name="T74" fmla="*/ 547 w 1188"/>
                  <a:gd name="T75" fmla="*/ 308 h 1280"/>
                  <a:gd name="T76" fmla="*/ 547 w 1188"/>
                  <a:gd name="T77" fmla="*/ 1120 h 1280"/>
                  <a:gd name="T78" fmla="*/ 435 w 1188"/>
                  <a:gd name="T79" fmla="*/ 1120 h 1280"/>
                  <a:gd name="T80" fmla="*/ 403 w 1188"/>
                  <a:gd name="T81" fmla="*/ 1152 h 1280"/>
                  <a:gd name="T82" fmla="*/ 403 w 1188"/>
                  <a:gd name="T83" fmla="*/ 1184 h 1280"/>
                  <a:gd name="T84" fmla="*/ 212 w 1188"/>
                  <a:gd name="T85" fmla="*/ 1184 h 1280"/>
                  <a:gd name="T86" fmla="*/ 212 w 1188"/>
                  <a:gd name="T87" fmla="*/ 1280 h 1280"/>
                  <a:gd name="T88" fmla="*/ 980 w 1188"/>
                  <a:gd name="T89" fmla="*/ 1280 h 1280"/>
                  <a:gd name="T90" fmla="*/ 980 w 1188"/>
                  <a:gd name="T91" fmla="*/ 1184 h 1280"/>
                  <a:gd name="T92" fmla="*/ 788 w 1188"/>
                  <a:gd name="T93" fmla="*/ 1184 h 1280"/>
                  <a:gd name="T94" fmla="*/ 788 w 1188"/>
                  <a:gd name="T95" fmla="*/ 1152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8" h="1280">
                    <a:moveTo>
                      <a:pt x="596" y="192"/>
                    </a:moveTo>
                    <a:cubicBezTo>
                      <a:pt x="614" y="192"/>
                      <a:pt x="628" y="207"/>
                      <a:pt x="628" y="224"/>
                    </a:cubicBezTo>
                    <a:cubicBezTo>
                      <a:pt x="628" y="242"/>
                      <a:pt x="614" y="256"/>
                      <a:pt x="596" y="256"/>
                    </a:cubicBezTo>
                    <a:cubicBezTo>
                      <a:pt x="579" y="256"/>
                      <a:pt x="564" y="242"/>
                      <a:pt x="564" y="224"/>
                    </a:cubicBezTo>
                    <a:cubicBezTo>
                      <a:pt x="564" y="207"/>
                      <a:pt x="579" y="192"/>
                      <a:pt x="596" y="192"/>
                    </a:cubicBezTo>
                    <a:close/>
                    <a:moveTo>
                      <a:pt x="788" y="1152"/>
                    </a:moveTo>
                    <a:cubicBezTo>
                      <a:pt x="788" y="1135"/>
                      <a:pt x="774" y="1120"/>
                      <a:pt x="756" y="1120"/>
                    </a:cubicBezTo>
                    <a:lnTo>
                      <a:pt x="644" y="1120"/>
                    </a:lnTo>
                    <a:lnTo>
                      <a:pt x="644" y="308"/>
                    </a:lnTo>
                    <a:cubicBezTo>
                      <a:pt x="659" y="300"/>
                      <a:pt x="672" y="287"/>
                      <a:pt x="680" y="272"/>
                    </a:cubicBezTo>
                    <a:lnTo>
                      <a:pt x="987" y="272"/>
                    </a:lnTo>
                    <a:lnTo>
                      <a:pt x="897" y="736"/>
                    </a:lnTo>
                    <a:lnTo>
                      <a:pt x="963" y="736"/>
                    </a:lnTo>
                    <a:lnTo>
                      <a:pt x="1033" y="372"/>
                    </a:lnTo>
                    <a:lnTo>
                      <a:pt x="1123" y="736"/>
                    </a:lnTo>
                    <a:lnTo>
                      <a:pt x="1188" y="736"/>
                    </a:lnTo>
                    <a:lnTo>
                      <a:pt x="1072" y="272"/>
                    </a:lnTo>
                    <a:lnTo>
                      <a:pt x="1092" y="272"/>
                    </a:lnTo>
                    <a:cubicBezTo>
                      <a:pt x="1120" y="272"/>
                      <a:pt x="1140" y="252"/>
                      <a:pt x="1140" y="224"/>
                    </a:cubicBezTo>
                    <a:cubicBezTo>
                      <a:pt x="1140" y="197"/>
                      <a:pt x="1120" y="176"/>
                      <a:pt x="1092" y="176"/>
                    </a:cubicBezTo>
                    <a:lnTo>
                      <a:pt x="680" y="176"/>
                    </a:lnTo>
                    <a:cubicBezTo>
                      <a:pt x="672" y="162"/>
                      <a:pt x="659" y="149"/>
                      <a:pt x="644" y="141"/>
                    </a:cubicBezTo>
                    <a:lnTo>
                      <a:pt x="644" y="48"/>
                    </a:lnTo>
                    <a:cubicBezTo>
                      <a:pt x="644" y="21"/>
                      <a:pt x="624" y="0"/>
                      <a:pt x="596" y="0"/>
                    </a:cubicBezTo>
                    <a:cubicBezTo>
                      <a:pt x="569" y="0"/>
                      <a:pt x="548" y="21"/>
                      <a:pt x="548" y="48"/>
                    </a:cubicBezTo>
                    <a:lnTo>
                      <a:pt x="548" y="141"/>
                    </a:lnTo>
                    <a:cubicBezTo>
                      <a:pt x="534" y="149"/>
                      <a:pt x="521" y="162"/>
                      <a:pt x="513" y="176"/>
                    </a:cubicBezTo>
                    <a:lnTo>
                      <a:pt x="100" y="176"/>
                    </a:lnTo>
                    <a:cubicBezTo>
                      <a:pt x="73" y="176"/>
                      <a:pt x="52" y="197"/>
                      <a:pt x="52" y="224"/>
                    </a:cubicBezTo>
                    <a:cubicBezTo>
                      <a:pt x="52" y="247"/>
                      <a:pt x="68" y="268"/>
                      <a:pt x="91" y="271"/>
                    </a:cubicBezTo>
                    <a:lnTo>
                      <a:pt x="0" y="736"/>
                    </a:lnTo>
                    <a:lnTo>
                      <a:pt x="65" y="736"/>
                    </a:lnTo>
                    <a:lnTo>
                      <a:pt x="136" y="372"/>
                    </a:lnTo>
                    <a:lnTo>
                      <a:pt x="227" y="736"/>
                    </a:lnTo>
                    <a:lnTo>
                      <a:pt x="292" y="736"/>
                    </a:lnTo>
                    <a:lnTo>
                      <a:pt x="176" y="272"/>
                    </a:lnTo>
                    <a:lnTo>
                      <a:pt x="512" y="272"/>
                    </a:lnTo>
                    <a:cubicBezTo>
                      <a:pt x="520" y="287"/>
                      <a:pt x="532" y="300"/>
                      <a:pt x="547" y="308"/>
                    </a:cubicBezTo>
                    <a:lnTo>
                      <a:pt x="547" y="1120"/>
                    </a:lnTo>
                    <a:lnTo>
                      <a:pt x="435" y="1120"/>
                    </a:lnTo>
                    <a:cubicBezTo>
                      <a:pt x="417" y="1120"/>
                      <a:pt x="403" y="1135"/>
                      <a:pt x="403" y="1152"/>
                    </a:cubicBezTo>
                    <a:lnTo>
                      <a:pt x="403" y="1184"/>
                    </a:lnTo>
                    <a:lnTo>
                      <a:pt x="212" y="1184"/>
                    </a:lnTo>
                    <a:lnTo>
                      <a:pt x="212" y="1280"/>
                    </a:lnTo>
                    <a:lnTo>
                      <a:pt x="980" y="1280"/>
                    </a:lnTo>
                    <a:lnTo>
                      <a:pt x="980" y="1184"/>
                    </a:lnTo>
                    <a:lnTo>
                      <a:pt x="788" y="1184"/>
                    </a:lnTo>
                    <a:lnTo>
                      <a:pt x="788" y="1152"/>
                    </a:lnTo>
                    <a:close/>
                  </a:path>
                </a:pathLst>
              </a:cu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2" name="Freeform 30">
                <a:extLst>
                  <a:ext uri="{FF2B5EF4-FFF2-40B4-BE49-F238E27FC236}">
                    <a16:creationId xmlns:a16="http://schemas.microsoft.com/office/drawing/2014/main" id="{A4EDE7FF-ACF9-4F97-B614-02834CB4F77B}"/>
                  </a:ext>
                </a:extLst>
              </p:cNvPr>
              <p:cNvSpPr>
                <a:spLocks/>
              </p:cNvSpPr>
              <p:nvPr/>
            </p:nvSpPr>
            <p:spPr bwMode="auto">
              <a:xfrm>
                <a:off x="4915" y="1658"/>
                <a:ext cx="168" cy="42"/>
              </a:xfrm>
              <a:custGeom>
                <a:avLst/>
                <a:gdLst>
                  <a:gd name="T0" fmla="*/ 384 w 384"/>
                  <a:gd name="T1" fmla="*/ 0 h 96"/>
                  <a:gd name="T2" fmla="*/ 0 w 384"/>
                  <a:gd name="T3" fmla="*/ 0 h 96"/>
                  <a:gd name="T4" fmla="*/ 192 w 384"/>
                  <a:gd name="T5" fmla="*/ 96 h 96"/>
                  <a:gd name="T6" fmla="*/ 384 w 384"/>
                  <a:gd name="T7" fmla="*/ 0 h 96"/>
                </a:gdLst>
                <a:ahLst/>
                <a:cxnLst>
                  <a:cxn ang="0">
                    <a:pos x="T0" y="T1"/>
                  </a:cxn>
                  <a:cxn ang="0">
                    <a:pos x="T2" y="T3"/>
                  </a:cxn>
                  <a:cxn ang="0">
                    <a:pos x="T4" y="T5"/>
                  </a:cxn>
                  <a:cxn ang="0">
                    <a:pos x="T6" y="T7"/>
                  </a:cxn>
                </a:cxnLst>
                <a:rect l="0" t="0" r="r" b="b"/>
                <a:pathLst>
                  <a:path w="384" h="96">
                    <a:moveTo>
                      <a:pt x="384" y="0"/>
                    </a:moveTo>
                    <a:lnTo>
                      <a:pt x="0" y="0"/>
                    </a:lnTo>
                    <a:cubicBezTo>
                      <a:pt x="0" y="53"/>
                      <a:pt x="87" y="96"/>
                      <a:pt x="192" y="96"/>
                    </a:cubicBezTo>
                    <a:cubicBezTo>
                      <a:pt x="298" y="96"/>
                      <a:pt x="384" y="53"/>
                      <a:pt x="384" y="0"/>
                    </a:cubicBezTo>
                    <a:close/>
                  </a:path>
                </a:pathLst>
              </a:cu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3" name="Freeform 31">
                <a:extLst>
                  <a:ext uri="{FF2B5EF4-FFF2-40B4-BE49-F238E27FC236}">
                    <a16:creationId xmlns:a16="http://schemas.microsoft.com/office/drawing/2014/main" id="{3D0F2DA8-4CC8-42A7-8628-B348A86E9A73}"/>
                  </a:ext>
                </a:extLst>
              </p:cNvPr>
              <p:cNvSpPr>
                <a:spLocks/>
              </p:cNvSpPr>
              <p:nvPr/>
            </p:nvSpPr>
            <p:spPr bwMode="auto">
              <a:xfrm>
                <a:off x="5307" y="1658"/>
                <a:ext cx="168" cy="42"/>
              </a:xfrm>
              <a:custGeom>
                <a:avLst/>
                <a:gdLst>
                  <a:gd name="T0" fmla="*/ 0 w 384"/>
                  <a:gd name="T1" fmla="*/ 0 h 96"/>
                  <a:gd name="T2" fmla="*/ 192 w 384"/>
                  <a:gd name="T3" fmla="*/ 96 h 96"/>
                  <a:gd name="T4" fmla="*/ 384 w 384"/>
                  <a:gd name="T5" fmla="*/ 0 h 96"/>
                  <a:gd name="T6" fmla="*/ 0 w 384"/>
                  <a:gd name="T7" fmla="*/ 0 h 96"/>
                </a:gdLst>
                <a:ahLst/>
                <a:cxnLst>
                  <a:cxn ang="0">
                    <a:pos x="T0" y="T1"/>
                  </a:cxn>
                  <a:cxn ang="0">
                    <a:pos x="T2" y="T3"/>
                  </a:cxn>
                  <a:cxn ang="0">
                    <a:pos x="T4" y="T5"/>
                  </a:cxn>
                  <a:cxn ang="0">
                    <a:pos x="T6" y="T7"/>
                  </a:cxn>
                </a:cxnLst>
                <a:rect l="0" t="0" r="r" b="b"/>
                <a:pathLst>
                  <a:path w="384" h="96">
                    <a:moveTo>
                      <a:pt x="0" y="0"/>
                    </a:moveTo>
                    <a:cubicBezTo>
                      <a:pt x="0" y="53"/>
                      <a:pt x="87" y="96"/>
                      <a:pt x="192" y="96"/>
                    </a:cubicBezTo>
                    <a:cubicBezTo>
                      <a:pt x="298" y="96"/>
                      <a:pt x="384" y="53"/>
                      <a:pt x="384" y="0"/>
                    </a:cubicBezTo>
                    <a:lnTo>
                      <a:pt x="0" y="0"/>
                    </a:lnTo>
                    <a:close/>
                  </a:path>
                </a:pathLst>
              </a:cu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grpSp>
          <p:nvGrpSpPr>
            <p:cNvPr id="26" name="Group 36">
              <a:extLst>
                <a:ext uri="{FF2B5EF4-FFF2-40B4-BE49-F238E27FC236}">
                  <a16:creationId xmlns:a16="http://schemas.microsoft.com/office/drawing/2014/main" id="{C7620515-F4D5-4A23-8F89-136AC27800C6}"/>
                </a:ext>
              </a:extLst>
            </p:cNvPr>
            <p:cNvGrpSpPr>
              <a:grpSpLocks/>
            </p:cNvGrpSpPr>
            <p:nvPr/>
          </p:nvGrpSpPr>
          <p:grpSpPr bwMode="auto">
            <a:xfrm>
              <a:off x="5736239" y="1541760"/>
              <a:ext cx="776288" cy="911225"/>
              <a:chOff x="3423" y="939"/>
              <a:chExt cx="489" cy="574"/>
            </a:xfrm>
          </p:grpSpPr>
          <p:sp>
            <p:nvSpPr>
              <p:cNvPr id="108" name="Oval 33">
                <a:extLst>
                  <a:ext uri="{FF2B5EF4-FFF2-40B4-BE49-F238E27FC236}">
                    <a16:creationId xmlns:a16="http://schemas.microsoft.com/office/drawing/2014/main" id="{03636CDE-25B3-4AC5-B6B7-C14763767D5F}"/>
                  </a:ext>
                </a:extLst>
              </p:cNvPr>
              <p:cNvSpPr>
                <a:spLocks noChangeArrowheads="1"/>
              </p:cNvSpPr>
              <p:nvPr/>
            </p:nvSpPr>
            <p:spPr bwMode="auto">
              <a:xfrm>
                <a:off x="3628" y="1047"/>
                <a:ext cx="59" cy="59"/>
              </a:xfrm>
              <a:prstGeom prst="ellipse">
                <a:avLst/>
              </a:pr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09" name="Oval 34">
                <a:extLst>
                  <a:ext uri="{FF2B5EF4-FFF2-40B4-BE49-F238E27FC236}">
                    <a16:creationId xmlns:a16="http://schemas.microsoft.com/office/drawing/2014/main" id="{DBCA4B28-309B-4E60-9518-D8FCCBBA385C}"/>
                  </a:ext>
                </a:extLst>
              </p:cNvPr>
              <p:cNvSpPr>
                <a:spLocks noChangeArrowheads="1"/>
              </p:cNvSpPr>
              <p:nvPr/>
            </p:nvSpPr>
            <p:spPr bwMode="auto">
              <a:xfrm>
                <a:off x="3539" y="1189"/>
                <a:ext cx="60" cy="59"/>
              </a:xfrm>
              <a:prstGeom prst="ellipse">
                <a:avLst/>
              </a:pr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110" name="Freeform 35">
                <a:extLst>
                  <a:ext uri="{FF2B5EF4-FFF2-40B4-BE49-F238E27FC236}">
                    <a16:creationId xmlns:a16="http://schemas.microsoft.com/office/drawing/2014/main" id="{9FAE6501-5775-4BB0-88D0-D1946CD2526B}"/>
                  </a:ext>
                </a:extLst>
              </p:cNvPr>
              <p:cNvSpPr>
                <a:spLocks noEditPoints="1"/>
              </p:cNvSpPr>
              <p:nvPr/>
            </p:nvSpPr>
            <p:spPr bwMode="auto">
              <a:xfrm>
                <a:off x="3423" y="939"/>
                <a:ext cx="489" cy="574"/>
              </a:xfrm>
              <a:custGeom>
                <a:avLst/>
                <a:gdLst>
                  <a:gd name="T0" fmla="*/ 686 w 1117"/>
                  <a:gd name="T1" fmla="*/ 356 h 1313"/>
                  <a:gd name="T2" fmla="*/ 685 w 1117"/>
                  <a:gd name="T3" fmla="*/ 433 h 1313"/>
                  <a:gd name="T4" fmla="*/ 611 w 1117"/>
                  <a:gd name="T5" fmla="*/ 451 h 1313"/>
                  <a:gd name="T6" fmla="*/ 557 w 1117"/>
                  <a:gd name="T7" fmla="*/ 504 h 1313"/>
                  <a:gd name="T8" fmla="*/ 493 w 1117"/>
                  <a:gd name="T9" fmla="*/ 464 h 1313"/>
                  <a:gd name="T10" fmla="*/ 416 w 1117"/>
                  <a:gd name="T11" fmla="*/ 464 h 1313"/>
                  <a:gd name="T12" fmla="*/ 398 w 1117"/>
                  <a:gd name="T13" fmla="*/ 390 h 1313"/>
                  <a:gd name="T14" fmla="*/ 344 w 1117"/>
                  <a:gd name="T15" fmla="*/ 336 h 1313"/>
                  <a:gd name="T16" fmla="*/ 384 w 1117"/>
                  <a:gd name="T17" fmla="*/ 272 h 1313"/>
                  <a:gd name="T18" fmla="*/ 386 w 1117"/>
                  <a:gd name="T19" fmla="*/ 195 h 1313"/>
                  <a:gd name="T20" fmla="*/ 459 w 1117"/>
                  <a:gd name="T21" fmla="*/ 177 h 1313"/>
                  <a:gd name="T22" fmla="*/ 514 w 1117"/>
                  <a:gd name="T23" fmla="*/ 123 h 1313"/>
                  <a:gd name="T24" fmla="*/ 578 w 1117"/>
                  <a:gd name="T25" fmla="*/ 161 h 1313"/>
                  <a:gd name="T26" fmla="*/ 654 w 1117"/>
                  <a:gd name="T27" fmla="*/ 161 h 1313"/>
                  <a:gd name="T28" fmla="*/ 672 w 1117"/>
                  <a:gd name="T29" fmla="*/ 235 h 1313"/>
                  <a:gd name="T30" fmla="*/ 726 w 1117"/>
                  <a:gd name="T31" fmla="*/ 289 h 1313"/>
                  <a:gd name="T32" fmla="*/ 525 w 1117"/>
                  <a:gd name="T33" fmla="*/ 662 h 1313"/>
                  <a:gd name="T34" fmla="*/ 470 w 1117"/>
                  <a:gd name="T35" fmla="*/ 716 h 1313"/>
                  <a:gd name="T36" fmla="*/ 451 w 1117"/>
                  <a:gd name="T37" fmla="*/ 790 h 1313"/>
                  <a:gd name="T38" fmla="*/ 374 w 1117"/>
                  <a:gd name="T39" fmla="*/ 790 h 1313"/>
                  <a:gd name="T40" fmla="*/ 312 w 1117"/>
                  <a:gd name="T41" fmla="*/ 828 h 1313"/>
                  <a:gd name="T42" fmla="*/ 258 w 1117"/>
                  <a:gd name="T43" fmla="*/ 774 h 1313"/>
                  <a:gd name="T44" fmla="*/ 184 w 1117"/>
                  <a:gd name="T45" fmla="*/ 755 h 1313"/>
                  <a:gd name="T46" fmla="*/ 184 w 1117"/>
                  <a:gd name="T47" fmla="*/ 678 h 1313"/>
                  <a:gd name="T48" fmla="*/ 144 w 1117"/>
                  <a:gd name="T49" fmla="*/ 614 h 1313"/>
                  <a:gd name="T50" fmla="*/ 198 w 1117"/>
                  <a:gd name="T51" fmla="*/ 560 h 1313"/>
                  <a:gd name="T52" fmla="*/ 216 w 1117"/>
                  <a:gd name="T53" fmla="*/ 486 h 1313"/>
                  <a:gd name="T54" fmla="*/ 293 w 1117"/>
                  <a:gd name="T55" fmla="*/ 486 h 1313"/>
                  <a:gd name="T56" fmla="*/ 358 w 1117"/>
                  <a:gd name="T57" fmla="*/ 446 h 1313"/>
                  <a:gd name="T58" fmla="*/ 413 w 1117"/>
                  <a:gd name="T59" fmla="*/ 500 h 1313"/>
                  <a:gd name="T60" fmla="*/ 486 w 1117"/>
                  <a:gd name="T61" fmla="*/ 518 h 1313"/>
                  <a:gd name="T62" fmla="*/ 486 w 1117"/>
                  <a:gd name="T63" fmla="*/ 595 h 1313"/>
                  <a:gd name="T64" fmla="*/ 525 w 1117"/>
                  <a:gd name="T65" fmla="*/ 662 h 1313"/>
                  <a:gd name="T66" fmla="*/ 1078 w 1117"/>
                  <a:gd name="T67" fmla="*/ 721 h 1313"/>
                  <a:gd name="T68" fmla="*/ 968 w 1117"/>
                  <a:gd name="T69" fmla="*/ 521 h 1313"/>
                  <a:gd name="T70" fmla="*/ 242 w 1117"/>
                  <a:gd name="T71" fmla="*/ 89 h 1313"/>
                  <a:gd name="T72" fmla="*/ 195 w 1117"/>
                  <a:gd name="T73" fmla="*/ 908 h 1313"/>
                  <a:gd name="T74" fmla="*/ 701 w 1117"/>
                  <a:gd name="T75" fmla="*/ 1313 h 1313"/>
                  <a:gd name="T76" fmla="*/ 779 w 1117"/>
                  <a:gd name="T77" fmla="*/ 1121 h 1313"/>
                  <a:gd name="T78" fmla="*/ 968 w 1117"/>
                  <a:gd name="T79" fmla="*/ 929 h 1313"/>
                  <a:gd name="T80" fmla="*/ 1038 w 1117"/>
                  <a:gd name="T81" fmla="*/ 83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17" h="1313">
                    <a:moveTo>
                      <a:pt x="726" y="337"/>
                    </a:moveTo>
                    <a:lnTo>
                      <a:pt x="686" y="356"/>
                    </a:lnTo>
                    <a:cubicBezTo>
                      <a:pt x="683" y="369"/>
                      <a:pt x="677" y="380"/>
                      <a:pt x="670" y="392"/>
                    </a:cubicBezTo>
                    <a:lnTo>
                      <a:pt x="685" y="433"/>
                    </a:lnTo>
                    <a:lnTo>
                      <a:pt x="653" y="465"/>
                    </a:lnTo>
                    <a:lnTo>
                      <a:pt x="611" y="451"/>
                    </a:lnTo>
                    <a:cubicBezTo>
                      <a:pt x="600" y="457"/>
                      <a:pt x="589" y="462"/>
                      <a:pt x="576" y="465"/>
                    </a:cubicBezTo>
                    <a:lnTo>
                      <a:pt x="557" y="504"/>
                    </a:lnTo>
                    <a:lnTo>
                      <a:pt x="512" y="504"/>
                    </a:lnTo>
                    <a:lnTo>
                      <a:pt x="493" y="464"/>
                    </a:lnTo>
                    <a:cubicBezTo>
                      <a:pt x="480" y="460"/>
                      <a:pt x="469" y="456"/>
                      <a:pt x="458" y="449"/>
                    </a:cubicBezTo>
                    <a:lnTo>
                      <a:pt x="416" y="464"/>
                    </a:lnTo>
                    <a:lnTo>
                      <a:pt x="384" y="432"/>
                    </a:lnTo>
                    <a:lnTo>
                      <a:pt x="398" y="390"/>
                    </a:lnTo>
                    <a:cubicBezTo>
                      <a:pt x="392" y="379"/>
                      <a:pt x="387" y="368"/>
                      <a:pt x="384" y="355"/>
                    </a:cubicBezTo>
                    <a:lnTo>
                      <a:pt x="344" y="336"/>
                    </a:lnTo>
                    <a:lnTo>
                      <a:pt x="344" y="291"/>
                    </a:lnTo>
                    <a:lnTo>
                      <a:pt x="384" y="272"/>
                    </a:lnTo>
                    <a:cubicBezTo>
                      <a:pt x="387" y="259"/>
                      <a:pt x="392" y="248"/>
                      <a:pt x="398" y="236"/>
                    </a:cubicBezTo>
                    <a:lnTo>
                      <a:pt x="386" y="195"/>
                    </a:lnTo>
                    <a:lnTo>
                      <a:pt x="418" y="163"/>
                    </a:lnTo>
                    <a:lnTo>
                      <a:pt x="459" y="177"/>
                    </a:lnTo>
                    <a:cubicBezTo>
                      <a:pt x="470" y="171"/>
                      <a:pt x="482" y="166"/>
                      <a:pt x="494" y="163"/>
                    </a:cubicBezTo>
                    <a:lnTo>
                      <a:pt x="514" y="123"/>
                    </a:lnTo>
                    <a:lnTo>
                      <a:pt x="558" y="123"/>
                    </a:lnTo>
                    <a:lnTo>
                      <a:pt x="578" y="161"/>
                    </a:lnTo>
                    <a:cubicBezTo>
                      <a:pt x="590" y="164"/>
                      <a:pt x="602" y="169"/>
                      <a:pt x="613" y="176"/>
                    </a:cubicBezTo>
                    <a:lnTo>
                      <a:pt x="654" y="161"/>
                    </a:lnTo>
                    <a:lnTo>
                      <a:pt x="686" y="193"/>
                    </a:lnTo>
                    <a:lnTo>
                      <a:pt x="672" y="235"/>
                    </a:lnTo>
                    <a:cubicBezTo>
                      <a:pt x="678" y="246"/>
                      <a:pt x="683" y="257"/>
                      <a:pt x="686" y="270"/>
                    </a:cubicBezTo>
                    <a:lnTo>
                      <a:pt x="726" y="289"/>
                    </a:lnTo>
                    <a:lnTo>
                      <a:pt x="726" y="337"/>
                    </a:lnTo>
                    <a:close/>
                    <a:moveTo>
                      <a:pt x="525" y="662"/>
                    </a:moveTo>
                    <a:lnTo>
                      <a:pt x="485" y="681"/>
                    </a:lnTo>
                    <a:cubicBezTo>
                      <a:pt x="482" y="694"/>
                      <a:pt x="477" y="705"/>
                      <a:pt x="470" y="716"/>
                    </a:cubicBezTo>
                    <a:lnTo>
                      <a:pt x="483" y="758"/>
                    </a:lnTo>
                    <a:lnTo>
                      <a:pt x="451" y="790"/>
                    </a:lnTo>
                    <a:lnTo>
                      <a:pt x="410" y="776"/>
                    </a:lnTo>
                    <a:cubicBezTo>
                      <a:pt x="398" y="782"/>
                      <a:pt x="387" y="787"/>
                      <a:pt x="374" y="790"/>
                    </a:cubicBezTo>
                    <a:lnTo>
                      <a:pt x="357" y="828"/>
                    </a:lnTo>
                    <a:lnTo>
                      <a:pt x="312" y="828"/>
                    </a:lnTo>
                    <a:lnTo>
                      <a:pt x="293" y="788"/>
                    </a:lnTo>
                    <a:cubicBezTo>
                      <a:pt x="280" y="785"/>
                      <a:pt x="269" y="780"/>
                      <a:pt x="258" y="774"/>
                    </a:cubicBezTo>
                    <a:lnTo>
                      <a:pt x="216" y="787"/>
                    </a:lnTo>
                    <a:lnTo>
                      <a:pt x="184" y="755"/>
                    </a:lnTo>
                    <a:lnTo>
                      <a:pt x="198" y="713"/>
                    </a:lnTo>
                    <a:cubicBezTo>
                      <a:pt x="192" y="702"/>
                      <a:pt x="187" y="691"/>
                      <a:pt x="184" y="678"/>
                    </a:cubicBezTo>
                    <a:lnTo>
                      <a:pt x="144" y="659"/>
                    </a:lnTo>
                    <a:lnTo>
                      <a:pt x="144" y="614"/>
                    </a:lnTo>
                    <a:lnTo>
                      <a:pt x="184" y="595"/>
                    </a:lnTo>
                    <a:cubicBezTo>
                      <a:pt x="187" y="582"/>
                      <a:pt x="192" y="571"/>
                      <a:pt x="198" y="560"/>
                    </a:cubicBezTo>
                    <a:lnTo>
                      <a:pt x="184" y="518"/>
                    </a:lnTo>
                    <a:lnTo>
                      <a:pt x="216" y="486"/>
                    </a:lnTo>
                    <a:lnTo>
                      <a:pt x="258" y="500"/>
                    </a:lnTo>
                    <a:cubicBezTo>
                      <a:pt x="269" y="494"/>
                      <a:pt x="280" y="489"/>
                      <a:pt x="293" y="486"/>
                    </a:cubicBezTo>
                    <a:lnTo>
                      <a:pt x="312" y="446"/>
                    </a:lnTo>
                    <a:lnTo>
                      <a:pt x="358" y="446"/>
                    </a:lnTo>
                    <a:lnTo>
                      <a:pt x="378" y="486"/>
                    </a:lnTo>
                    <a:cubicBezTo>
                      <a:pt x="390" y="489"/>
                      <a:pt x="402" y="494"/>
                      <a:pt x="413" y="500"/>
                    </a:cubicBezTo>
                    <a:lnTo>
                      <a:pt x="454" y="486"/>
                    </a:lnTo>
                    <a:lnTo>
                      <a:pt x="486" y="518"/>
                    </a:lnTo>
                    <a:lnTo>
                      <a:pt x="472" y="560"/>
                    </a:lnTo>
                    <a:cubicBezTo>
                      <a:pt x="478" y="571"/>
                      <a:pt x="483" y="582"/>
                      <a:pt x="486" y="595"/>
                    </a:cubicBezTo>
                    <a:lnTo>
                      <a:pt x="526" y="614"/>
                    </a:lnTo>
                    <a:lnTo>
                      <a:pt x="525" y="662"/>
                    </a:lnTo>
                    <a:lnTo>
                      <a:pt x="525" y="662"/>
                    </a:lnTo>
                    <a:close/>
                    <a:moveTo>
                      <a:pt x="1078" y="721"/>
                    </a:moveTo>
                    <a:lnTo>
                      <a:pt x="968" y="529"/>
                    </a:lnTo>
                    <a:lnTo>
                      <a:pt x="968" y="521"/>
                    </a:lnTo>
                    <a:cubicBezTo>
                      <a:pt x="974" y="345"/>
                      <a:pt x="885" y="180"/>
                      <a:pt x="733" y="89"/>
                    </a:cubicBezTo>
                    <a:cubicBezTo>
                      <a:pt x="581" y="0"/>
                      <a:pt x="394" y="0"/>
                      <a:pt x="242" y="89"/>
                    </a:cubicBezTo>
                    <a:cubicBezTo>
                      <a:pt x="90" y="179"/>
                      <a:pt x="0" y="345"/>
                      <a:pt x="6" y="521"/>
                    </a:cubicBezTo>
                    <a:cubicBezTo>
                      <a:pt x="6" y="673"/>
                      <a:pt x="75" y="816"/>
                      <a:pt x="195" y="908"/>
                    </a:cubicBezTo>
                    <a:lnTo>
                      <a:pt x="195" y="1313"/>
                    </a:lnTo>
                    <a:lnTo>
                      <a:pt x="701" y="1313"/>
                    </a:lnTo>
                    <a:lnTo>
                      <a:pt x="701" y="1121"/>
                    </a:lnTo>
                    <a:lnTo>
                      <a:pt x="779" y="1121"/>
                    </a:lnTo>
                    <a:cubicBezTo>
                      <a:pt x="830" y="1121"/>
                      <a:pt x="878" y="1100"/>
                      <a:pt x="914" y="1065"/>
                    </a:cubicBezTo>
                    <a:cubicBezTo>
                      <a:pt x="949" y="1028"/>
                      <a:pt x="968" y="980"/>
                      <a:pt x="968" y="929"/>
                    </a:cubicBezTo>
                    <a:lnTo>
                      <a:pt x="968" y="833"/>
                    </a:lnTo>
                    <a:lnTo>
                      <a:pt x="1038" y="833"/>
                    </a:lnTo>
                    <a:cubicBezTo>
                      <a:pt x="1080" y="828"/>
                      <a:pt x="1117" y="780"/>
                      <a:pt x="1078" y="721"/>
                    </a:cubicBezTo>
                    <a:close/>
                  </a:path>
                </a:pathLst>
              </a:custGeom>
              <a:solidFill>
                <a:srgbClr val="002060"/>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grpSp>
        <p:sp>
          <p:nvSpPr>
            <p:cNvPr id="27" name="Freeform 37">
              <a:extLst>
                <a:ext uri="{FF2B5EF4-FFF2-40B4-BE49-F238E27FC236}">
                  <a16:creationId xmlns:a16="http://schemas.microsoft.com/office/drawing/2014/main" id="{1E7A8D9F-8C23-4010-AD83-BBF88F28ECBF}"/>
                </a:ext>
              </a:extLst>
            </p:cNvPr>
            <p:cNvSpPr>
              <a:spLocks/>
            </p:cNvSpPr>
            <p:nvPr/>
          </p:nvSpPr>
          <p:spPr bwMode="auto">
            <a:xfrm>
              <a:off x="1629376" y="3372147"/>
              <a:ext cx="1808163" cy="2863850"/>
            </a:xfrm>
            <a:custGeom>
              <a:avLst/>
              <a:gdLst>
                <a:gd name="T0" fmla="*/ 0 w 6544"/>
                <a:gd name="T1" fmla="*/ 1091 h 10384"/>
                <a:gd name="T2" fmla="*/ 1091 w 6544"/>
                <a:gd name="T3" fmla="*/ 0 h 10384"/>
                <a:gd name="T4" fmla="*/ 5454 w 6544"/>
                <a:gd name="T5" fmla="*/ 0 h 10384"/>
                <a:gd name="T6" fmla="*/ 6544 w 6544"/>
                <a:gd name="T7" fmla="*/ 1091 h 10384"/>
                <a:gd name="T8" fmla="*/ 6544 w 6544"/>
                <a:gd name="T9" fmla="*/ 9294 h 10384"/>
                <a:gd name="T10" fmla="*/ 5454 w 6544"/>
                <a:gd name="T11" fmla="*/ 10384 h 10384"/>
                <a:gd name="T12" fmla="*/ 1091 w 6544"/>
                <a:gd name="T13" fmla="*/ 10384 h 10384"/>
                <a:gd name="T14" fmla="*/ 0 w 6544"/>
                <a:gd name="T15" fmla="*/ 9294 h 10384"/>
                <a:gd name="T16" fmla="*/ 0 w 6544"/>
                <a:gd name="T17" fmla="*/ 1091 h 10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44" h="10384">
                  <a:moveTo>
                    <a:pt x="0" y="1091"/>
                  </a:moveTo>
                  <a:cubicBezTo>
                    <a:pt x="0" y="489"/>
                    <a:pt x="489" y="0"/>
                    <a:pt x="1091" y="0"/>
                  </a:cubicBezTo>
                  <a:lnTo>
                    <a:pt x="5454" y="0"/>
                  </a:lnTo>
                  <a:cubicBezTo>
                    <a:pt x="6056" y="0"/>
                    <a:pt x="6544" y="489"/>
                    <a:pt x="6544" y="1091"/>
                  </a:cubicBezTo>
                  <a:lnTo>
                    <a:pt x="6544" y="9294"/>
                  </a:lnTo>
                  <a:cubicBezTo>
                    <a:pt x="6544" y="9896"/>
                    <a:pt x="6056" y="10384"/>
                    <a:pt x="5454" y="10384"/>
                  </a:cubicBezTo>
                  <a:lnTo>
                    <a:pt x="1091" y="10384"/>
                  </a:lnTo>
                  <a:cubicBezTo>
                    <a:pt x="489" y="10384"/>
                    <a:pt x="0" y="9896"/>
                    <a:pt x="0" y="9294"/>
                  </a:cubicBezTo>
                  <a:lnTo>
                    <a:pt x="0" y="1091"/>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pPr>
                <a:spcAft>
                  <a:spcPts val="600"/>
                </a:spcAft>
              </a:pPr>
              <a:endParaRPr lang="en-NZ" sz="1801" dirty="0"/>
            </a:p>
          </p:txBody>
        </p:sp>
        <p:sp>
          <p:nvSpPr>
            <p:cNvPr id="28" name="Freeform 38">
              <a:extLst>
                <a:ext uri="{FF2B5EF4-FFF2-40B4-BE49-F238E27FC236}">
                  <a16:creationId xmlns:a16="http://schemas.microsoft.com/office/drawing/2014/main" id="{2BC53FB9-682E-42F7-A647-5E68A963C3AB}"/>
                </a:ext>
              </a:extLst>
            </p:cNvPr>
            <p:cNvSpPr>
              <a:spLocks/>
            </p:cNvSpPr>
            <p:nvPr/>
          </p:nvSpPr>
          <p:spPr bwMode="auto">
            <a:xfrm>
              <a:off x="1629376" y="3372147"/>
              <a:ext cx="1806575" cy="2863850"/>
            </a:xfrm>
            <a:custGeom>
              <a:avLst/>
              <a:gdLst>
                <a:gd name="T0" fmla="*/ 0 w 6544"/>
                <a:gd name="T1" fmla="*/ 1091 h 10384"/>
                <a:gd name="T2" fmla="*/ 1091 w 6544"/>
                <a:gd name="T3" fmla="*/ 0 h 10384"/>
                <a:gd name="T4" fmla="*/ 5454 w 6544"/>
                <a:gd name="T5" fmla="*/ 0 h 10384"/>
                <a:gd name="T6" fmla="*/ 6544 w 6544"/>
                <a:gd name="T7" fmla="*/ 1091 h 10384"/>
                <a:gd name="T8" fmla="*/ 6544 w 6544"/>
                <a:gd name="T9" fmla="*/ 9294 h 10384"/>
                <a:gd name="T10" fmla="*/ 5454 w 6544"/>
                <a:gd name="T11" fmla="*/ 10384 h 10384"/>
                <a:gd name="T12" fmla="*/ 1091 w 6544"/>
                <a:gd name="T13" fmla="*/ 10384 h 10384"/>
                <a:gd name="T14" fmla="*/ 0 w 6544"/>
                <a:gd name="T15" fmla="*/ 9294 h 10384"/>
                <a:gd name="T16" fmla="*/ 0 w 6544"/>
                <a:gd name="T17" fmla="*/ 1091 h 10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44" h="10384">
                  <a:moveTo>
                    <a:pt x="0" y="1091"/>
                  </a:moveTo>
                  <a:cubicBezTo>
                    <a:pt x="0" y="489"/>
                    <a:pt x="489" y="0"/>
                    <a:pt x="1091" y="0"/>
                  </a:cubicBezTo>
                  <a:lnTo>
                    <a:pt x="5454" y="0"/>
                  </a:lnTo>
                  <a:cubicBezTo>
                    <a:pt x="6056" y="0"/>
                    <a:pt x="6544" y="489"/>
                    <a:pt x="6544" y="1091"/>
                  </a:cubicBezTo>
                  <a:lnTo>
                    <a:pt x="6544" y="9294"/>
                  </a:lnTo>
                  <a:cubicBezTo>
                    <a:pt x="6544" y="9896"/>
                    <a:pt x="6056" y="10384"/>
                    <a:pt x="5454" y="10384"/>
                  </a:cubicBezTo>
                  <a:lnTo>
                    <a:pt x="1091" y="10384"/>
                  </a:lnTo>
                  <a:cubicBezTo>
                    <a:pt x="489" y="10384"/>
                    <a:pt x="0" y="9896"/>
                    <a:pt x="0" y="9294"/>
                  </a:cubicBezTo>
                  <a:lnTo>
                    <a:pt x="0" y="1091"/>
                  </a:lnTo>
                  <a:close/>
                </a:path>
              </a:pathLst>
            </a:custGeom>
            <a:noFill/>
            <a:ln w="1270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29" name="Rectangle 39">
              <a:extLst>
                <a:ext uri="{FF2B5EF4-FFF2-40B4-BE49-F238E27FC236}">
                  <a16:creationId xmlns:a16="http://schemas.microsoft.com/office/drawing/2014/main" id="{E612E685-F35D-48E0-9609-726DA61169E6}"/>
                </a:ext>
              </a:extLst>
            </p:cNvPr>
            <p:cNvSpPr>
              <a:spLocks noChangeArrowheads="1"/>
            </p:cNvSpPr>
            <p:nvPr/>
          </p:nvSpPr>
          <p:spPr bwMode="auto">
            <a:xfrm>
              <a:off x="1824638" y="3610273"/>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30" name="Rectangle 40">
              <a:extLst>
                <a:ext uri="{FF2B5EF4-FFF2-40B4-BE49-F238E27FC236}">
                  <a16:creationId xmlns:a16="http://schemas.microsoft.com/office/drawing/2014/main" id="{E320EA09-38E9-494A-87F4-8AD0C60C70BE}"/>
                </a:ext>
              </a:extLst>
            </p:cNvPr>
            <p:cNvSpPr>
              <a:spLocks noChangeArrowheads="1"/>
            </p:cNvSpPr>
            <p:nvPr/>
          </p:nvSpPr>
          <p:spPr bwMode="auto">
            <a:xfrm>
              <a:off x="2023076" y="3605510"/>
              <a:ext cx="1003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Knowing where </a:t>
              </a:r>
              <a:endParaRPr lang="en-US" altLang="en-US" sz="1801"/>
            </a:p>
          </p:txBody>
        </p:sp>
        <p:sp>
          <p:nvSpPr>
            <p:cNvPr id="31" name="Rectangle 41">
              <a:extLst>
                <a:ext uri="{FF2B5EF4-FFF2-40B4-BE49-F238E27FC236}">
                  <a16:creationId xmlns:a16="http://schemas.microsoft.com/office/drawing/2014/main" id="{2B1EBDF7-4E83-41DE-928A-B1A3358283ED}"/>
                </a:ext>
              </a:extLst>
            </p:cNvPr>
            <p:cNvSpPr>
              <a:spLocks noChangeArrowheads="1"/>
            </p:cNvSpPr>
            <p:nvPr/>
          </p:nvSpPr>
          <p:spPr bwMode="auto">
            <a:xfrm>
              <a:off x="2023076" y="3781722"/>
              <a:ext cx="10853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everyone is at all </a:t>
              </a:r>
              <a:endParaRPr lang="en-US" altLang="en-US" sz="1801"/>
            </a:p>
          </p:txBody>
        </p:sp>
        <p:sp>
          <p:nvSpPr>
            <p:cNvPr id="32" name="Rectangle 42">
              <a:extLst>
                <a:ext uri="{FF2B5EF4-FFF2-40B4-BE49-F238E27FC236}">
                  <a16:creationId xmlns:a16="http://schemas.microsoft.com/office/drawing/2014/main" id="{3ABF628C-81D6-4A6A-AD69-9C5FD2943B5C}"/>
                </a:ext>
              </a:extLst>
            </p:cNvPr>
            <p:cNvSpPr>
              <a:spLocks noChangeArrowheads="1"/>
            </p:cNvSpPr>
            <p:nvPr/>
          </p:nvSpPr>
          <p:spPr bwMode="auto">
            <a:xfrm>
              <a:off x="2023076" y="3957935"/>
              <a:ext cx="3478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times</a:t>
              </a:r>
              <a:endParaRPr lang="en-US" altLang="en-US" sz="1801"/>
            </a:p>
          </p:txBody>
        </p:sp>
        <p:sp>
          <p:nvSpPr>
            <p:cNvPr id="33" name="Rectangle 43">
              <a:extLst>
                <a:ext uri="{FF2B5EF4-FFF2-40B4-BE49-F238E27FC236}">
                  <a16:creationId xmlns:a16="http://schemas.microsoft.com/office/drawing/2014/main" id="{714A35A0-E817-4BE7-BA13-0B1BD87B753E}"/>
                </a:ext>
              </a:extLst>
            </p:cNvPr>
            <p:cNvSpPr>
              <a:spLocks noChangeArrowheads="1"/>
            </p:cNvSpPr>
            <p:nvPr/>
          </p:nvSpPr>
          <p:spPr bwMode="auto">
            <a:xfrm>
              <a:off x="1824638" y="4140497"/>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rPr>
                <a:t>•</a:t>
              </a:r>
              <a:endParaRPr lang="en-US" altLang="en-US" sz="1801"/>
            </a:p>
          </p:txBody>
        </p:sp>
        <p:sp>
          <p:nvSpPr>
            <p:cNvPr id="34" name="Rectangle 44">
              <a:extLst>
                <a:ext uri="{FF2B5EF4-FFF2-40B4-BE49-F238E27FC236}">
                  <a16:creationId xmlns:a16="http://schemas.microsoft.com/office/drawing/2014/main" id="{E28E78A6-7E23-4C37-A2D5-B46BB44F2AF6}"/>
                </a:ext>
              </a:extLst>
            </p:cNvPr>
            <p:cNvSpPr>
              <a:spLocks noChangeArrowheads="1"/>
            </p:cNvSpPr>
            <p:nvPr/>
          </p:nvSpPr>
          <p:spPr bwMode="auto">
            <a:xfrm>
              <a:off x="2023076" y="4135734"/>
              <a:ext cx="11573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Creating a ‘stranger </a:t>
              </a:r>
              <a:endParaRPr lang="en-US" altLang="en-US" sz="1801"/>
            </a:p>
          </p:txBody>
        </p:sp>
        <p:sp>
          <p:nvSpPr>
            <p:cNvPr id="35" name="Rectangle 45">
              <a:extLst>
                <a:ext uri="{FF2B5EF4-FFF2-40B4-BE49-F238E27FC236}">
                  <a16:creationId xmlns:a16="http://schemas.microsoft.com/office/drawing/2014/main" id="{0E077C2F-5C9A-4DA4-B2B8-0B6215F08823}"/>
                </a:ext>
              </a:extLst>
            </p:cNvPr>
            <p:cNvSpPr>
              <a:spLocks noChangeArrowheads="1"/>
            </p:cNvSpPr>
            <p:nvPr/>
          </p:nvSpPr>
          <p:spPr bwMode="auto">
            <a:xfrm>
              <a:off x="2023076" y="4311948"/>
              <a:ext cx="907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dirty="0">
                  <a:solidFill>
                    <a:srgbClr val="000000"/>
                  </a:solidFill>
                  <a:latin typeface="Calibri" panose="020F0502020204030204" pitchFamily="34" charset="0"/>
                </a:rPr>
                <a:t>danger’ plan so </a:t>
              </a:r>
              <a:endParaRPr lang="en-US" altLang="en-US" sz="1801" dirty="0"/>
            </a:p>
          </p:txBody>
        </p:sp>
        <p:sp>
          <p:nvSpPr>
            <p:cNvPr id="36" name="Rectangle 46">
              <a:extLst>
                <a:ext uri="{FF2B5EF4-FFF2-40B4-BE49-F238E27FC236}">
                  <a16:creationId xmlns:a16="http://schemas.microsoft.com/office/drawing/2014/main" id="{AD94853D-668A-4A00-9F91-D76C9D4E1B0C}"/>
                </a:ext>
              </a:extLst>
            </p:cNvPr>
            <p:cNvSpPr>
              <a:spLocks noChangeArrowheads="1"/>
            </p:cNvSpPr>
            <p:nvPr/>
          </p:nvSpPr>
          <p:spPr bwMode="auto">
            <a:xfrm>
              <a:off x="2023076" y="4488159"/>
              <a:ext cx="9534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Police  respond</a:t>
              </a:r>
              <a:endParaRPr lang="en-US" altLang="en-US" sz="1801"/>
            </a:p>
          </p:txBody>
        </p:sp>
        <p:sp>
          <p:nvSpPr>
            <p:cNvPr id="37" name="Rectangle 47">
              <a:extLst>
                <a:ext uri="{FF2B5EF4-FFF2-40B4-BE49-F238E27FC236}">
                  <a16:creationId xmlns:a16="http://schemas.microsoft.com/office/drawing/2014/main" id="{799D46F1-824F-4D84-843A-F09D8A76AA97}"/>
                </a:ext>
              </a:extLst>
            </p:cNvPr>
            <p:cNvSpPr>
              <a:spLocks noChangeArrowheads="1"/>
            </p:cNvSpPr>
            <p:nvPr/>
          </p:nvSpPr>
          <p:spPr bwMode="auto">
            <a:xfrm>
              <a:off x="1824638" y="4667548"/>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38" name="Rectangle 48">
              <a:extLst>
                <a:ext uri="{FF2B5EF4-FFF2-40B4-BE49-F238E27FC236}">
                  <a16:creationId xmlns:a16="http://schemas.microsoft.com/office/drawing/2014/main" id="{76B78C6E-70C6-48A1-AA11-35E2A0DFC51A}"/>
                </a:ext>
              </a:extLst>
            </p:cNvPr>
            <p:cNvSpPr>
              <a:spLocks noChangeArrowheads="1"/>
            </p:cNvSpPr>
            <p:nvPr/>
          </p:nvSpPr>
          <p:spPr bwMode="auto">
            <a:xfrm>
              <a:off x="2023076" y="4664373"/>
              <a:ext cx="12911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Not drinking around </a:t>
              </a:r>
              <a:endParaRPr lang="en-US" altLang="en-US" sz="1801"/>
            </a:p>
          </p:txBody>
        </p:sp>
        <p:sp>
          <p:nvSpPr>
            <p:cNvPr id="39" name="Rectangle 49">
              <a:extLst>
                <a:ext uri="{FF2B5EF4-FFF2-40B4-BE49-F238E27FC236}">
                  <a16:creationId xmlns:a16="http://schemas.microsoft.com/office/drawing/2014/main" id="{0ADCA3A1-F253-49D7-9767-1F21777F207E}"/>
                </a:ext>
              </a:extLst>
            </p:cNvPr>
            <p:cNvSpPr>
              <a:spLocks noChangeArrowheads="1"/>
            </p:cNvSpPr>
            <p:nvPr/>
          </p:nvSpPr>
          <p:spPr bwMode="auto">
            <a:xfrm>
              <a:off x="2023076" y="4838997"/>
              <a:ext cx="5143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tamariki</a:t>
              </a:r>
              <a:endParaRPr lang="en-US" altLang="en-US" sz="1801"/>
            </a:p>
          </p:txBody>
        </p:sp>
        <p:sp>
          <p:nvSpPr>
            <p:cNvPr id="40" name="Rectangle 50">
              <a:extLst>
                <a:ext uri="{FF2B5EF4-FFF2-40B4-BE49-F238E27FC236}">
                  <a16:creationId xmlns:a16="http://schemas.microsoft.com/office/drawing/2014/main" id="{37859D41-B6BC-45A3-BF2A-B6840AC53785}"/>
                </a:ext>
              </a:extLst>
            </p:cNvPr>
            <p:cNvSpPr>
              <a:spLocks noChangeArrowheads="1"/>
            </p:cNvSpPr>
            <p:nvPr/>
          </p:nvSpPr>
          <p:spPr bwMode="auto">
            <a:xfrm>
              <a:off x="1824638" y="5023148"/>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rPr>
                <a:t>•</a:t>
              </a:r>
              <a:endParaRPr lang="en-US" altLang="en-US" sz="1801"/>
            </a:p>
          </p:txBody>
        </p:sp>
        <p:sp>
          <p:nvSpPr>
            <p:cNvPr id="41" name="Rectangle 51">
              <a:extLst>
                <a:ext uri="{FF2B5EF4-FFF2-40B4-BE49-F238E27FC236}">
                  <a16:creationId xmlns:a16="http://schemas.microsoft.com/office/drawing/2014/main" id="{30AEFC49-1AE0-489E-9D8B-893E5CC59E39}"/>
                </a:ext>
              </a:extLst>
            </p:cNvPr>
            <p:cNvSpPr>
              <a:spLocks noChangeArrowheads="1"/>
            </p:cNvSpPr>
            <p:nvPr/>
          </p:nvSpPr>
          <p:spPr bwMode="auto">
            <a:xfrm>
              <a:off x="2023076" y="5018385"/>
              <a:ext cx="950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Use ‘safe’ phone</a:t>
              </a:r>
              <a:endParaRPr lang="en-US" altLang="en-US" sz="1801"/>
            </a:p>
          </p:txBody>
        </p:sp>
        <p:sp>
          <p:nvSpPr>
            <p:cNvPr id="42" name="Rectangle 52">
              <a:extLst>
                <a:ext uri="{FF2B5EF4-FFF2-40B4-BE49-F238E27FC236}">
                  <a16:creationId xmlns:a16="http://schemas.microsoft.com/office/drawing/2014/main" id="{8FAF80E6-512D-48FC-A23D-1C442207CDB0}"/>
                </a:ext>
              </a:extLst>
            </p:cNvPr>
            <p:cNvSpPr>
              <a:spLocks noChangeArrowheads="1"/>
            </p:cNvSpPr>
            <p:nvPr/>
          </p:nvSpPr>
          <p:spPr bwMode="auto">
            <a:xfrm>
              <a:off x="1824638" y="5199359"/>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43" name="Rectangle 53">
              <a:extLst>
                <a:ext uri="{FF2B5EF4-FFF2-40B4-BE49-F238E27FC236}">
                  <a16:creationId xmlns:a16="http://schemas.microsoft.com/office/drawing/2014/main" id="{0A5D3F16-6293-4CAF-BA25-DF4135906B3E}"/>
                </a:ext>
              </a:extLst>
            </p:cNvPr>
            <p:cNvSpPr>
              <a:spLocks noChangeArrowheads="1"/>
            </p:cNvSpPr>
            <p:nvPr/>
          </p:nvSpPr>
          <p:spPr bwMode="auto">
            <a:xfrm>
              <a:off x="2023076" y="5194597"/>
              <a:ext cx="8032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Mantras like </a:t>
              </a:r>
              <a:endParaRPr lang="en-US" altLang="en-US" sz="1801"/>
            </a:p>
          </p:txBody>
        </p:sp>
        <p:sp>
          <p:nvSpPr>
            <p:cNvPr id="44" name="Rectangle 54">
              <a:extLst>
                <a:ext uri="{FF2B5EF4-FFF2-40B4-BE49-F238E27FC236}">
                  <a16:creationId xmlns:a16="http://schemas.microsoft.com/office/drawing/2014/main" id="{FCB18C4B-0771-4E9B-9654-7352022A8A50}"/>
                </a:ext>
              </a:extLst>
            </p:cNvPr>
            <p:cNvSpPr>
              <a:spLocks noChangeArrowheads="1"/>
            </p:cNvSpPr>
            <p:nvPr/>
          </p:nvSpPr>
          <p:spPr bwMode="auto">
            <a:xfrm>
              <a:off x="2796189" y="5194597"/>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a:t>
              </a:r>
              <a:endParaRPr lang="en-US" altLang="en-US" sz="1801"/>
            </a:p>
          </p:txBody>
        </p:sp>
        <p:sp>
          <p:nvSpPr>
            <p:cNvPr id="45" name="Rectangle 55">
              <a:extLst>
                <a:ext uri="{FF2B5EF4-FFF2-40B4-BE49-F238E27FC236}">
                  <a16:creationId xmlns:a16="http://schemas.microsoft.com/office/drawing/2014/main" id="{A2E623A5-EF58-4EA0-990D-0F9E3A9E2AD7}"/>
                </a:ext>
              </a:extLst>
            </p:cNvPr>
            <p:cNvSpPr>
              <a:spLocks noChangeArrowheads="1"/>
            </p:cNvSpPr>
            <p:nvPr/>
          </p:nvSpPr>
          <p:spPr bwMode="auto">
            <a:xfrm>
              <a:off x="2902551" y="5194597"/>
              <a:ext cx="3206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kids, </a:t>
              </a:r>
              <a:endParaRPr lang="en-US" altLang="en-US" sz="1801"/>
            </a:p>
          </p:txBody>
        </p:sp>
        <p:sp>
          <p:nvSpPr>
            <p:cNvPr id="46" name="Rectangle 56">
              <a:extLst>
                <a:ext uri="{FF2B5EF4-FFF2-40B4-BE49-F238E27FC236}">
                  <a16:creationId xmlns:a16="http://schemas.microsoft.com/office/drawing/2014/main" id="{A72D9D24-FE74-4102-A282-45576945C85B}"/>
                </a:ext>
              </a:extLst>
            </p:cNvPr>
            <p:cNvSpPr>
              <a:spLocks noChangeArrowheads="1"/>
            </p:cNvSpPr>
            <p:nvPr/>
          </p:nvSpPr>
          <p:spPr bwMode="auto">
            <a:xfrm>
              <a:off x="2023076" y="5370810"/>
              <a:ext cx="7656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keys and car</a:t>
              </a:r>
              <a:endParaRPr lang="en-US" altLang="en-US" sz="1801"/>
            </a:p>
          </p:txBody>
        </p:sp>
        <p:sp>
          <p:nvSpPr>
            <p:cNvPr id="47" name="Rectangle 57">
              <a:extLst>
                <a:ext uri="{FF2B5EF4-FFF2-40B4-BE49-F238E27FC236}">
                  <a16:creationId xmlns:a16="http://schemas.microsoft.com/office/drawing/2014/main" id="{826C2326-909F-421B-9F4D-035EA57ADE65}"/>
                </a:ext>
              </a:extLst>
            </p:cNvPr>
            <p:cNvSpPr>
              <a:spLocks noChangeArrowheads="1"/>
            </p:cNvSpPr>
            <p:nvPr/>
          </p:nvSpPr>
          <p:spPr bwMode="auto">
            <a:xfrm>
              <a:off x="1824638" y="5550197"/>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48" name="Rectangle 58">
              <a:extLst>
                <a:ext uri="{FF2B5EF4-FFF2-40B4-BE49-F238E27FC236}">
                  <a16:creationId xmlns:a16="http://schemas.microsoft.com/office/drawing/2014/main" id="{E449B394-EF60-40E7-A41A-CFA41FDAF8BD}"/>
                </a:ext>
              </a:extLst>
            </p:cNvPr>
            <p:cNvSpPr>
              <a:spLocks noChangeArrowheads="1"/>
            </p:cNvSpPr>
            <p:nvPr/>
          </p:nvSpPr>
          <p:spPr bwMode="auto">
            <a:xfrm>
              <a:off x="2023076" y="5547022"/>
              <a:ext cx="12155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Run onto the street</a:t>
              </a:r>
              <a:endParaRPr lang="en-US" altLang="en-US" sz="1801"/>
            </a:p>
          </p:txBody>
        </p:sp>
        <p:sp>
          <p:nvSpPr>
            <p:cNvPr id="49" name="Rectangle 59">
              <a:extLst>
                <a:ext uri="{FF2B5EF4-FFF2-40B4-BE49-F238E27FC236}">
                  <a16:creationId xmlns:a16="http://schemas.microsoft.com/office/drawing/2014/main" id="{09F57B24-9C6B-45C6-A590-305F30B2D57C}"/>
                </a:ext>
              </a:extLst>
            </p:cNvPr>
            <p:cNvSpPr>
              <a:spLocks noChangeArrowheads="1"/>
            </p:cNvSpPr>
            <p:nvPr/>
          </p:nvSpPr>
          <p:spPr bwMode="auto">
            <a:xfrm>
              <a:off x="1824638" y="5729585"/>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rPr>
                <a:t>•</a:t>
              </a:r>
              <a:endParaRPr lang="en-US" altLang="en-US" sz="1801"/>
            </a:p>
          </p:txBody>
        </p:sp>
        <p:sp>
          <p:nvSpPr>
            <p:cNvPr id="50" name="Rectangle 60">
              <a:extLst>
                <a:ext uri="{FF2B5EF4-FFF2-40B4-BE49-F238E27FC236}">
                  <a16:creationId xmlns:a16="http://schemas.microsoft.com/office/drawing/2014/main" id="{AF7A9324-4B26-4E36-A8D5-E9DD934C5683}"/>
                </a:ext>
              </a:extLst>
            </p:cNvPr>
            <p:cNvSpPr>
              <a:spLocks noChangeArrowheads="1"/>
            </p:cNvSpPr>
            <p:nvPr/>
          </p:nvSpPr>
          <p:spPr bwMode="auto">
            <a:xfrm>
              <a:off x="2023076" y="5724822"/>
              <a:ext cx="11445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Disconnecting from </a:t>
              </a:r>
              <a:endParaRPr lang="en-US" altLang="en-US" sz="1801"/>
            </a:p>
          </p:txBody>
        </p:sp>
        <p:sp>
          <p:nvSpPr>
            <p:cNvPr id="51" name="Rectangle 61">
              <a:extLst>
                <a:ext uri="{FF2B5EF4-FFF2-40B4-BE49-F238E27FC236}">
                  <a16:creationId xmlns:a16="http://schemas.microsoft.com/office/drawing/2014/main" id="{9FD95B67-1278-49FE-824A-097F039F0B38}"/>
                </a:ext>
              </a:extLst>
            </p:cNvPr>
            <p:cNvSpPr>
              <a:spLocks noChangeArrowheads="1"/>
            </p:cNvSpPr>
            <p:nvPr/>
          </p:nvSpPr>
          <p:spPr bwMode="auto">
            <a:xfrm>
              <a:off x="2023076" y="5901036"/>
              <a:ext cx="7069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social media</a:t>
              </a:r>
              <a:endParaRPr lang="en-US" altLang="en-US" sz="1801"/>
            </a:p>
          </p:txBody>
        </p:sp>
        <p:sp>
          <p:nvSpPr>
            <p:cNvPr id="52" name="Freeform 62">
              <a:extLst>
                <a:ext uri="{FF2B5EF4-FFF2-40B4-BE49-F238E27FC236}">
                  <a16:creationId xmlns:a16="http://schemas.microsoft.com/office/drawing/2014/main" id="{D0E6EF08-8C22-43FE-BBC8-97F03D9B3EFB}"/>
                </a:ext>
              </a:extLst>
            </p:cNvPr>
            <p:cNvSpPr>
              <a:spLocks/>
            </p:cNvSpPr>
            <p:nvPr/>
          </p:nvSpPr>
          <p:spPr bwMode="auto">
            <a:xfrm>
              <a:off x="3755039" y="3332460"/>
              <a:ext cx="1746250" cy="2290763"/>
            </a:xfrm>
            <a:custGeom>
              <a:avLst/>
              <a:gdLst>
                <a:gd name="T0" fmla="*/ 0 w 6320"/>
                <a:gd name="T1" fmla="*/ 1054 h 8304"/>
                <a:gd name="T2" fmla="*/ 1054 w 6320"/>
                <a:gd name="T3" fmla="*/ 0 h 8304"/>
                <a:gd name="T4" fmla="*/ 5267 w 6320"/>
                <a:gd name="T5" fmla="*/ 0 h 8304"/>
                <a:gd name="T6" fmla="*/ 6320 w 6320"/>
                <a:gd name="T7" fmla="*/ 1054 h 8304"/>
                <a:gd name="T8" fmla="*/ 6320 w 6320"/>
                <a:gd name="T9" fmla="*/ 7251 h 8304"/>
                <a:gd name="T10" fmla="*/ 5267 w 6320"/>
                <a:gd name="T11" fmla="*/ 8304 h 8304"/>
                <a:gd name="T12" fmla="*/ 1054 w 6320"/>
                <a:gd name="T13" fmla="*/ 8304 h 8304"/>
                <a:gd name="T14" fmla="*/ 0 w 6320"/>
                <a:gd name="T15" fmla="*/ 7251 h 8304"/>
                <a:gd name="T16" fmla="*/ 0 w 6320"/>
                <a:gd name="T17" fmla="*/ 1054 h 8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0" h="8304">
                  <a:moveTo>
                    <a:pt x="0" y="1054"/>
                  </a:moveTo>
                  <a:cubicBezTo>
                    <a:pt x="0" y="472"/>
                    <a:pt x="472" y="0"/>
                    <a:pt x="1054" y="0"/>
                  </a:cubicBezTo>
                  <a:lnTo>
                    <a:pt x="5267" y="0"/>
                  </a:lnTo>
                  <a:cubicBezTo>
                    <a:pt x="5849" y="0"/>
                    <a:pt x="6320" y="472"/>
                    <a:pt x="6320" y="1054"/>
                  </a:cubicBezTo>
                  <a:lnTo>
                    <a:pt x="6320" y="7251"/>
                  </a:lnTo>
                  <a:cubicBezTo>
                    <a:pt x="6320" y="7833"/>
                    <a:pt x="5849" y="8304"/>
                    <a:pt x="5267" y="8304"/>
                  </a:cubicBezTo>
                  <a:lnTo>
                    <a:pt x="1054" y="8304"/>
                  </a:lnTo>
                  <a:cubicBezTo>
                    <a:pt x="472" y="8304"/>
                    <a:pt x="0" y="7833"/>
                    <a:pt x="0" y="7251"/>
                  </a:cubicBezTo>
                  <a:lnTo>
                    <a:pt x="0" y="1054"/>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53" name="Freeform 63">
              <a:extLst>
                <a:ext uri="{FF2B5EF4-FFF2-40B4-BE49-F238E27FC236}">
                  <a16:creationId xmlns:a16="http://schemas.microsoft.com/office/drawing/2014/main" id="{4A03CC16-F53B-44DA-B555-46F9DBBE4511}"/>
                </a:ext>
              </a:extLst>
            </p:cNvPr>
            <p:cNvSpPr>
              <a:spLocks/>
            </p:cNvSpPr>
            <p:nvPr/>
          </p:nvSpPr>
          <p:spPr bwMode="auto">
            <a:xfrm>
              <a:off x="3755039" y="3332460"/>
              <a:ext cx="1746250" cy="2290763"/>
            </a:xfrm>
            <a:custGeom>
              <a:avLst/>
              <a:gdLst>
                <a:gd name="T0" fmla="*/ 0 w 6320"/>
                <a:gd name="T1" fmla="*/ 1054 h 8304"/>
                <a:gd name="T2" fmla="*/ 1054 w 6320"/>
                <a:gd name="T3" fmla="*/ 0 h 8304"/>
                <a:gd name="T4" fmla="*/ 5267 w 6320"/>
                <a:gd name="T5" fmla="*/ 0 h 8304"/>
                <a:gd name="T6" fmla="*/ 6320 w 6320"/>
                <a:gd name="T7" fmla="*/ 1054 h 8304"/>
                <a:gd name="T8" fmla="*/ 6320 w 6320"/>
                <a:gd name="T9" fmla="*/ 7251 h 8304"/>
                <a:gd name="T10" fmla="*/ 5267 w 6320"/>
                <a:gd name="T11" fmla="*/ 8304 h 8304"/>
                <a:gd name="T12" fmla="*/ 1054 w 6320"/>
                <a:gd name="T13" fmla="*/ 8304 h 8304"/>
                <a:gd name="T14" fmla="*/ 0 w 6320"/>
                <a:gd name="T15" fmla="*/ 7251 h 8304"/>
                <a:gd name="T16" fmla="*/ 0 w 6320"/>
                <a:gd name="T17" fmla="*/ 1054 h 8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0" h="8304">
                  <a:moveTo>
                    <a:pt x="0" y="1054"/>
                  </a:moveTo>
                  <a:cubicBezTo>
                    <a:pt x="0" y="472"/>
                    <a:pt x="472" y="0"/>
                    <a:pt x="1054" y="0"/>
                  </a:cubicBezTo>
                  <a:lnTo>
                    <a:pt x="5267" y="0"/>
                  </a:lnTo>
                  <a:cubicBezTo>
                    <a:pt x="5849" y="0"/>
                    <a:pt x="6320" y="472"/>
                    <a:pt x="6320" y="1054"/>
                  </a:cubicBezTo>
                  <a:lnTo>
                    <a:pt x="6320" y="7251"/>
                  </a:lnTo>
                  <a:cubicBezTo>
                    <a:pt x="6320" y="7833"/>
                    <a:pt x="5849" y="8304"/>
                    <a:pt x="5267" y="8304"/>
                  </a:cubicBezTo>
                  <a:lnTo>
                    <a:pt x="1054" y="8304"/>
                  </a:lnTo>
                  <a:cubicBezTo>
                    <a:pt x="472" y="8304"/>
                    <a:pt x="0" y="7833"/>
                    <a:pt x="0" y="7251"/>
                  </a:cubicBezTo>
                  <a:lnTo>
                    <a:pt x="0" y="1054"/>
                  </a:lnTo>
                  <a:close/>
                </a:path>
              </a:pathLst>
            </a:custGeom>
            <a:noFill/>
            <a:ln w="1270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54" name="Rectangle 64">
              <a:extLst>
                <a:ext uri="{FF2B5EF4-FFF2-40B4-BE49-F238E27FC236}">
                  <a16:creationId xmlns:a16="http://schemas.microsoft.com/office/drawing/2014/main" id="{2AB62457-4496-48C5-B715-24C1608DAA9C}"/>
                </a:ext>
              </a:extLst>
            </p:cNvPr>
            <p:cNvSpPr>
              <a:spLocks noChangeArrowheads="1"/>
            </p:cNvSpPr>
            <p:nvPr/>
          </p:nvSpPr>
          <p:spPr bwMode="auto">
            <a:xfrm>
              <a:off x="3948715" y="3546772"/>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55" name="Rectangle 65">
              <a:extLst>
                <a:ext uri="{FF2B5EF4-FFF2-40B4-BE49-F238E27FC236}">
                  <a16:creationId xmlns:a16="http://schemas.microsoft.com/office/drawing/2014/main" id="{8FB334DF-CDA9-40C5-9434-39F91DA005C5}"/>
                </a:ext>
              </a:extLst>
            </p:cNvPr>
            <p:cNvSpPr>
              <a:spLocks noChangeArrowheads="1"/>
            </p:cNvSpPr>
            <p:nvPr/>
          </p:nvSpPr>
          <p:spPr bwMode="auto">
            <a:xfrm>
              <a:off x="4147150" y="3542010"/>
              <a:ext cx="1128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Using themselves </a:t>
              </a:r>
              <a:endParaRPr lang="en-US" altLang="en-US" sz="1801"/>
            </a:p>
          </p:txBody>
        </p:sp>
        <p:sp>
          <p:nvSpPr>
            <p:cNvPr id="56" name="Rectangle 66">
              <a:extLst>
                <a:ext uri="{FF2B5EF4-FFF2-40B4-BE49-F238E27FC236}">
                  <a16:creationId xmlns:a16="http://schemas.microsoft.com/office/drawing/2014/main" id="{E6D45687-7D64-4A47-8E0A-7028F2F52BE9}"/>
                </a:ext>
              </a:extLst>
            </p:cNvPr>
            <p:cNvSpPr>
              <a:spLocks noChangeArrowheads="1"/>
            </p:cNvSpPr>
            <p:nvPr/>
          </p:nvSpPr>
          <p:spPr bwMode="auto">
            <a:xfrm>
              <a:off x="4147150" y="3718221"/>
              <a:ext cx="8944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as distractions</a:t>
              </a:r>
              <a:endParaRPr lang="en-US" altLang="en-US" sz="1801"/>
            </a:p>
          </p:txBody>
        </p:sp>
        <p:sp>
          <p:nvSpPr>
            <p:cNvPr id="57" name="Rectangle 67">
              <a:extLst>
                <a:ext uri="{FF2B5EF4-FFF2-40B4-BE49-F238E27FC236}">
                  <a16:creationId xmlns:a16="http://schemas.microsoft.com/office/drawing/2014/main" id="{D1B653FB-A748-4BED-8151-2F80A20E8F82}"/>
                </a:ext>
              </a:extLst>
            </p:cNvPr>
            <p:cNvSpPr>
              <a:spLocks noChangeArrowheads="1"/>
            </p:cNvSpPr>
            <p:nvPr/>
          </p:nvSpPr>
          <p:spPr bwMode="auto">
            <a:xfrm>
              <a:off x="3948715" y="3897610"/>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58" name="Rectangle 68">
              <a:extLst>
                <a:ext uri="{FF2B5EF4-FFF2-40B4-BE49-F238E27FC236}">
                  <a16:creationId xmlns:a16="http://schemas.microsoft.com/office/drawing/2014/main" id="{ED208954-6720-4D9D-BA12-BFADFECBBCD8}"/>
                </a:ext>
              </a:extLst>
            </p:cNvPr>
            <p:cNvSpPr>
              <a:spLocks noChangeArrowheads="1"/>
            </p:cNvSpPr>
            <p:nvPr/>
          </p:nvSpPr>
          <p:spPr bwMode="auto">
            <a:xfrm>
              <a:off x="4147150" y="3894435"/>
              <a:ext cx="10147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Intervening and </a:t>
              </a:r>
              <a:endParaRPr lang="en-US" altLang="en-US" sz="1801"/>
            </a:p>
          </p:txBody>
        </p:sp>
        <p:sp>
          <p:nvSpPr>
            <p:cNvPr id="59" name="Rectangle 69">
              <a:extLst>
                <a:ext uri="{FF2B5EF4-FFF2-40B4-BE49-F238E27FC236}">
                  <a16:creationId xmlns:a16="http://schemas.microsoft.com/office/drawing/2014/main" id="{D2A3E563-62DF-452A-B26C-EF053D7EFF40}"/>
                </a:ext>
              </a:extLst>
            </p:cNvPr>
            <p:cNvSpPr>
              <a:spLocks noChangeArrowheads="1"/>
            </p:cNvSpPr>
            <p:nvPr/>
          </p:nvSpPr>
          <p:spPr bwMode="auto">
            <a:xfrm>
              <a:off x="4147150" y="4069060"/>
              <a:ext cx="12069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getting in between </a:t>
              </a:r>
              <a:endParaRPr lang="en-US" altLang="en-US" sz="1801"/>
            </a:p>
          </p:txBody>
        </p:sp>
        <p:sp>
          <p:nvSpPr>
            <p:cNvPr id="60" name="Rectangle 70">
              <a:extLst>
                <a:ext uri="{FF2B5EF4-FFF2-40B4-BE49-F238E27FC236}">
                  <a16:creationId xmlns:a16="http://schemas.microsoft.com/office/drawing/2014/main" id="{8D2BA39E-AC29-4B9F-B76A-F85843012E3C}"/>
                </a:ext>
              </a:extLst>
            </p:cNvPr>
            <p:cNvSpPr>
              <a:spLocks noChangeArrowheads="1"/>
            </p:cNvSpPr>
            <p:nvPr/>
          </p:nvSpPr>
          <p:spPr bwMode="auto">
            <a:xfrm>
              <a:off x="4147150" y="4248447"/>
              <a:ext cx="6524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the user of </a:t>
              </a:r>
              <a:endParaRPr lang="en-US" altLang="en-US" sz="1801"/>
            </a:p>
          </p:txBody>
        </p:sp>
        <p:sp>
          <p:nvSpPr>
            <p:cNvPr id="61" name="Rectangle 71">
              <a:extLst>
                <a:ext uri="{FF2B5EF4-FFF2-40B4-BE49-F238E27FC236}">
                  <a16:creationId xmlns:a16="http://schemas.microsoft.com/office/drawing/2014/main" id="{BD9432D5-9970-466E-B618-4148E441A560}"/>
                </a:ext>
              </a:extLst>
            </p:cNvPr>
            <p:cNvSpPr>
              <a:spLocks noChangeArrowheads="1"/>
            </p:cNvSpPr>
            <p:nvPr/>
          </p:nvSpPr>
          <p:spPr bwMode="auto">
            <a:xfrm>
              <a:off x="4147150" y="4424661"/>
              <a:ext cx="1197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violence and target</a:t>
              </a:r>
              <a:endParaRPr lang="en-US" altLang="en-US" sz="1801"/>
            </a:p>
          </p:txBody>
        </p:sp>
        <p:sp>
          <p:nvSpPr>
            <p:cNvPr id="62" name="Rectangle 72">
              <a:extLst>
                <a:ext uri="{FF2B5EF4-FFF2-40B4-BE49-F238E27FC236}">
                  <a16:creationId xmlns:a16="http://schemas.microsoft.com/office/drawing/2014/main" id="{9F0B3331-4505-4224-8066-5A1B874DFC75}"/>
                </a:ext>
              </a:extLst>
            </p:cNvPr>
            <p:cNvSpPr>
              <a:spLocks noChangeArrowheads="1"/>
            </p:cNvSpPr>
            <p:nvPr/>
          </p:nvSpPr>
          <p:spPr bwMode="auto">
            <a:xfrm>
              <a:off x="3948715" y="4605635"/>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63" name="Rectangle 73">
              <a:extLst>
                <a:ext uri="{FF2B5EF4-FFF2-40B4-BE49-F238E27FC236}">
                  <a16:creationId xmlns:a16="http://schemas.microsoft.com/office/drawing/2014/main" id="{0705947C-F8BF-454B-A312-F43F6CD9BCD7}"/>
                </a:ext>
              </a:extLst>
            </p:cNvPr>
            <p:cNvSpPr>
              <a:spLocks noChangeArrowheads="1"/>
            </p:cNvSpPr>
            <p:nvPr/>
          </p:nvSpPr>
          <p:spPr bwMode="auto">
            <a:xfrm>
              <a:off x="4147150" y="4600872"/>
              <a:ext cx="101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Hiding knives at </a:t>
              </a:r>
              <a:endParaRPr lang="en-US" altLang="en-US" sz="1801"/>
            </a:p>
          </p:txBody>
        </p:sp>
        <p:sp>
          <p:nvSpPr>
            <p:cNvPr id="64" name="Rectangle 74">
              <a:extLst>
                <a:ext uri="{FF2B5EF4-FFF2-40B4-BE49-F238E27FC236}">
                  <a16:creationId xmlns:a16="http://schemas.microsoft.com/office/drawing/2014/main" id="{D98C502A-7F3B-4321-A37F-FCB8CB77C143}"/>
                </a:ext>
              </a:extLst>
            </p:cNvPr>
            <p:cNvSpPr>
              <a:spLocks noChangeArrowheads="1"/>
            </p:cNvSpPr>
            <p:nvPr/>
          </p:nvSpPr>
          <p:spPr bwMode="auto">
            <a:xfrm>
              <a:off x="4147150" y="4777085"/>
              <a:ext cx="3175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night</a:t>
              </a:r>
              <a:endParaRPr lang="en-US" altLang="en-US" sz="1801"/>
            </a:p>
          </p:txBody>
        </p:sp>
        <p:sp>
          <p:nvSpPr>
            <p:cNvPr id="65" name="Rectangle 75">
              <a:extLst>
                <a:ext uri="{FF2B5EF4-FFF2-40B4-BE49-F238E27FC236}">
                  <a16:creationId xmlns:a16="http://schemas.microsoft.com/office/drawing/2014/main" id="{A3FDE4AB-55D7-46C8-AF57-EF4E40028D94}"/>
                </a:ext>
              </a:extLst>
            </p:cNvPr>
            <p:cNvSpPr>
              <a:spLocks noChangeArrowheads="1"/>
            </p:cNvSpPr>
            <p:nvPr/>
          </p:nvSpPr>
          <p:spPr bwMode="auto">
            <a:xfrm>
              <a:off x="3948715" y="4959647"/>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rPr>
                <a:t>•</a:t>
              </a:r>
              <a:endParaRPr lang="en-US" altLang="en-US" sz="1801"/>
            </a:p>
          </p:txBody>
        </p:sp>
        <p:sp>
          <p:nvSpPr>
            <p:cNvPr id="66" name="Rectangle 76">
              <a:extLst>
                <a:ext uri="{FF2B5EF4-FFF2-40B4-BE49-F238E27FC236}">
                  <a16:creationId xmlns:a16="http://schemas.microsoft.com/office/drawing/2014/main" id="{ADA3E544-DA03-40E3-BB6C-6286F296EDC5}"/>
                </a:ext>
              </a:extLst>
            </p:cNvPr>
            <p:cNvSpPr>
              <a:spLocks noChangeArrowheads="1"/>
            </p:cNvSpPr>
            <p:nvPr/>
          </p:nvSpPr>
          <p:spPr bwMode="auto">
            <a:xfrm>
              <a:off x="4147150" y="4954885"/>
              <a:ext cx="907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Pushing user of </a:t>
              </a:r>
              <a:endParaRPr lang="en-US" altLang="en-US" sz="1801"/>
            </a:p>
          </p:txBody>
        </p:sp>
        <p:sp>
          <p:nvSpPr>
            <p:cNvPr id="67" name="Rectangle 77">
              <a:extLst>
                <a:ext uri="{FF2B5EF4-FFF2-40B4-BE49-F238E27FC236}">
                  <a16:creationId xmlns:a16="http://schemas.microsoft.com/office/drawing/2014/main" id="{E4A00B40-F645-4A5E-A981-FBA7C14CC968}"/>
                </a:ext>
              </a:extLst>
            </p:cNvPr>
            <p:cNvSpPr>
              <a:spLocks noChangeArrowheads="1"/>
            </p:cNvSpPr>
            <p:nvPr/>
          </p:nvSpPr>
          <p:spPr bwMode="auto">
            <a:xfrm>
              <a:off x="4147150" y="5131096"/>
              <a:ext cx="8776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violence away</a:t>
              </a:r>
              <a:endParaRPr lang="en-US" altLang="en-US" sz="1801"/>
            </a:p>
          </p:txBody>
        </p:sp>
        <p:sp>
          <p:nvSpPr>
            <p:cNvPr id="68" name="Rectangle 78">
              <a:extLst>
                <a:ext uri="{FF2B5EF4-FFF2-40B4-BE49-F238E27FC236}">
                  <a16:creationId xmlns:a16="http://schemas.microsoft.com/office/drawing/2014/main" id="{F78D3EDB-D1C3-4EC4-B826-C4FB88C74CDF}"/>
                </a:ext>
              </a:extLst>
            </p:cNvPr>
            <p:cNvSpPr>
              <a:spLocks noChangeArrowheads="1"/>
            </p:cNvSpPr>
            <p:nvPr/>
          </p:nvSpPr>
          <p:spPr bwMode="auto">
            <a:xfrm>
              <a:off x="3948715" y="5312072"/>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69" name="Rectangle 79">
              <a:extLst>
                <a:ext uri="{FF2B5EF4-FFF2-40B4-BE49-F238E27FC236}">
                  <a16:creationId xmlns:a16="http://schemas.microsoft.com/office/drawing/2014/main" id="{1395BC4C-3E80-4118-8DA7-6098731C2334}"/>
                </a:ext>
              </a:extLst>
            </p:cNvPr>
            <p:cNvSpPr>
              <a:spLocks noChangeArrowheads="1"/>
            </p:cNvSpPr>
            <p:nvPr/>
          </p:nvSpPr>
          <p:spPr bwMode="auto">
            <a:xfrm>
              <a:off x="4147150" y="5307310"/>
              <a:ext cx="9505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Outrun partner</a:t>
              </a:r>
              <a:endParaRPr lang="en-US" altLang="en-US" sz="1801"/>
            </a:p>
          </p:txBody>
        </p:sp>
        <p:sp>
          <p:nvSpPr>
            <p:cNvPr id="70" name="Freeform 80">
              <a:extLst>
                <a:ext uri="{FF2B5EF4-FFF2-40B4-BE49-F238E27FC236}">
                  <a16:creationId xmlns:a16="http://schemas.microsoft.com/office/drawing/2014/main" id="{DF198B06-AA80-4529-BE86-5A1489E524C9}"/>
                </a:ext>
              </a:extLst>
            </p:cNvPr>
            <p:cNvSpPr>
              <a:spLocks/>
            </p:cNvSpPr>
            <p:nvPr/>
          </p:nvSpPr>
          <p:spPr bwMode="auto">
            <a:xfrm>
              <a:off x="5761639" y="3310235"/>
              <a:ext cx="1689100" cy="2573338"/>
            </a:xfrm>
            <a:custGeom>
              <a:avLst/>
              <a:gdLst>
                <a:gd name="T0" fmla="*/ 0 w 6112"/>
                <a:gd name="T1" fmla="*/ 1019 h 9328"/>
                <a:gd name="T2" fmla="*/ 1019 w 6112"/>
                <a:gd name="T3" fmla="*/ 0 h 9328"/>
                <a:gd name="T4" fmla="*/ 5094 w 6112"/>
                <a:gd name="T5" fmla="*/ 0 h 9328"/>
                <a:gd name="T6" fmla="*/ 6112 w 6112"/>
                <a:gd name="T7" fmla="*/ 1019 h 9328"/>
                <a:gd name="T8" fmla="*/ 6112 w 6112"/>
                <a:gd name="T9" fmla="*/ 8310 h 9328"/>
                <a:gd name="T10" fmla="*/ 5094 w 6112"/>
                <a:gd name="T11" fmla="*/ 9328 h 9328"/>
                <a:gd name="T12" fmla="*/ 1019 w 6112"/>
                <a:gd name="T13" fmla="*/ 9328 h 9328"/>
                <a:gd name="T14" fmla="*/ 0 w 6112"/>
                <a:gd name="T15" fmla="*/ 8310 h 9328"/>
                <a:gd name="T16" fmla="*/ 0 w 6112"/>
                <a:gd name="T17" fmla="*/ 1019 h 9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2" h="9328">
                  <a:moveTo>
                    <a:pt x="0" y="1019"/>
                  </a:moveTo>
                  <a:cubicBezTo>
                    <a:pt x="0" y="457"/>
                    <a:pt x="457" y="0"/>
                    <a:pt x="1019" y="0"/>
                  </a:cubicBezTo>
                  <a:lnTo>
                    <a:pt x="5094" y="0"/>
                  </a:lnTo>
                  <a:cubicBezTo>
                    <a:pt x="5656" y="0"/>
                    <a:pt x="6112" y="457"/>
                    <a:pt x="6112" y="1019"/>
                  </a:cubicBezTo>
                  <a:lnTo>
                    <a:pt x="6112" y="8310"/>
                  </a:lnTo>
                  <a:cubicBezTo>
                    <a:pt x="6112" y="8872"/>
                    <a:pt x="5656" y="9328"/>
                    <a:pt x="5094" y="9328"/>
                  </a:cubicBezTo>
                  <a:lnTo>
                    <a:pt x="1019" y="9328"/>
                  </a:lnTo>
                  <a:cubicBezTo>
                    <a:pt x="457" y="9328"/>
                    <a:pt x="0" y="8872"/>
                    <a:pt x="0" y="8310"/>
                  </a:cubicBezTo>
                  <a:lnTo>
                    <a:pt x="0" y="1019"/>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71" name="Freeform 81">
              <a:extLst>
                <a:ext uri="{FF2B5EF4-FFF2-40B4-BE49-F238E27FC236}">
                  <a16:creationId xmlns:a16="http://schemas.microsoft.com/office/drawing/2014/main" id="{52912F0B-9325-430A-966C-CE16788EC2E1}"/>
                </a:ext>
              </a:extLst>
            </p:cNvPr>
            <p:cNvSpPr>
              <a:spLocks/>
            </p:cNvSpPr>
            <p:nvPr/>
          </p:nvSpPr>
          <p:spPr bwMode="auto">
            <a:xfrm>
              <a:off x="5761639" y="3310235"/>
              <a:ext cx="1689100" cy="2573338"/>
            </a:xfrm>
            <a:custGeom>
              <a:avLst/>
              <a:gdLst>
                <a:gd name="T0" fmla="*/ 0 w 6112"/>
                <a:gd name="T1" fmla="*/ 1019 h 9328"/>
                <a:gd name="T2" fmla="*/ 1019 w 6112"/>
                <a:gd name="T3" fmla="*/ 0 h 9328"/>
                <a:gd name="T4" fmla="*/ 5094 w 6112"/>
                <a:gd name="T5" fmla="*/ 0 h 9328"/>
                <a:gd name="T6" fmla="*/ 6112 w 6112"/>
                <a:gd name="T7" fmla="*/ 1019 h 9328"/>
                <a:gd name="T8" fmla="*/ 6112 w 6112"/>
                <a:gd name="T9" fmla="*/ 8310 h 9328"/>
                <a:gd name="T10" fmla="*/ 5094 w 6112"/>
                <a:gd name="T11" fmla="*/ 9328 h 9328"/>
                <a:gd name="T12" fmla="*/ 1019 w 6112"/>
                <a:gd name="T13" fmla="*/ 9328 h 9328"/>
                <a:gd name="T14" fmla="*/ 0 w 6112"/>
                <a:gd name="T15" fmla="*/ 8310 h 9328"/>
                <a:gd name="T16" fmla="*/ 0 w 6112"/>
                <a:gd name="T17" fmla="*/ 1019 h 9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2" h="9328">
                  <a:moveTo>
                    <a:pt x="0" y="1019"/>
                  </a:moveTo>
                  <a:cubicBezTo>
                    <a:pt x="0" y="457"/>
                    <a:pt x="457" y="0"/>
                    <a:pt x="1019" y="0"/>
                  </a:cubicBezTo>
                  <a:lnTo>
                    <a:pt x="5094" y="0"/>
                  </a:lnTo>
                  <a:cubicBezTo>
                    <a:pt x="5656" y="0"/>
                    <a:pt x="6112" y="457"/>
                    <a:pt x="6112" y="1019"/>
                  </a:cubicBezTo>
                  <a:lnTo>
                    <a:pt x="6112" y="8310"/>
                  </a:lnTo>
                  <a:cubicBezTo>
                    <a:pt x="6112" y="8872"/>
                    <a:pt x="5656" y="9328"/>
                    <a:pt x="5094" y="9328"/>
                  </a:cubicBezTo>
                  <a:lnTo>
                    <a:pt x="1019" y="9328"/>
                  </a:lnTo>
                  <a:cubicBezTo>
                    <a:pt x="457" y="9328"/>
                    <a:pt x="0" y="8872"/>
                    <a:pt x="0" y="8310"/>
                  </a:cubicBezTo>
                  <a:lnTo>
                    <a:pt x="0" y="1019"/>
                  </a:lnTo>
                  <a:close/>
                </a:path>
              </a:pathLst>
            </a:custGeom>
            <a:noFill/>
            <a:ln w="1270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72" name="Rectangle 82">
              <a:extLst>
                <a:ext uri="{FF2B5EF4-FFF2-40B4-BE49-F238E27FC236}">
                  <a16:creationId xmlns:a16="http://schemas.microsoft.com/office/drawing/2014/main" id="{E452AC0E-D618-4B62-92E3-DC018F48F9B1}"/>
                </a:ext>
              </a:extLst>
            </p:cNvPr>
            <p:cNvSpPr>
              <a:spLocks noChangeArrowheads="1"/>
            </p:cNvSpPr>
            <p:nvPr/>
          </p:nvSpPr>
          <p:spPr bwMode="auto">
            <a:xfrm>
              <a:off x="5952139" y="3362621"/>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73" name="Rectangle 83">
              <a:extLst>
                <a:ext uri="{FF2B5EF4-FFF2-40B4-BE49-F238E27FC236}">
                  <a16:creationId xmlns:a16="http://schemas.microsoft.com/office/drawing/2014/main" id="{7634715F-86E6-4D66-AB8B-DA37B793B068}"/>
                </a:ext>
              </a:extLst>
            </p:cNvPr>
            <p:cNvSpPr>
              <a:spLocks noChangeArrowheads="1"/>
            </p:cNvSpPr>
            <p:nvPr/>
          </p:nvSpPr>
          <p:spPr bwMode="auto">
            <a:xfrm>
              <a:off x="6150576" y="3359446"/>
              <a:ext cx="7711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Never leave </a:t>
              </a:r>
              <a:endParaRPr lang="en-US" altLang="en-US" sz="1801"/>
            </a:p>
          </p:txBody>
        </p:sp>
        <p:sp>
          <p:nvSpPr>
            <p:cNvPr id="74" name="Rectangle 84">
              <a:extLst>
                <a:ext uri="{FF2B5EF4-FFF2-40B4-BE49-F238E27FC236}">
                  <a16:creationId xmlns:a16="http://schemas.microsoft.com/office/drawing/2014/main" id="{9A2F91AD-F3C9-4924-B358-9F24B6265531}"/>
                </a:ext>
              </a:extLst>
            </p:cNvPr>
            <p:cNvSpPr>
              <a:spLocks noChangeArrowheads="1"/>
            </p:cNvSpPr>
            <p:nvPr/>
          </p:nvSpPr>
          <p:spPr bwMode="auto">
            <a:xfrm>
              <a:off x="6150576" y="3534072"/>
              <a:ext cx="11218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siblings, tamariki, </a:t>
              </a:r>
              <a:endParaRPr lang="en-US" altLang="en-US" sz="1801"/>
            </a:p>
          </p:txBody>
        </p:sp>
        <p:sp>
          <p:nvSpPr>
            <p:cNvPr id="75" name="Rectangle 85">
              <a:extLst>
                <a:ext uri="{FF2B5EF4-FFF2-40B4-BE49-F238E27FC236}">
                  <a16:creationId xmlns:a16="http://schemas.microsoft.com/office/drawing/2014/main" id="{F0ED233F-1C19-41EF-A04C-05059C1E2D70}"/>
                </a:ext>
              </a:extLst>
            </p:cNvPr>
            <p:cNvSpPr>
              <a:spLocks noChangeArrowheads="1"/>
            </p:cNvSpPr>
            <p:nvPr/>
          </p:nvSpPr>
          <p:spPr bwMode="auto">
            <a:xfrm>
              <a:off x="6150576" y="3713460"/>
              <a:ext cx="7181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others alone</a:t>
              </a:r>
              <a:endParaRPr lang="en-US" altLang="en-US" sz="1801"/>
            </a:p>
          </p:txBody>
        </p:sp>
        <p:sp>
          <p:nvSpPr>
            <p:cNvPr id="76" name="Rectangle 86">
              <a:extLst>
                <a:ext uri="{FF2B5EF4-FFF2-40B4-BE49-F238E27FC236}">
                  <a16:creationId xmlns:a16="http://schemas.microsoft.com/office/drawing/2014/main" id="{CD1BCDE7-AB24-491D-99ED-7DF102F07F94}"/>
                </a:ext>
              </a:extLst>
            </p:cNvPr>
            <p:cNvSpPr>
              <a:spLocks noChangeArrowheads="1"/>
            </p:cNvSpPr>
            <p:nvPr/>
          </p:nvSpPr>
          <p:spPr bwMode="auto">
            <a:xfrm>
              <a:off x="5952139" y="3894435"/>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77" name="Rectangle 87">
              <a:extLst>
                <a:ext uri="{FF2B5EF4-FFF2-40B4-BE49-F238E27FC236}">
                  <a16:creationId xmlns:a16="http://schemas.microsoft.com/office/drawing/2014/main" id="{DE32122C-05B8-445B-A639-4907892F128C}"/>
                </a:ext>
              </a:extLst>
            </p:cNvPr>
            <p:cNvSpPr>
              <a:spLocks noChangeArrowheads="1"/>
            </p:cNvSpPr>
            <p:nvPr/>
          </p:nvSpPr>
          <p:spPr bwMode="auto">
            <a:xfrm>
              <a:off x="6150576" y="3889672"/>
              <a:ext cx="942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Bags packed &amp; </a:t>
              </a:r>
              <a:endParaRPr lang="en-US" altLang="en-US" sz="1801"/>
            </a:p>
          </p:txBody>
        </p:sp>
        <p:sp>
          <p:nvSpPr>
            <p:cNvPr id="78" name="Rectangle 88">
              <a:extLst>
                <a:ext uri="{FF2B5EF4-FFF2-40B4-BE49-F238E27FC236}">
                  <a16:creationId xmlns:a16="http://schemas.microsoft.com/office/drawing/2014/main" id="{FF7A126D-62C3-4809-97F0-FFD1053ADE8C}"/>
                </a:ext>
              </a:extLst>
            </p:cNvPr>
            <p:cNvSpPr>
              <a:spLocks noChangeArrowheads="1"/>
            </p:cNvSpPr>
            <p:nvPr/>
          </p:nvSpPr>
          <p:spPr bwMode="auto">
            <a:xfrm>
              <a:off x="6150576" y="406588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hidden</a:t>
              </a:r>
              <a:endParaRPr lang="en-US" altLang="en-US" sz="1801"/>
            </a:p>
          </p:txBody>
        </p:sp>
        <p:sp>
          <p:nvSpPr>
            <p:cNvPr id="79" name="Rectangle 89">
              <a:extLst>
                <a:ext uri="{FF2B5EF4-FFF2-40B4-BE49-F238E27FC236}">
                  <a16:creationId xmlns:a16="http://schemas.microsoft.com/office/drawing/2014/main" id="{7B9B8EC2-5BDC-44D8-A2E3-2E47BC8772DC}"/>
                </a:ext>
              </a:extLst>
            </p:cNvPr>
            <p:cNvSpPr>
              <a:spLocks noChangeArrowheads="1"/>
            </p:cNvSpPr>
            <p:nvPr/>
          </p:nvSpPr>
          <p:spPr bwMode="auto">
            <a:xfrm>
              <a:off x="5952139" y="4245272"/>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80" name="Rectangle 90">
              <a:extLst>
                <a:ext uri="{FF2B5EF4-FFF2-40B4-BE49-F238E27FC236}">
                  <a16:creationId xmlns:a16="http://schemas.microsoft.com/office/drawing/2014/main" id="{0987B061-A505-4867-A252-819F2F842F42}"/>
                </a:ext>
              </a:extLst>
            </p:cNvPr>
            <p:cNvSpPr>
              <a:spLocks noChangeArrowheads="1"/>
            </p:cNvSpPr>
            <p:nvPr/>
          </p:nvSpPr>
          <p:spPr bwMode="auto">
            <a:xfrm>
              <a:off x="6150576" y="4240509"/>
              <a:ext cx="1062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Parking carefully </a:t>
              </a:r>
              <a:endParaRPr lang="en-US" altLang="en-US" sz="1801"/>
            </a:p>
          </p:txBody>
        </p:sp>
        <p:sp>
          <p:nvSpPr>
            <p:cNvPr id="81" name="Rectangle 91">
              <a:extLst>
                <a:ext uri="{FF2B5EF4-FFF2-40B4-BE49-F238E27FC236}">
                  <a16:creationId xmlns:a16="http://schemas.microsoft.com/office/drawing/2014/main" id="{8A4DD63C-FBFA-4408-A1E7-30D85EFE8928}"/>
                </a:ext>
              </a:extLst>
            </p:cNvPr>
            <p:cNvSpPr>
              <a:spLocks noChangeArrowheads="1"/>
            </p:cNvSpPr>
            <p:nvPr/>
          </p:nvSpPr>
          <p:spPr bwMode="auto">
            <a:xfrm>
              <a:off x="6150576" y="4419898"/>
              <a:ext cx="69730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so can leave</a:t>
              </a:r>
              <a:endParaRPr lang="en-US" altLang="en-US" sz="1801"/>
            </a:p>
          </p:txBody>
        </p:sp>
        <p:sp>
          <p:nvSpPr>
            <p:cNvPr id="82" name="Rectangle 92">
              <a:extLst>
                <a:ext uri="{FF2B5EF4-FFF2-40B4-BE49-F238E27FC236}">
                  <a16:creationId xmlns:a16="http://schemas.microsoft.com/office/drawing/2014/main" id="{42B67F0A-F426-4A52-A8D1-C4655117F360}"/>
                </a:ext>
              </a:extLst>
            </p:cNvPr>
            <p:cNvSpPr>
              <a:spLocks noChangeArrowheads="1"/>
            </p:cNvSpPr>
            <p:nvPr/>
          </p:nvSpPr>
          <p:spPr bwMode="auto">
            <a:xfrm>
              <a:off x="5952139" y="4600872"/>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83" name="Rectangle 93">
              <a:extLst>
                <a:ext uri="{FF2B5EF4-FFF2-40B4-BE49-F238E27FC236}">
                  <a16:creationId xmlns:a16="http://schemas.microsoft.com/office/drawing/2014/main" id="{F7E999F2-410A-4834-8D4A-D53AB7A02529}"/>
                </a:ext>
              </a:extLst>
            </p:cNvPr>
            <p:cNvSpPr>
              <a:spLocks noChangeArrowheads="1"/>
            </p:cNvSpPr>
            <p:nvPr/>
          </p:nvSpPr>
          <p:spPr bwMode="auto">
            <a:xfrm>
              <a:off x="6150576" y="4596109"/>
              <a:ext cx="1170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Knowing where to </a:t>
              </a:r>
              <a:endParaRPr lang="en-US" altLang="en-US" sz="1801"/>
            </a:p>
          </p:txBody>
        </p:sp>
        <p:sp>
          <p:nvSpPr>
            <p:cNvPr id="84" name="Rectangle 94">
              <a:extLst>
                <a:ext uri="{FF2B5EF4-FFF2-40B4-BE49-F238E27FC236}">
                  <a16:creationId xmlns:a16="http://schemas.microsoft.com/office/drawing/2014/main" id="{6721AC34-D80C-493B-BEF2-8E5641175A31}"/>
                </a:ext>
              </a:extLst>
            </p:cNvPr>
            <p:cNvSpPr>
              <a:spLocks noChangeArrowheads="1"/>
            </p:cNvSpPr>
            <p:nvPr/>
          </p:nvSpPr>
          <p:spPr bwMode="auto">
            <a:xfrm>
              <a:off x="6150576" y="4772323"/>
              <a:ext cx="11440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hide their children</a:t>
              </a:r>
              <a:endParaRPr lang="en-US" altLang="en-US" sz="1801"/>
            </a:p>
          </p:txBody>
        </p:sp>
        <p:sp>
          <p:nvSpPr>
            <p:cNvPr id="85" name="Rectangle 95">
              <a:extLst>
                <a:ext uri="{FF2B5EF4-FFF2-40B4-BE49-F238E27FC236}">
                  <a16:creationId xmlns:a16="http://schemas.microsoft.com/office/drawing/2014/main" id="{8D8D52F1-698C-4877-8643-7682145726AE}"/>
                </a:ext>
              </a:extLst>
            </p:cNvPr>
            <p:cNvSpPr>
              <a:spLocks noChangeArrowheads="1"/>
            </p:cNvSpPr>
            <p:nvPr/>
          </p:nvSpPr>
          <p:spPr bwMode="auto">
            <a:xfrm>
              <a:off x="5952139" y="4951709"/>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86" name="Rectangle 96">
              <a:extLst>
                <a:ext uri="{FF2B5EF4-FFF2-40B4-BE49-F238E27FC236}">
                  <a16:creationId xmlns:a16="http://schemas.microsoft.com/office/drawing/2014/main" id="{F591FE8F-3E94-4200-9680-A7E9EFEFAB2A}"/>
                </a:ext>
              </a:extLst>
            </p:cNvPr>
            <p:cNvSpPr>
              <a:spLocks noChangeArrowheads="1"/>
            </p:cNvSpPr>
            <p:nvPr/>
          </p:nvSpPr>
          <p:spPr bwMode="auto">
            <a:xfrm>
              <a:off x="6150576" y="4948534"/>
              <a:ext cx="9448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Having activity </a:t>
              </a:r>
              <a:endParaRPr lang="en-US" altLang="en-US" sz="1801"/>
            </a:p>
          </p:txBody>
        </p:sp>
        <p:sp>
          <p:nvSpPr>
            <p:cNvPr id="87" name="Rectangle 97">
              <a:extLst>
                <a:ext uri="{FF2B5EF4-FFF2-40B4-BE49-F238E27FC236}">
                  <a16:creationId xmlns:a16="http://schemas.microsoft.com/office/drawing/2014/main" id="{29E80C69-747F-46E5-8594-D7E7DAF6FB67}"/>
                </a:ext>
              </a:extLst>
            </p:cNvPr>
            <p:cNvSpPr>
              <a:spLocks noChangeArrowheads="1"/>
            </p:cNvSpPr>
            <p:nvPr/>
          </p:nvSpPr>
          <p:spPr bwMode="auto">
            <a:xfrm>
              <a:off x="6150576" y="5123160"/>
              <a:ext cx="894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packs planted </a:t>
              </a:r>
              <a:endParaRPr lang="en-US" altLang="en-US" sz="1801"/>
            </a:p>
          </p:txBody>
        </p:sp>
        <p:sp>
          <p:nvSpPr>
            <p:cNvPr id="88" name="Rectangle 98">
              <a:extLst>
                <a:ext uri="{FF2B5EF4-FFF2-40B4-BE49-F238E27FC236}">
                  <a16:creationId xmlns:a16="http://schemas.microsoft.com/office/drawing/2014/main" id="{DD6D0DB7-83A0-4704-9487-0A757932F8AC}"/>
                </a:ext>
              </a:extLst>
            </p:cNvPr>
            <p:cNvSpPr>
              <a:spLocks noChangeArrowheads="1"/>
            </p:cNvSpPr>
            <p:nvPr/>
          </p:nvSpPr>
          <p:spPr bwMode="auto">
            <a:xfrm>
              <a:off x="6150576" y="5302547"/>
              <a:ext cx="95859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around home to </a:t>
              </a:r>
              <a:endParaRPr lang="en-US" altLang="en-US" sz="1801"/>
            </a:p>
          </p:txBody>
        </p:sp>
        <p:sp>
          <p:nvSpPr>
            <p:cNvPr id="89" name="Rectangle 99">
              <a:extLst>
                <a:ext uri="{FF2B5EF4-FFF2-40B4-BE49-F238E27FC236}">
                  <a16:creationId xmlns:a16="http://schemas.microsoft.com/office/drawing/2014/main" id="{5A3B4032-8A02-4964-BF24-FCFD914472E9}"/>
                </a:ext>
              </a:extLst>
            </p:cNvPr>
            <p:cNvSpPr>
              <a:spLocks noChangeArrowheads="1"/>
            </p:cNvSpPr>
            <p:nvPr/>
          </p:nvSpPr>
          <p:spPr bwMode="auto">
            <a:xfrm>
              <a:off x="6150576" y="5478760"/>
              <a:ext cx="11435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occupy tamariki if </a:t>
              </a:r>
              <a:endParaRPr lang="en-US" altLang="en-US" sz="1801"/>
            </a:p>
          </p:txBody>
        </p:sp>
        <p:sp>
          <p:nvSpPr>
            <p:cNvPr id="90" name="Rectangle 100">
              <a:extLst>
                <a:ext uri="{FF2B5EF4-FFF2-40B4-BE49-F238E27FC236}">
                  <a16:creationId xmlns:a16="http://schemas.microsoft.com/office/drawing/2014/main" id="{7BC578F5-5EB0-4EC5-92AC-F4054112629F}"/>
                </a:ext>
              </a:extLst>
            </p:cNvPr>
            <p:cNvSpPr>
              <a:spLocks noChangeArrowheads="1"/>
            </p:cNvSpPr>
            <p:nvPr/>
          </p:nvSpPr>
          <p:spPr bwMode="auto">
            <a:xfrm>
              <a:off x="6150576" y="5654972"/>
              <a:ext cx="4712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needed</a:t>
              </a:r>
              <a:endParaRPr lang="en-US" altLang="en-US" sz="1801"/>
            </a:p>
          </p:txBody>
        </p:sp>
        <p:sp>
          <p:nvSpPr>
            <p:cNvPr id="91" name="Freeform 101">
              <a:extLst>
                <a:ext uri="{FF2B5EF4-FFF2-40B4-BE49-F238E27FC236}">
                  <a16:creationId xmlns:a16="http://schemas.microsoft.com/office/drawing/2014/main" id="{BAD9C5E6-E0E6-4BA6-8ED4-BCE148CDA597}"/>
                </a:ext>
              </a:extLst>
            </p:cNvPr>
            <p:cNvSpPr>
              <a:spLocks/>
            </p:cNvSpPr>
            <p:nvPr/>
          </p:nvSpPr>
          <p:spPr bwMode="auto">
            <a:xfrm>
              <a:off x="7715851" y="3273722"/>
              <a:ext cx="1741488" cy="1995488"/>
            </a:xfrm>
            <a:custGeom>
              <a:avLst/>
              <a:gdLst>
                <a:gd name="T0" fmla="*/ 0 w 6304"/>
                <a:gd name="T1" fmla="*/ 1051 h 7232"/>
                <a:gd name="T2" fmla="*/ 1051 w 6304"/>
                <a:gd name="T3" fmla="*/ 0 h 7232"/>
                <a:gd name="T4" fmla="*/ 5254 w 6304"/>
                <a:gd name="T5" fmla="*/ 0 h 7232"/>
                <a:gd name="T6" fmla="*/ 6304 w 6304"/>
                <a:gd name="T7" fmla="*/ 1051 h 7232"/>
                <a:gd name="T8" fmla="*/ 6304 w 6304"/>
                <a:gd name="T9" fmla="*/ 6182 h 7232"/>
                <a:gd name="T10" fmla="*/ 5254 w 6304"/>
                <a:gd name="T11" fmla="*/ 7232 h 7232"/>
                <a:gd name="T12" fmla="*/ 1051 w 6304"/>
                <a:gd name="T13" fmla="*/ 7232 h 7232"/>
                <a:gd name="T14" fmla="*/ 0 w 6304"/>
                <a:gd name="T15" fmla="*/ 6182 h 7232"/>
                <a:gd name="T16" fmla="*/ 0 w 6304"/>
                <a:gd name="T17" fmla="*/ 1051 h 7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4" h="7232">
                  <a:moveTo>
                    <a:pt x="0" y="1051"/>
                  </a:moveTo>
                  <a:cubicBezTo>
                    <a:pt x="0" y="471"/>
                    <a:pt x="471" y="0"/>
                    <a:pt x="1051" y="0"/>
                  </a:cubicBezTo>
                  <a:lnTo>
                    <a:pt x="5254" y="0"/>
                  </a:lnTo>
                  <a:cubicBezTo>
                    <a:pt x="5834" y="0"/>
                    <a:pt x="6304" y="471"/>
                    <a:pt x="6304" y="1051"/>
                  </a:cubicBezTo>
                  <a:lnTo>
                    <a:pt x="6304" y="6182"/>
                  </a:lnTo>
                  <a:cubicBezTo>
                    <a:pt x="6304" y="6762"/>
                    <a:pt x="5834" y="7232"/>
                    <a:pt x="5254" y="7232"/>
                  </a:cubicBezTo>
                  <a:lnTo>
                    <a:pt x="1051" y="7232"/>
                  </a:lnTo>
                  <a:cubicBezTo>
                    <a:pt x="471" y="7232"/>
                    <a:pt x="0" y="6762"/>
                    <a:pt x="0" y="6182"/>
                  </a:cubicBezTo>
                  <a:lnTo>
                    <a:pt x="0" y="1051"/>
                  </a:lnTo>
                  <a:close/>
                </a:path>
              </a:pathLst>
            </a:custGeom>
            <a:solidFill>
              <a:srgbClr val="FFFFFF"/>
            </a:solidFill>
            <a:ln w="0">
              <a:solidFill>
                <a:srgbClr val="000000"/>
              </a:solidFill>
              <a:prstDash val="solid"/>
              <a:round/>
              <a:headEnd/>
              <a:tailEnd/>
            </a:ln>
          </p:spPr>
          <p:txBody>
            <a:bodyPr vert="horz" wrap="square" lIns="91440" tIns="45721" rIns="91440" bIns="45721" numCol="1" anchor="t" anchorCtr="0" compatLnSpc="1">
              <a:prstTxWarp prst="textNoShape">
                <a:avLst/>
              </a:prstTxWarp>
            </a:bodyPr>
            <a:lstStyle/>
            <a:p>
              <a:endParaRPr lang="en-NZ" sz="1801"/>
            </a:p>
          </p:txBody>
        </p:sp>
        <p:sp>
          <p:nvSpPr>
            <p:cNvPr id="92" name="Freeform 102">
              <a:extLst>
                <a:ext uri="{FF2B5EF4-FFF2-40B4-BE49-F238E27FC236}">
                  <a16:creationId xmlns:a16="http://schemas.microsoft.com/office/drawing/2014/main" id="{CB91F9B2-3983-4589-B0D7-6C7082166D33}"/>
                </a:ext>
              </a:extLst>
            </p:cNvPr>
            <p:cNvSpPr>
              <a:spLocks/>
            </p:cNvSpPr>
            <p:nvPr/>
          </p:nvSpPr>
          <p:spPr bwMode="auto">
            <a:xfrm>
              <a:off x="7715851" y="3273722"/>
              <a:ext cx="1741488" cy="1995488"/>
            </a:xfrm>
            <a:custGeom>
              <a:avLst/>
              <a:gdLst>
                <a:gd name="T0" fmla="*/ 0 w 6304"/>
                <a:gd name="T1" fmla="*/ 1051 h 7232"/>
                <a:gd name="T2" fmla="*/ 1051 w 6304"/>
                <a:gd name="T3" fmla="*/ 0 h 7232"/>
                <a:gd name="T4" fmla="*/ 5254 w 6304"/>
                <a:gd name="T5" fmla="*/ 0 h 7232"/>
                <a:gd name="T6" fmla="*/ 6304 w 6304"/>
                <a:gd name="T7" fmla="*/ 1051 h 7232"/>
                <a:gd name="T8" fmla="*/ 6304 w 6304"/>
                <a:gd name="T9" fmla="*/ 6182 h 7232"/>
                <a:gd name="T10" fmla="*/ 5254 w 6304"/>
                <a:gd name="T11" fmla="*/ 7232 h 7232"/>
                <a:gd name="T12" fmla="*/ 1051 w 6304"/>
                <a:gd name="T13" fmla="*/ 7232 h 7232"/>
                <a:gd name="T14" fmla="*/ 0 w 6304"/>
                <a:gd name="T15" fmla="*/ 6182 h 7232"/>
                <a:gd name="T16" fmla="*/ 0 w 6304"/>
                <a:gd name="T17" fmla="*/ 1051 h 7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4" h="7232">
                  <a:moveTo>
                    <a:pt x="0" y="1051"/>
                  </a:moveTo>
                  <a:cubicBezTo>
                    <a:pt x="0" y="471"/>
                    <a:pt x="471" y="0"/>
                    <a:pt x="1051" y="0"/>
                  </a:cubicBezTo>
                  <a:lnTo>
                    <a:pt x="5254" y="0"/>
                  </a:lnTo>
                  <a:cubicBezTo>
                    <a:pt x="5834" y="0"/>
                    <a:pt x="6304" y="471"/>
                    <a:pt x="6304" y="1051"/>
                  </a:cubicBezTo>
                  <a:lnTo>
                    <a:pt x="6304" y="6182"/>
                  </a:lnTo>
                  <a:cubicBezTo>
                    <a:pt x="6304" y="6762"/>
                    <a:pt x="5834" y="7232"/>
                    <a:pt x="5254" y="7232"/>
                  </a:cubicBezTo>
                  <a:lnTo>
                    <a:pt x="1051" y="7232"/>
                  </a:lnTo>
                  <a:cubicBezTo>
                    <a:pt x="471" y="7232"/>
                    <a:pt x="0" y="6762"/>
                    <a:pt x="0" y="6182"/>
                  </a:cubicBezTo>
                  <a:lnTo>
                    <a:pt x="0" y="1051"/>
                  </a:lnTo>
                  <a:close/>
                </a:path>
              </a:pathLst>
            </a:custGeom>
            <a:noFill/>
            <a:ln w="12700" cap="flat">
              <a:solidFill>
                <a:srgbClr val="ED7D3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NZ" sz="1801"/>
            </a:p>
          </p:txBody>
        </p:sp>
        <p:sp>
          <p:nvSpPr>
            <p:cNvPr id="93" name="Rectangle 103">
              <a:extLst>
                <a:ext uri="{FF2B5EF4-FFF2-40B4-BE49-F238E27FC236}">
                  <a16:creationId xmlns:a16="http://schemas.microsoft.com/office/drawing/2014/main" id="{FDF50F5A-B17E-4977-B7EE-7C656B81B9CD}"/>
                </a:ext>
              </a:extLst>
            </p:cNvPr>
            <p:cNvSpPr>
              <a:spLocks noChangeArrowheads="1"/>
            </p:cNvSpPr>
            <p:nvPr/>
          </p:nvSpPr>
          <p:spPr bwMode="auto">
            <a:xfrm>
              <a:off x="7906351" y="3394372"/>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rPr>
                <a:t>•</a:t>
              </a:r>
              <a:endParaRPr lang="en-US" altLang="en-US" sz="1801"/>
            </a:p>
          </p:txBody>
        </p:sp>
        <p:sp>
          <p:nvSpPr>
            <p:cNvPr id="94" name="Rectangle 104">
              <a:extLst>
                <a:ext uri="{FF2B5EF4-FFF2-40B4-BE49-F238E27FC236}">
                  <a16:creationId xmlns:a16="http://schemas.microsoft.com/office/drawing/2014/main" id="{EC2AF784-93BA-46C5-9E41-7034E222089B}"/>
                </a:ext>
              </a:extLst>
            </p:cNvPr>
            <p:cNvSpPr>
              <a:spLocks noChangeArrowheads="1"/>
            </p:cNvSpPr>
            <p:nvPr/>
          </p:nvSpPr>
          <p:spPr bwMode="auto">
            <a:xfrm>
              <a:off x="8104790" y="3389610"/>
              <a:ext cx="8367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Talk him down</a:t>
              </a:r>
              <a:endParaRPr lang="en-US" altLang="en-US" sz="1801"/>
            </a:p>
          </p:txBody>
        </p:sp>
        <p:sp>
          <p:nvSpPr>
            <p:cNvPr id="95" name="Rectangle 105">
              <a:extLst>
                <a:ext uri="{FF2B5EF4-FFF2-40B4-BE49-F238E27FC236}">
                  <a16:creationId xmlns:a16="http://schemas.microsoft.com/office/drawing/2014/main" id="{62F4FACC-80BC-4F28-88CD-8595B50351E9}"/>
                </a:ext>
              </a:extLst>
            </p:cNvPr>
            <p:cNvSpPr>
              <a:spLocks noChangeArrowheads="1"/>
            </p:cNvSpPr>
            <p:nvPr/>
          </p:nvSpPr>
          <p:spPr bwMode="auto">
            <a:xfrm>
              <a:off x="7906351" y="3570586"/>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rPr>
                <a:t>•</a:t>
              </a:r>
              <a:endParaRPr lang="en-US" altLang="en-US" sz="1801"/>
            </a:p>
          </p:txBody>
        </p:sp>
        <p:sp>
          <p:nvSpPr>
            <p:cNvPr id="96" name="Rectangle 106">
              <a:extLst>
                <a:ext uri="{FF2B5EF4-FFF2-40B4-BE49-F238E27FC236}">
                  <a16:creationId xmlns:a16="http://schemas.microsoft.com/office/drawing/2014/main" id="{B8862B12-F963-4160-BF8C-A309B7B2A4D7}"/>
                </a:ext>
              </a:extLst>
            </p:cNvPr>
            <p:cNvSpPr>
              <a:spLocks noChangeArrowheads="1"/>
            </p:cNvSpPr>
            <p:nvPr/>
          </p:nvSpPr>
          <p:spPr bwMode="auto">
            <a:xfrm>
              <a:off x="8104790" y="3565821"/>
              <a:ext cx="7245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Give illusion </a:t>
              </a:r>
              <a:endParaRPr lang="en-US" altLang="en-US" sz="1801"/>
            </a:p>
          </p:txBody>
        </p:sp>
        <p:sp>
          <p:nvSpPr>
            <p:cNvPr id="97" name="Rectangle 107">
              <a:extLst>
                <a:ext uri="{FF2B5EF4-FFF2-40B4-BE49-F238E27FC236}">
                  <a16:creationId xmlns:a16="http://schemas.microsoft.com/office/drawing/2014/main" id="{936340AC-C1FE-4AAC-82D3-A132D272585B}"/>
                </a:ext>
              </a:extLst>
            </p:cNvPr>
            <p:cNvSpPr>
              <a:spLocks noChangeArrowheads="1"/>
            </p:cNvSpPr>
            <p:nvPr/>
          </p:nvSpPr>
          <p:spPr bwMode="auto">
            <a:xfrm>
              <a:off x="8104790" y="3742035"/>
              <a:ext cx="11190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everything is okay</a:t>
              </a:r>
              <a:endParaRPr lang="en-US" altLang="en-US" sz="1801"/>
            </a:p>
          </p:txBody>
        </p:sp>
        <p:sp>
          <p:nvSpPr>
            <p:cNvPr id="98" name="Rectangle 108">
              <a:extLst>
                <a:ext uri="{FF2B5EF4-FFF2-40B4-BE49-F238E27FC236}">
                  <a16:creationId xmlns:a16="http://schemas.microsoft.com/office/drawing/2014/main" id="{F2011183-8A47-430F-98B1-6C4DE4C5835B}"/>
                </a:ext>
              </a:extLst>
            </p:cNvPr>
            <p:cNvSpPr>
              <a:spLocks noChangeArrowheads="1"/>
            </p:cNvSpPr>
            <p:nvPr/>
          </p:nvSpPr>
          <p:spPr bwMode="auto">
            <a:xfrm>
              <a:off x="7906351" y="3921421"/>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99" name="Rectangle 109">
              <a:extLst>
                <a:ext uri="{FF2B5EF4-FFF2-40B4-BE49-F238E27FC236}">
                  <a16:creationId xmlns:a16="http://schemas.microsoft.com/office/drawing/2014/main" id="{21422388-340A-49E2-8DED-5EFAD9227E41}"/>
                </a:ext>
              </a:extLst>
            </p:cNvPr>
            <p:cNvSpPr>
              <a:spLocks noChangeArrowheads="1"/>
            </p:cNvSpPr>
            <p:nvPr/>
          </p:nvSpPr>
          <p:spPr bwMode="auto">
            <a:xfrm>
              <a:off x="8104790" y="3918246"/>
              <a:ext cx="8421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Being a good </a:t>
              </a:r>
              <a:endParaRPr lang="en-US" altLang="en-US" sz="1801"/>
            </a:p>
          </p:txBody>
        </p:sp>
        <p:sp>
          <p:nvSpPr>
            <p:cNvPr id="100" name="Rectangle 110">
              <a:extLst>
                <a:ext uri="{FF2B5EF4-FFF2-40B4-BE49-F238E27FC236}">
                  <a16:creationId xmlns:a16="http://schemas.microsoft.com/office/drawing/2014/main" id="{FE7EDE61-EDFE-4735-9B97-46814137E9FE}"/>
                </a:ext>
              </a:extLst>
            </p:cNvPr>
            <p:cNvSpPr>
              <a:spLocks noChangeArrowheads="1"/>
            </p:cNvSpPr>
            <p:nvPr/>
          </p:nvSpPr>
          <p:spPr bwMode="auto">
            <a:xfrm>
              <a:off x="8104790" y="4092872"/>
              <a:ext cx="4680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partner</a:t>
              </a:r>
              <a:endParaRPr lang="en-US" altLang="en-US" sz="1801"/>
            </a:p>
          </p:txBody>
        </p:sp>
        <p:sp>
          <p:nvSpPr>
            <p:cNvPr id="101" name="Rectangle 111">
              <a:extLst>
                <a:ext uri="{FF2B5EF4-FFF2-40B4-BE49-F238E27FC236}">
                  <a16:creationId xmlns:a16="http://schemas.microsoft.com/office/drawing/2014/main" id="{0BA03D23-F2C6-459B-90EE-5D0F77C3D76C}"/>
                </a:ext>
              </a:extLst>
            </p:cNvPr>
            <p:cNvSpPr>
              <a:spLocks noChangeArrowheads="1"/>
            </p:cNvSpPr>
            <p:nvPr/>
          </p:nvSpPr>
          <p:spPr bwMode="auto">
            <a:xfrm>
              <a:off x="7906351" y="4277021"/>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rPr>
                <a:t>•</a:t>
              </a:r>
              <a:endParaRPr lang="en-US" altLang="en-US" sz="1801"/>
            </a:p>
          </p:txBody>
        </p:sp>
        <p:sp>
          <p:nvSpPr>
            <p:cNvPr id="102" name="Rectangle 112">
              <a:extLst>
                <a:ext uri="{FF2B5EF4-FFF2-40B4-BE49-F238E27FC236}">
                  <a16:creationId xmlns:a16="http://schemas.microsoft.com/office/drawing/2014/main" id="{0A359662-2CE3-48A9-8370-23F1F2C20EA2}"/>
                </a:ext>
              </a:extLst>
            </p:cNvPr>
            <p:cNvSpPr>
              <a:spLocks noChangeArrowheads="1"/>
            </p:cNvSpPr>
            <p:nvPr/>
          </p:nvSpPr>
          <p:spPr bwMode="auto">
            <a:xfrm>
              <a:off x="8104790" y="4272261"/>
              <a:ext cx="8704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Keeping house </a:t>
              </a:r>
              <a:endParaRPr lang="en-US" altLang="en-US" sz="1801"/>
            </a:p>
          </p:txBody>
        </p:sp>
        <p:sp>
          <p:nvSpPr>
            <p:cNvPr id="103" name="Rectangle 113">
              <a:extLst>
                <a:ext uri="{FF2B5EF4-FFF2-40B4-BE49-F238E27FC236}">
                  <a16:creationId xmlns:a16="http://schemas.microsoft.com/office/drawing/2014/main" id="{217AA5B0-B910-4A5D-BF31-56AD03DB2CFE}"/>
                </a:ext>
              </a:extLst>
            </p:cNvPr>
            <p:cNvSpPr>
              <a:spLocks noChangeArrowheads="1"/>
            </p:cNvSpPr>
            <p:nvPr/>
          </p:nvSpPr>
          <p:spPr bwMode="auto">
            <a:xfrm>
              <a:off x="8104790" y="4448472"/>
              <a:ext cx="872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clean and tidy</a:t>
              </a:r>
              <a:endParaRPr lang="en-US" altLang="en-US" sz="1801"/>
            </a:p>
          </p:txBody>
        </p:sp>
        <p:sp>
          <p:nvSpPr>
            <p:cNvPr id="104" name="Rectangle 114">
              <a:extLst>
                <a:ext uri="{FF2B5EF4-FFF2-40B4-BE49-F238E27FC236}">
                  <a16:creationId xmlns:a16="http://schemas.microsoft.com/office/drawing/2014/main" id="{F2E0EA59-8EEF-4576-B51F-4014705D5FDC}"/>
                </a:ext>
              </a:extLst>
            </p:cNvPr>
            <p:cNvSpPr>
              <a:spLocks noChangeArrowheads="1"/>
            </p:cNvSpPr>
            <p:nvPr/>
          </p:nvSpPr>
          <p:spPr bwMode="auto">
            <a:xfrm>
              <a:off x="7906351" y="4629446"/>
              <a:ext cx="545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rPr>
                <a:t>•</a:t>
              </a:r>
              <a:endParaRPr lang="en-US" altLang="en-US" sz="1801"/>
            </a:p>
          </p:txBody>
        </p:sp>
        <p:sp>
          <p:nvSpPr>
            <p:cNvPr id="105" name="Rectangle 115">
              <a:extLst>
                <a:ext uri="{FF2B5EF4-FFF2-40B4-BE49-F238E27FC236}">
                  <a16:creationId xmlns:a16="http://schemas.microsoft.com/office/drawing/2014/main" id="{C7258279-016C-4933-AB5F-8D5277ED5663}"/>
                </a:ext>
              </a:extLst>
            </p:cNvPr>
            <p:cNvSpPr>
              <a:spLocks noChangeArrowheads="1"/>
            </p:cNvSpPr>
            <p:nvPr/>
          </p:nvSpPr>
          <p:spPr bwMode="auto">
            <a:xfrm>
              <a:off x="8104790" y="4624685"/>
              <a:ext cx="9834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Keep concerns, </a:t>
              </a:r>
              <a:endParaRPr lang="en-US" altLang="en-US" sz="1801"/>
            </a:p>
          </p:txBody>
        </p:sp>
        <p:sp>
          <p:nvSpPr>
            <p:cNvPr id="106" name="Rectangle 116">
              <a:extLst>
                <a:ext uri="{FF2B5EF4-FFF2-40B4-BE49-F238E27FC236}">
                  <a16:creationId xmlns:a16="http://schemas.microsoft.com/office/drawing/2014/main" id="{5E355E38-7CCE-4A82-A1BF-B21FA5667996}"/>
                </a:ext>
              </a:extLst>
            </p:cNvPr>
            <p:cNvSpPr>
              <a:spLocks noChangeArrowheads="1"/>
            </p:cNvSpPr>
            <p:nvPr/>
          </p:nvSpPr>
          <p:spPr bwMode="auto">
            <a:xfrm>
              <a:off x="8104790" y="4800897"/>
              <a:ext cx="774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200">
                  <a:solidFill>
                    <a:srgbClr val="000000"/>
                  </a:solidFill>
                  <a:latin typeface="Calibri" panose="020F0502020204030204" pitchFamily="34" charset="0"/>
                </a:rPr>
                <a:t>worries and </a:t>
              </a:r>
              <a:endParaRPr lang="en-US" altLang="en-US" sz="1801"/>
            </a:p>
          </p:txBody>
        </p:sp>
        <p:sp>
          <p:nvSpPr>
            <p:cNvPr id="107" name="Rectangle 117">
              <a:extLst>
                <a:ext uri="{FF2B5EF4-FFF2-40B4-BE49-F238E27FC236}">
                  <a16:creationId xmlns:a16="http://schemas.microsoft.com/office/drawing/2014/main" id="{7984A7DB-CC5F-462A-A35E-210B627FF896}"/>
                </a:ext>
              </a:extLst>
            </p:cNvPr>
            <p:cNvSpPr>
              <a:spLocks noChangeArrowheads="1"/>
            </p:cNvSpPr>
            <p:nvPr/>
          </p:nvSpPr>
          <p:spPr bwMode="auto">
            <a:xfrm>
              <a:off x="8104790" y="4978696"/>
              <a:ext cx="10499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11"/>
              <a:r>
                <a:rPr lang="en-US" altLang="en-US" sz="1100">
                  <a:solidFill>
                    <a:srgbClr val="000000"/>
                  </a:solidFill>
                  <a:latin typeface="Calibri" panose="020F0502020204030204" pitchFamily="34" charset="0"/>
                </a:rPr>
                <a:t>frustrations to self</a:t>
              </a:r>
              <a:endParaRPr lang="en-US" altLang="en-US" sz="1801"/>
            </a:p>
          </p:txBody>
        </p:sp>
      </p:grpSp>
    </p:spTree>
    <p:extLst>
      <p:ext uri="{BB962C8B-B14F-4D97-AF65-F5344CB8AC3E}">
        <p14:creationId xmlns:p14="http://schemas.microsoft.com/office/powerpoint/2010/main" val="340642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B762AC1-4EE8-46E7-8E66-3F4D7A3EAE93}"/>
              </a:ext>
            </a:extLst>
          </p:cNvPr>
          <p:cNvSpPr/>
          <p:nvPr/>
        </p:nvSpPr>
        <p:spPr>
          <a:xfrm>
            <a:off x="66368" y="1638620"/>
            <a:ext cx="5539200" cy="4636800"/>
          </a:xfrm>
          <a:prstGeom prst="ellipse">
            <a:avLst/>
          </a:prstGeom>
          <a:gradFill flip="none" rotWithShape="1">
            <a:gsLst>
              <a:gs pos="0">
                <a:srgbClr val="0F7D87">
                  <a:tint val="66000"/>
                  <a:satMod val="160000"/>
                </a:srgbClr>
              </a:gs>
              <a:gs pos="50000">
                <a:srgbClr val="0F7D87">
                  <a:tint val="44500"/>
                  <a:satMod val="160000"/>
                </a:srgbClr>
              </a:gs>
              <a:gs pos="100000">
                <a:srgbClr val="0F7D87">
                  <a:tint val="23500"/>
                  <a:satMod val="160000"/>
                </a:srgbClr>
              </a:gs>
            </a:gsLst>
            <a:lin ang="135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1" b="1" dirty="0">
                <a:solidFill>
                  <a:schemeClr val="tx1"/>
                </a:solidFill>
                <a:latin typeface="Verdana" panose="020B0604030504040204" pitchFamily="34" charset="0"/>
                <a:ea typeface="Verdana" panose="020B0604030504040204" pitchFamily="34" charset="0"/>
              </a:rPr>
              <a:t>BEING UNSAFE</a:t>
            </a:r>
          </a:p>
          <a:p>
            <a:pPr algn="ctr"/>
            <a:endParaRPr lang="en-NZ" sz="1801" b="1" dirty="0">
              <a:solidFill>
                <a:schemeClr val="tx1"/>
              </a:solidFill>
              <a:latin typeface="Abadi" panose="020B0604020104020204" pitchFamily="34" charset="0"/>
            </a:endParaRPr>
          </a:p>
          <a:p>
            <a:r>
              <a:rPr lang="en-NZ" sz="1801" b="1" dirty="0">
                <a:solidFill>
                  <a:schemeClr val="tx1"/>
                </a:solidFill>
                <a:latin typeface="Abadi" panose="020B0604020104020204" pitchFamily="34" charset="0"/>
              </a:rPr>
              <a:t>VIOLENCE:</a:t>
            </a:r>
          </a:p>
          <a:p>
            <a:pPr marL="285753" indent="-285753">
              <a:buFont typeface="Arial" panose="020B0604020202020204" pitchFamily="34" charset="0"/>
              <a:buChar char="•"/>
            </a:pPr>
            <a:r>
              <a:rPr lang="en-NZ" sz="1801" b="1" dirty="0">
                <a:solidFill>
                  <a:schemeClr val="tx1"/>
                </a:solidFill>
                <a:latin typeface="Abadi" panose="020B0604020104020204" pitchFamily="34" charset="0"/>
              </a:rPr>
              <a:t>Partner +/- whānau</a:t>
            </a:r>
          </a:p>
          <a:p>
            <a:pPr marL="285753" indent="-285753">
              <a:buFont typeface="Arial" panose="020B0604020202020204" pitchFamily="34" charset="0"/>
              <a:buChar char="•"/>
            </a:pPr>
            <a:r>
              <a:rPr lang="en-NZ" sz="1801" b="1" dirty="0">
                <a:solidFill>
                  <a:schemeClr val="tx1"/>
                </a:solidFill>
                <a:latin typeface="Abadi" panose="020B0604020104020204" pitchFamily="34" charset="0"/>
              </a:rPr>
              <a:t>Partner’s coercive control</a:t>
            </a:r>
          </a:p>
          <a:p>
            <a:pPr marL="285753" indent="-285753">
              <a:buFont typeface="Arial" panose="020B0604020202020204" pitchFamily="34" charset="0"/>
              <a:buChar char="•"/>
            </a:pPr>
            <a:endParaRPr lang="en-NZ" sz="1801" b="1" dirty="0">
              <a:solidFill>
                <a:schemeClr val="tx1"/>
              </a:solidFill>
              <a:latin typeface="Abadi" panose="020B0604020104020204" pitchFamily="34" charset="0"/>
            </a:endParaRPr>
          </a:p>
          <a:p>
            <a:r>
              <a:rPr lang="en-NZ" sz="1801" b="1" dirty="0">
                <a:solidFill>
                  <a:schemeClr val="tx1"/>
                </a:solidFill>
                <a:latin typeface="Abadi" panose="020B0604020104020204" pitchFamily="34" charset="0"/>
              </a:rPr>
              <a:t>AGENCIES</a:t>
            </a:r>
          </a:p>
          <a:p>
            <a:pPr marL="285753" indent="-285753">
              <a:buFont typeface="Arial" panose="020B0604020202020204" pitchFamily="34" charset="0"/>
              <a:buChar char="•"/>
            </a:pPr>
            <a:r>
              <a:rPr lang="en-NZ" sz="1801" b="1" dirty="0">
                <a:solidFill>
                  <a:schemeClr val="tx1"/>
                </a:solidFill>
                <a:latin typeface="Abadi" panose="020B0604020104020204" pitchFamily="34" charset="0"/>
              </a:rPr>
              <a:t>Unhelpful people</a:t>
            </a:r>
          </a:p>
          <a:p>
            <a:pPr marL="285753" indent="-285753">
              <a:buFont typeface="Arial" panose="020B0604020202020204" pitchFamily="34" charset="0"/>
              <a:buChar char="•"/>
            </a:pPr>
            <a:r>
              <a:rPr lang="en-NZ" sz="1801" b="1" dirty="0">
                <a:solidFill>
                  <a:schemeClr val="tx1"/>
                </a:solidFill>
                <a:latin typeface="Abadi" panose="020B0604020104020204" pitchFamily="34" charset="0"/>
                <a:sym typeface="Wingdings" panose="05000000000000000000" pitchFamily="2" charset="2"/>
              </a:rPr>
              <a:t> Trust   Fear for safety &amp; life</a:t>
            </a:r>
          </a:p>
          <a:p>
            <a:pPr marL="285753" indent="-285753">
              <a:buFont typeface="Arial" panose="020B0604020202020204" pitchFamily="34" charset="0"/>
              <a:buChar char="•"/>
            </a:pPr>
            <a:endParaRPr lang="en-NZ" sz="1801" b="1" dirty="0">
              <a:solidFill>
                <a:schemeClr val="tx1"/>
              </a:solidFill>
              <a:latin typeface="Abadi" panose="020B0604020104020204" pitchFamily="34" charset="0"/>
              <a:sym typeface="Wingdings" panose="05000000000000000000" pitchFamily="2" charset="2"/>
            </a:endParaRPr>
          </a:p>
          <a:p>
            <a:r>
              <a:rPr lang="en-NZ" sz="1801" b="1" dirty="0">
                <a:solidFill>
                  <a:schemeClr val="tx1"/>
                </a:solidFill>
                <a:latin typeface="Abadi" panose="020B0604020104020204" pitchFamily="34" charset="0"/>
                <a:sym typeface="Wingdings" panose="05000000000000000000" pitchFamily="2" charset="2"/>
              </a:rPr>
              <a:t>SOCIETAL</a:t>
            </a:r>
          </a:p>
          <a:p>
            <a:pPr marL="285753" indent="-285753">
              <a:buFont typeface="Arial" panose="020B0604020202020204" pitchFamily="34" charset="0"/>
              <a:buChar char="•"/>
            </a:pPr>
            <a:r>
              <a:rPr lang="en-NZ" sz="1801" b="1" dirty="0">
                <a:solidFill>
                  <a:schemeClr val="tx1"/>
                </a:solidFill>
                <a:latin typeface="Abadi" panose="020B0604020104020204" pitchFamily="34" charset="0"/>
                <a:sym typeface="Wingdings" panose="05000000000000000000" pitchFamily="2" charset="2"/>
              </a:rPr>
              <a:t>Stigma </a:t>
            </a:r>
          </a:p>
          <a:p>
            <a:pPr marL="285753" indent="-285753">
              <a:buFont typeface="Arial" panose="020B0604020202020204" pitchFamily="34" charset="0"/>
              <a:buChar char="•"/>
            </a:pPr>
            <a:r>
              <a:rPr lang="en-NZ" sz="1801" b="1" dirty="0">
                <a:solidFill>
                  <a:schemeClr val="tx1"/>
                </a:solidFill>
                <a:latin typeface="Abadi" panose="020B0604020104020204" pitchFamily="34" charset="0"/>
                <a:sym typeface="Wingdings" panose="05000000000000000000" pitchFamily="2" charset="2"/>
              </a:rPr>
              <a:t>Systemic &amp; interpersonal racism</a:t>
            </a:r>
            <a:endParaRPr lang="en-NZ" sz="1801" b="1" dirty="0">
              <a:solidFill>
                <a:schemeClr val="tx1"/>
              </a:solidFill>
              <a:latin typeface="Abadi" panose="020B0604020104020204" pitchFamily="34" charset="0"/>
            </a:endParaRPr>
          </a:p>
          <a:p>
            <a:endParaRPr lang="en-NZ" sz="1801" b="1" dirty="0">
              <a:solidFill>
                <a:schemeClr val="tx1"/>
              </a:solidFill>
              <a:latin typeface="Abadi" panose="020B0604020104020204" pitchFamily="34" charset="0"/>
            </a:endParaRPr>
          </a:p>
        </p:txBody>
      </p:sp>
      <p:sp>
        <p:nvSpPr>
          <p:cNvPr id="2" name="Title 1">
            <a:extLst>
              <a:ext uri="{FF2B5EF4-FFF2-40B4-BE49-F238E27FC236}">
                <a16:creationId xmlns:a16="http://schemas.microsoft.com/office/drawing/2014/main" id="{FECCA82E-C074-4829-9259-FB50C1CA4F39}"/>
              </a:ext>
            </a:extLst>
          </p:cNvPr>
          <p:cNvSpPr>
            <a:spLocks noGrp="1"/>
          </p:cNvSpPr>
          <p:nvPr>
            <p:ph type="title" idx="4294967295"/>
          </p:nvPr>
        </p:nvSpPr>
        <p:spPr>
          <a:xfrm>
            <a:off x="2835968" y="133262"/>
            <a:ext cx="7701524" cy="1325562"/>
          </a:xfrm>
        </p:spPr>
        <p:txBody>
          <a:bodyPr>
            <a:normAutofit/>
          </a:bodyPr>
          <a:lstStyle/>
          <a:p>
            <a:r>
              <a:rPr lang="en-NZ" sz="4000" b="1" dirty="0">
                <a:solidFill>
                  <a:srgbClr val="009999"/>
                </a:solidFill>
                <a:latin typeface="+mn-lt"/>
              </a:rPr>
              <a:t>Navigating Being Safe &amp; Unsafe</a:t>
            </a:r>
          </a:p>
        </p:txBody>
      </p:sp>
      <p:sp>
        <p:nvSpPr>
          <p:cNvPr id="6" name="Oval 5">
            <a:extLst>
              <a:ext uri="{FF2B5EF4-FFF2-40B4-BE49-F238E27FC236}">
                <a16:creationId xmlns:a16="http://schemas.microsoft.com/office/drawing/2014/main" id="{F6143FAF-9FC7-4BD2-A80A-32027C0B5355}"/>
              </a:ext>
            </a:extLst>
          </p:cNvPr>
          <p:cNvSpPr/>
          <p:nvPr/>
        </p:nvSpPr>
        <p:spPr>
          <a:xfrm>
            <a:off x="6659893" y="1567075"/>
            <a:ext cx="5539200" cy="4636800"/>
          </a:xfrm>
          <a:prstGeom prst="ellipse">
            <a:avLst/>
          </a:prstGeom>
          <a:gradFill flip="none" rotWithShape="1">
            <a:gsLst>
              <a:gs pos="0">
                <a:srgbClr val="009590">
                  <a:tint val="66000"/>
                  <a:satMod val="160000"/>
                </a:srgbClr>
              </a:gs>
              <a:gs pos="50000">
                <a:srgbClr val="009590">
                  <a:tint val="44500"/>
                  <a:satMod val="160000"/>
                </a:srgbClr>
              </a:gs>
              <a:gs pos="100000">
                <a:srgbClr val="009590">
                  <a:tint val="23500"/>
                  <a:satMod val="160000"/>
                </a:srgbClr>
              </a:gs>
            </a:gsLst>
            <a:lin ang="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1" b="1" dirty="0">
                <a:solidFill>
                  <a:schemeClr val="tx1"/>
                </a:solidFill>
                <a:latin typeface="Verdana" panose="020B0604030504040204" pitchFamily="34" charset="0"/>
                <a:ea typeface="Verdana" panose="020B0604030504040204" pitchFamily="34" charset="0"/>
              </a:rPr>
              <a:t>BEING SAFE</a:t>
            </a:r>
          </a:p>
          <a:p>
            <a:pPr algn="ctr"/>
            <a:endParaRPr lang="en-NZ" sz="1801" b="1" dirty="0">
              <a:solidFill>
                <a:schemeClr val="tx1"/>
              </a:solidFill>
              <a:latin typeface="Abadi" panose="020B0604020104020204" pitchFamily="34" charset="0"/>
            </a:endParaRPr>
          </a:p>
          <a:p>
            <a:pPr algn="ctr"/>
            <a:r>
              <a:rPr lang="en-NZ" sz="1801" b="1" i="1" dirty="0">
                <a:solidFill>
                  <a:schemeClr val="tx1"/>
                </a:solidFill>
                <a:latin typeface="Abadi" panose="020B0604020104020204" pitchFamily="34" charset="0"/>
              </a:rPr>
              <a:t>PROTECTION &amp; SAFETY</a:t>
            </a: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Tamariki 1</a:t>
            </a:r>
            <a:r>
              <a:rPr lang="en-NZ" sz="1600" b="1" baseline="30000" dirty="0">
                <a:solidFill>
                  <a:schemeClr val="tx1"/>
                </a:solidFill>
                <a:latin typeface="Abadi" panose="020B0604020104020204" pitchFamily="34" charset="0"/>
                <a:cs typeface="Calibri" panose="020F0502020204030204" pitchFamily="34" charset="0"/>
              </a:rPr>
              <a:t>st</a:t>
            </a:r>
            <a:endParaRPr lang="en-NZ" sz="1600" b="1" dirty="0">
              <a:solidFill>
                <a:schemeClr val="tx1"/>
              </a:solidFill>
              <a:latin typeface="Abadi" panose="020B0604020104020204" pitchFamily="34" charset="0"/>
              <a:cs typeface="Calibri" panose="020F0502020204030204" pitchFamily="34" charset="0"/>
            </a:endParaRP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Others</a:t>
            </a:r>
          </a:p>
          <a:p>
            <a:pPr marL="285753" indent="-285753" algn="ctr">
              <a:buFont typeface="Arial" panose="020B0604020202020204" pitchFamily="34" charset="0"/>
              <a:buChar char="•"/>
            </a:pPr>
            <a:endParaRPr lang="en-NZ" sz="1801" b="1" dirty="0">
              <a:solidFill>
                <a:schemeClr val="tx1"/>
              </a:solidFill>
              <a:latin typeface="Abadi" panose="020B0604020104020204" pitchFamily="34" charset="0"/>
            </a:endParaRPr>
          </a:p>
          <a:p>
            <a:pPr algn="ctr"/>
            <a:r>
              <a:rPr lang="en-NZ" sz="1801" b="1" i="1" dirty="0">
                <a:solidFill>
                  <a:schemeClr val="tx1"/>
                </a:solidFill>
                <a:latin typeface="Abadi" panose="020B0604020104020204" pitchFamily="34" charset="0"/>
              </a:rPr>
              <a:t>STRATEGIES</a:t>
            </a:r>
          </a:p>
          <a:p>
            <a:pPr algn="ctr"/>
            <a:r>
              <a:rPr lang="en-NZ" sz="1801" b="1" i="1" dirty="0">
                <a:solidFill>
                  <a:schemeClr val="tx1"/>
                </a:solidFill>
                <a:latin typeface="Abadi" panose="020B0604020104020204" pitchFamily="34" charset="0"/>
              </a:rPr>
              <a:t>(Adaptive &amp; Maladaptive)</a:t>
            </a: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Knowing, monitoring &amp; managing partner’s triggers</a:t>
            </a: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Children’s safety</a:t>
            </a: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Being prepared</a:t>
            </a: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Protecting others</a:t>
            </a: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Isolation, silence &amp; compliance</a:t>
            </a:r>
          </a:p>
          <a:p>
            <a:pPr marL="285753" indent="-285753" algn="ctr">
              <a:buFont typeface="Arial" panose="020B0604020202020204" pitchFamily="34" charset="0"/>
              <a:buChar char="•"/>
            </a:pPr>
            <a:r>
              <a:rPr lang="en-NZ" sz="1600" b="1" dirty="0">
                <a:solidFill>
                  <a:schemeClr val="tx1"/>
                </a:solidFill>
                <a:latin typeface="Abadi" panose="020B0604020104020204" pitchFamily="34" charset="0"/>
                <a:cs typeface="Calibri" panose="020F0502020204030204" pitchFamily="34" charset="0"/>
              </a:rPr>
              <a:t>Use of violence</a:t>
            </a:r>
          </a:p>
        </p:txBody>
      </p:sp>
      <p:sp>
        <p:nvSpPr>
          <p:cNvPr id="4" name="Oval 3">
            <a:extLst>
              <a:ext uri="{FF2B5EF4-FFF2-40B4-BE49-F238E27FC236}">
                <a16:creationId xmlns:a16="http://schemas.microsoft.com/office/drawing/2014/main" id="{7D8551BC-D48B-4D5D-8F83-A6AC5C39D865}"/>
              </a:ext>
            </a:extLst>
          </p:cNvPr>
          <p:cNvSpPr/>
          <p:nvPr/>
        </p:nvSpPr>
        <p:spPr>
          <a:xfrm>
            <a:off x="4469531" y="3325471"/>
            <a:ext cx="3326400" cy="2093401"/>
          </a:xfrm>
          <a:prstGeom prst="ellipse">
            <a:avLst/>
          </a:prstGeom>
          <a:solidFill>
            <a:srgbClr val="0F7D87"/>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1" b="1" dirty="0">
                <a:latin typeface="Abadi" panose="020B0604020104020204" pitchFamily="34" charset="0"/>
              </a:rPr>
              <a:t>Strength</a:t>
            </a:r>
          </a:p>
          <a:p>
            <a:pPr algn="ctr"/>
            <a:endParaRPr lang="en-NZ" sz="1801" b="1" dirty="0">
              <a:latin typeface="Abadi" panose="020B0604020104020204" pitchFamily="34" charset="0"/>
            </a:endParaRPr>
          </a:p>
          <a:p>
            <a:pPr algn="ctr"/>
            <a:r>
              <a:rPr lang="en-NZ" sz="1801" b="1" dirty="0">
                <a:latin typeface="Abadi" panose="020B0604020104020204" pitchFamily="34" charset="0"/>
              </a:rPr>
              <a:t>Primal intelligence</a:t>
            </a:r>
          </a:p>
          <a:p>
            <a:pPr algn="ctr"/>
            <a:endParaRPr lang="en-NZ" sz="1801" b="1" dirty="0">
              <a:latin typeface="Abadi" panose="020B0604020104020204" pitchFamily="34" charset="0"/>
            </a:endParaRPr>
          </a:p>
          <a:p>
            <a:pPr algn="ctr"/>
            <a:r>
              <a:rPr lang="en-NZ" sz="1801" b="1" dirty="0">
                <a:latin typeface="Abadi" panose="020B0604020104020204" pitchFamily="34" charset="0"/>
              </a:rPr>
              <a:t>Knowing safe people, places, spaces</a:t>
            </a:r>
          </a:p>
        </p:txBody>
      </p:sp>
      <p:pic>
        <p:nvPicPr>
          <p:cNvPr id="7" name="Picture 6">
            <a:extLst>
              <a:ext uri="{FF2B5EF4-FFF2-40B4-BE49-F238E27FC236}">
                <a16:creationId xmlns:a16="http://schemas.microsoft.com/office/drawing/2014/main" id="{A0DCBFA0-7641-48DF-8FB5-1578F79811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68" y="133262"/>
            <a:ext cx="1100316" cy="1107129"/>
          </a:xfrm>
          <a:prstGeom prst="rect">
            <a:avLst/>
          </a:prstGeom>
        </p:spPr>
      </p:pic>
      <p:sp>
        <p:nvSpPr>
          <p:cNvPr id="8" name="TextBox 7">
            <a:extLst>
              <a:ext uri="{FF2B5EF4-FFF2-40B4-BE49-F238E27FC236}">
                <a16:creationId xmlns:a16="http://schemas.microsoft.com/office/drawing/2014/main" id="{27167EE3-26D2-4A60-9975-7C8F171EA9DB}"/>
              </a:ext>
            </a:extLst>
          </p:cNvPr>
          <p:cNvSpPr txBox="1"/>
          <p:nvPr/>
        </p:nvSpPr>
        <p:spPr>
          <a:xfrm>
            <a:off x="4056757" y="1363189"/>
            <a:ext cx="4078489" cy="1293046"/>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NZ" sz="2400" b="1" dirty="0"/>
              <a:t>THE CONTEXT</a:t>
            </a:r>
          </a:p>
          <a:p>
            <a:pPr algn="ctr"/>
            <a:r>
              <a:rPr lang="en-NZ" sz="1801" dirty="0"/>
              <a:t>Constant threats | Surveillance |</a:t>
            </a:r>
          </a:p>
          <a:p>
            <a:pPr algn="ctr"/>
            <a:r>
              <a:rPr lang="en-NZ" sz="1801" dirty="0"/>
              <a:t>Control | Isolation | Bearing the burden |</a:t>
            </a:r>
          </a:p>
          <a:p>
            <a:pPr algn="ctr"/>
            <a:r>
              <a:rPr lang="en-NZ" sz="1801" dirty="0"/>
              <a:t>Daily, episodic, unpredictable risk</a:t>
            </a:r>
          </a:p>
        </p:txBody>
      </p:sp>
      <p:sp>
        <p:nvSpPr>
          <p:cNvPr id="9" name="TextBox 8">
            <a:extLst>
              <a:ext uri="{FF2B5EF4-FFF2-40B4-BE49-F238E27FC236}">
                <a16:creationId xmlns:a16="http://schemas.microsoft.com/office/drawing/2014/main" id="{457C2128-CD57-4D6F-81B2-E56101B1546B}"/>
              </a:ext>
            </a:extLst>
          </p:cNvPr>
          <p:cNvSpPr txBox="1"/>
          <p:nvPr/>
        </p:nvSpPr>
        <p:spPr>
          <a:xfrm>
            <a:off x="5228290" y="5951539"/>
            <a:ext cx="2329484" cy="923458"/>
          </a:xfrm>
          <a:prstGeom prst="rect">
            <a:avLst/>
          </a:prstGeom>
          <a:noFill/>
        </p:spPr>
        <p:txBody>
          <a:bodyPr wrap="none" rtlCol="0">
            <a:spAutoFit/>
          </a:bodyPr>
          <a:lstStyle/>
          <a:p>
            <a:r>
              <a:rPr lang="en-NZ" sz="5401" b="1" dirty="0">
                <a:solidFill>
                  <a:srgbClr val="006666"/>
                </a:solidFill>
                <a:latin typeface="Chiller" panose="04020404031007020602" pitchFamily="82" charset="0"/>
              </a:rPr>
              <a:t>The Nexus</a:t>
            </a:r>
          </a:p>
        </p:txBody>
      </p:sp>
      <p:cxnSp>
        <p:nvCxnSpPr>
          <p:cNvPr id="11" name="Connector: Curved 10">
            <a:extLst>
              <a:ext uri="{FF2B5EF4-FFF2-40B4-BE49-F238E27FC236}">
                <a16:creationId xmlns:a16="http://schemas.microsoft.com/office/drawing/2014/main" id="{304A3099-08BE-409F-8785-11878C8B2432}"/>
              </a:ext>
            </a:extLst>
          </p:cNvPr>
          <p:cNvCxnSpPr>
            <a:cxnSpLocks/>
          </p:cNvCxnSpPr>
          <p:nvPr/>
        </p:nvCxnSpPr>
        <p:spPr>
          <a:xfrm rot="16200000" flipV="1">
            <a:off x="5512427" y="5328077"/>
            <a:ext cx="885650" cy="699364"/>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632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2675</Words>
  <Application>Microsoft Office PowerPoint</Application>
  <PresentationFormat>Widescreen</PresentationFormat>
  <Paragraphs>527</Paragraphs>
  <Slides>27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Abadi</vt:lpstr>
      <vt:lpstr>Arial</vt:lpstr>
      <vt:lpstr>Calibri</vt:lpstr>
      <vt:lpstr>Calibri Light</vt:lpstr>
      <vt:lpstr>Chiller</vt:lpstr>
      <vt:lpstr>Times New Roman</vt:lpstr>
      <vt:lpstr>Trade Gothic Next Cond</vt:lpstr>
      <vt:lpstr>Verdana</vt:lpstr>
      <vt:lpstr>Wingdings</vt:lpstr>
      <vt:lpstr>Office Theme</vt:lpstr>
      <vt:lpstr> </vt:lpstr>
      <vt:lpstr>Outline</vt:lpstr>
      <vt:lpstr>How do Māori women keep safe in unsafe relationships?</vt:lpstr>
      <vt:lpstr>Demographic information</vt:lpstr>
      <vt:lpstr>Wāhine: Experiences of violence</vt:lpstr>
      <vt:lpstr>Wāhine: Protection order utility and involvement of other agencies</vt:lpstr>
      <vt:lpstr>Wāhine: Aroha and manaakitanga</vt:lpstr>
      <vt:lpstr>PowerPoint Presentation</vt:lpstr>
      <vt:lpstr>Navigating Being Safe &amp; Unsafe</vt:lpstr>
      <vt:lpstr>A life shaped by violence</vt:lpstr>
      <vt:lpstr>Multiple forms of oppression</vt:lpstr>
      <vt:lpstr>PowerPoint Presentation</vt:lpstr>
      <vt:lpstr>Coercive Control</vt:lpstr>
      <vt:lpstr>Strategy of subordination</vt:lpstr>
      <vt:lpstr>Coercive Control – Occurs in Many Ways</vt:lpstr>
      <vt:lpstr>Indicators of Coercive Control</vt:lpstr>
      <vt:lpstr>Communicating new understandings: Entrapment  - coercive control is just one dimension of wāhine Māori women’s entrapment in a violent relationship </vt:lpstr>
      <vt:lpstr>Social Entrapment</vt:lpstr>
      <vt:lpstr>Systemic Entrapment</vt:lpstr>
      <vt:lpstr>PowerPoint Presentation</vt:lpstr>
      <vt:lpstr>“Put Yourself in Our Shoes”: Wāhine Māori, partner violence, the media, and help-seeking (Karina Cootes, 2022 - MPhil)</vt:lpstr>
      <vt:lpstr>Coercive Violence</vt:lpstr>
      <vt:lpstr>Entrapped by the system</vt:lpstr>
      <vt:lpstr>Beaten down by the system</vt:lpstr>
      <vt:lpstr>“Helping” and its Ripple Effect</vt:lpstr>
      <vt:lpstr>Ensuring safety</vt:lpstr>
      <vt:lpstr>Hearts and minds please!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Wilson</dc:creator>
  <cp:lastModifiedBy>Rachel Rangikotua</cp:lastModifiedBy>
  <cp:revision>19</cp:revision>
  <dcterms:created xsi:type="dcterms:W3CDTF">2022-12-03T19:07:04Z</dcterms:created>
  <dcterms:modified xsi:type="dcterms:W3CDTF">2023-11-19T23:35:35Z</dcterms:modified>
</cp:coreProperties>
</file>