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 uri="GoogleSlidesCustomDataVersion2">
      <go:slidesCustomData xmlns:go="http://customooxmlschemas.google.com/" r:id="rId31" roundtripDataSignature="AMtx7mj8BR+nStzS2siPEgyAbrx9eLmb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9E76D2-1392-49CF-9951-E0826170E27F}">
  <a:tblStyle styleId="{DA9E76D2-1392-49CF-9951-E0826170E27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7B9D46F-C072-47D6-9773-035C11A76A79}"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F0"/>
          </a:solidFill>
        </a:fill>
      </a:tcStyle>
    </a:wholeTbl>
    <a:band1H>
      <a:tcTxStyle b="off" i="off"/>
      <a:tcStyle>
        <a:fill>
          <a:solidFill>
            <a:srgbClr val="CACCE0"/>
          </a:solidFill>
        </a:fill>
      </a:tcStyle>
    </a:band1H>
    <a:band2H>
      <a:tcTxStyle b="off" i="off"/>
    </a:band2H>
    <a:band1V>
      <a:tcTxStyle b="off" i="off"/>
      <a:tcStyle>
        <a:fill>
          <a:solidFill>
            <a:srgbClr val="CACCE0"/>
          </a:solidFill>
        </a:fill>
      </a:tcStyle>
    </a:band1V>
    <a:band2V>
      <a:tcTxStyle b="off" i="off"/>
    </a:band2V>
    <a:lastCol>
      <a:tcTxStyle b="on" i="off">
        <a:font>
          <a:latin typeface="Arial"/>
          <a:ea typeface="Arial"/>
          <a:cs typeface="Arial"/>
        </a:font>
        <a:schemeClr val="lt1"/>
      </a:tcTxStyle>
      <a:tcStyle>
        <a:fill>
          <a:solidFill>
            <a:schemeClr val="accent5"/>
          </a:solidFill>
        </a:fill>
      </a:tcStyle>
    </a:lastCol>
    <a:firstCol>
      <a:tcTxStyle b="on" i="off">
        <a:font>
          <a:latin typeface="Arial"/>
          <a:ea typeface="Arial"/>
          <a:cs typeface="Arial"/>
        </a:font>
        <a:schemeClr val="lt1"/>
      </a:tcTxStyle>
      <a:tcStyle>
        <a:fill>
          <a:solidFill>
            <a:schemeClr val="accent5"/>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169920" cy="481727"/>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1"/>
            <a:ext cx="3169920" cy="481727"/>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4"/>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1726"/>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xero.com/nz/accounting-software/payroll/" TargetMode="External"/><Relationship Id="rId3" Type="http://schemas.openxmlformats.org/officeDocument/2006/relationships/hyperlink" Target="https://www.xero.com/nz/xero-me/"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p1:notes"/>
          <p:cNvSpPr txBox="1"/>
          <p:nvPr>
            <p:ph idx="1" type="body"/>
          </p:nvPr>
        </p:nvSpPr>
        <p:spPr>
          <a:xfrm>
            <a:off x="731520" y="4620577"/>
            <a:ext cx="5852160" cy="3780474"/>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	</a:t>
            </a:r>
            <a:endParaRPr/>
          </a:p>
        </p:txBody>
      </p:sp>
      <p:sp>
        <p:nvSpPr>
          <p:cNvPr id="54" name="Google Shape;54;p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2:notes"/>
          <p:cNvSpPr/>
          <p:nvPr>
            <p:ph idx="2" type="sldImg"/>
          </p:nvPr>
        </p:nvSpPr>
        <p:spPr>
          <a:xfrm>
            <a:off x="314325" y="641350"/>
            <a:ext cx="6753225" cy="37988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22:notes"/>
          <p:cNvSpPr txBox="1"/>
          <p:nvPr>
            <p:ph idx="1" type="body"/>
          </p:nvPr>
        </p:nvSpPr>
        <p:spPr>
          <a:xfrm>
            <a:off x="314325" y="4620576"/>
            <a:ext cx="6753225" cy="4498897"/>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Performance Report </a:t>
            </a:r>
            <a:endParaRPr/>
          </a:p>
          <a:p>
            <a:pPr indent="-171450" lvl="0" marL="171450" rtl="0" algn="l">
              <a:lnSpc>
                <a:spcPct val="100000"/>
              </a:lnSpc>
              <a:spcBef>
                <a:spcPts val="0"/>
              </a:spcBef>
              <a:spcAft>
                <a:spcPts val="0"/>
              </a:spcAft>
              <a:buClr>
                <a:schemeClr val="dk1"/>
              </a:buClr>
              <a:buSzPts val="1200"/>
              <a:buFont typeface="Arial"/>
              <a:buChar char="•"/>
            </a:pPr>
            <a:r>
              <a:rPr lang="en-US"/>
              <a:t>Submitted in format required by Charities services, completing all sections</a:t>
            </a:r>
            <a:endParaRPr/>
          </a:p>
          <a:p>
            <a:pPr indent="-171450" lvl="0" marL="171450" rtl="0" algn="l">
              <a:lnSpc>
                <a:spcPct val="100000"/>
              </a:lnSpc>
              <a:spcBef>
                <a:spcPts val="0"/>
              </a:spcBef>
              <a:spcAft>
                <a:spcPts val="0"/>
              </a:spcAft>
              <a:buClr>
                <a:schemeClr val="dk1"/>
              </a:buClr>
              <a:buSzPts val="1200"/>
              <a:buFont typeface="Arial"/>
              <a:buChar char="•"/>
            </a:pPr>
            <a:r>
              <a:rPr lang="en-US"/>
              <a:t>Signed off by organisation</a:t>
            </a:r>
            <a:endParaRPr/>
          </a:p>
          <a:p>
            <a:pPr indent="-171450" lvl="0" marL="171450" rtl="0" algn="l">
              <a:lnSpc>
                <a:spcPct val="100000"/>
              </a:lnSpc>
              <a:spcBef>
                <a:spcPts val="0"/>
              </a:spcBef>
              <a:spcAft>
                <a:spcPts val="0"/>
              </a:spcAft>
              <a:buClr>
                <a:schemeClr val="dk1"/>
              </a:buClr>
              <a:buSzPts val="1200"/>
              <a:buFont typeface="Arial"/>
              <a:buChar char="•"/>
            </a:pPr>
            <a:r>
              <a:rPr lang="en-US"/>
              <a:t>Audit Report attached if your organisation is required to be audited</a:t>
            </a:r>
            <a:endParaRPr/>
          </a:p>
          <a:p>
            <a:pPr indent="-171450" lvl="0" marL="171450" rtl="0" algn="l">
              <a:lnSpc>
                <a:spcPct val="100000"/>
              </a:lnSpc>
              <a:spcBef>
                <a:spcPts val="0"/>
              </a:spcBef>
              <a:spcAft>
                <a:spcPts val="0"/>
              </a:spcAft>
              <a:buSzPts val="1400"/>
              <a:buChar char="•"/>
            </a:pPr>
            <a:r>
              <a:rPr lang="en-US"/>
              <a:t>Don’t submit any other documents i.e. minutes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Rules</a:t>
            </a:r>
            <a:endParaRPr u="sng"/>
          </a:p>
          <a:p>
            <a:pPr indent="0" lvl="0" marL="0" rtl="0" algn="l">
              <a:lnSpc>
                <a:spcPct val="100000"/>
              </a:lnSpc>
              <a:spcBef>
                <a:spcPts val="0"/>
              </a:spcBef>
              <a:spcAft>
                <a:spcPts val="0"/>
              </a:spcAft>
              <a:buSzPts val="1400"/>
              <a:buNone/>
            </a:pPr>
            <a:r>
              <a:rPr lang="en-US"/>
              <a:t>Make sure any rule changes have been signed off according to the rules of your organisation and then registered i.e If Incorporated Society and registered Charity. File changes first with Incorporated Societies through Companies Office. Once rule change has been approved file updated and approved rules with Charities.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Support</a:t>
            </a:r>
            <a:endParaRPr/>
          </a:p>
          <a:p>
            <a:pPr indent="-171450" lvl="0" marL="171450" rtl="0" algn="l">
              <a:lnSpc>
                <a:spcPct val="100000"/>
              </a:lnSpc>
              <a:spcBef>
                <a:spcPts val="0"/>
              </a:spcBef>
              <a:spcAft>
                <a:spcPts val="0"/>
              </a:spcAft>
              <a:buClr>
                <a:schemeClr val="dk1"/>
              </a:buClr>
              <a:buSzPts val="1200"/>
              <a:buFont typeface="Arial"/>
              <a:buChar char="•"/>
            </a:pPr>
            <a:r>
              <a:rPr lang="en-US"/>
              <a:t>Case Studies using Client Profiles or similar. Check with client and make sure information does not lead to person being able to be identified </a:t>
            </a:r>
            <a:endParaRPr/>
          </a:p>
          <a:p>
            <a:pPr indent="-171450" lvl="0" marL="171450" rtl="0" algn="l">
              <a:lnSpc>
                <a:spcPct val="100000"/>
              </a:lnSpc>
              <a:spcBef>
                <a:spcPts val="0"/>
              </a:spcBef>
              <a:spcAft>
                <a:spcPts val="0"/>
              </a:spcAft>
              <a:buClr>
                <a:schemeClr val="dk1"/>
              </a:buClr>
              <a:buSzPts val="1200"/>
              <a:buFont typeface="Arial"/>
              <a:buChar char="•"/>
            </a:pPr>
            <a:r>
              <a:rPr lang="en-US"/>
              <a:t>Letters of support for your service, a particular programme or project. i.e Letters of Support for a building project could be from individuals or other organisations who would use the new / renovated building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Template Documents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Client Profile template for Case Study</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Standard Details template</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About Us Summary</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181" name="Google Shape;181;p2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3:notes"/>
          <p:cNvSpPr/>
          <p:nvPr>
            <p:ph idx="2" type="sldImg"/>
          </p:nvPr>
        </p:nvSpPr>
        <p:spPr>
          <a:xfrm>
            <a:off x="314325" y="641350"/>
            <a:ext cx="6753225" cy="37988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23:notes"/>
          <p:cNvSpPr txBox="1"/>
          <p:nvPr>
            <p:ph idx="1" type="body"/>
          </p:nvPr>
        </p:nvSpPr>
        <p:spPr>
          <a:xfrm>
            <a:off x="314325" y="4620576"/>
            <a:ext cx="6753225" cy="4498897"/>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Performance Report </a:t>
            </a:r>
            <a:endParaRPr/>
          </a:p>
          <a:p>
            <a:pPr indent="-171450" lvl="0" marL="171450" rtl="0" algn="l">
              <a:lnSpc>
                <a:spcPct val="100000"/>
              </a:lnSpc>
              <a:spcBef>
                <a:spcPts val="0"/>
              </a:spcBef>
              <a:spcAft>
                <a:spcPts val="0"/>
              </a:spcAft>
              <a:buClr>
                <a:schemeClr val="dk1"/>
              </a:buClr>
              <a:buSzPts val="1200"/>
              <a:buFont typeface="Arial"/>
              <a:buChar char="•"/>
            </a:pPr>
            <a:r>
              <a:rPr lang="en-US"/>
              <a:t>Submitted in format required by Charities services, completing all sections</a:t>
            </a:r>
            <a:endParaRPr/>
          </a:p>
          <a:p>
            <a:pPr indent="-171450" lvl="0" marL="171450" rtl="0" algn="l">
              <a:lnSpc>
                <a:spcPct val="100000"/>
              </a:lnSpc>
              <a:spcBef>
                <a:spcPts val="0"/>
              </a:spcBef>
              <a:spcAft>
                <a:spcPts val="0"/>
              </a:spcAft>
              <a:buClr>
                <a:schemeClr val="dk1"/>
              </a:buClr>
              <a:buSzPts val="1200"/>
              <a:buFont typeface="Arial"/>
              <a:buChar char="•"/>
            </a:pPr>
            <a:r>
              <a:rPr lang="en-US"/>
              <a:t>Signed off by organisation</a:t>
            </a:r>
            <a:endParaRPr/>
          </a:p>
          <a:p>
            <a:pPr indent="-171450" lvl="0" marL="171450" rtl="0" algn="l">
              <a:lnSpc>
                <a:spcPct val="100000"/>
              </a:lnSpc>
              <a:spcBef>
                <a:spcPts val="0"/>
              </a:spcBef>
              <a:spcAft>
                <a:spcPts val="0"/>
              </a:spcAft>
              <a:buClr>
                <a:schemeClr val="dk1"/>
              </a:buClr>
              <a:buSzPts val="1200"/>
              <a:buFont typeface="Arial"/>
              <a:buChar char="•"/>
            </a:pPr>
            <a:r>
              <a:rPr lang="en-US"/>
              <a:t>Audit Report attached if your organisation is required to be audited</a:t>
            </a:r>
            <a:endParaRPr/>
          </a:p>
          <a:p>
            <a:pPr indent="-171450" lvl="0" marL="171450" rtl="0" algn="l">
              <a:lnSpc>
                <a:spcPct val="100000"/>
              </a:lnSpc>
              <a:spcBef>
                <a:spcPts val="0"/>
              </a:spcBef>
              <a:spcAft>
                <a:spcPts val="0"/>
              </a:spcAft>
              <a:buSzPts val="1400"/>
              <a:buChar char="•"/>
            </a:pPr>
            <a:r>
              <a:rPr lang="en-US"/>
              <a:t>Don’t submit any other documents i.e. minutes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Rules</a:t>
            </a:r>
            <a:endParaRPr u="sng"/>
          </a:p>
          <a:p>
            <a:pPr indent="0" lvl="0" marL="0" rtl="0" algn="l">
              <a:lnSpc>
                <a:spcPct val="100000"/>
              </a:lnSpc>
              <a:spcBef>
                <a:spcPts val="0"/>
              </a:spcBef>
              <a:spcAft>
                <a:spcPts val="0"/>
              </a:spcAft>
              <a:buSzPts val="1400"/>
              <a:buNone/>
            </a:pPr>
            <a:r>
              <a:rPr lang="en-US"/>
              <a:t>Make sure any rule changes have been signed off according to the rules of your organisation and then registered i.e If Incorporated Society and registered Charity. File changes first with Incorporated Societies through Companies Office. Once rule change has been approved file updated and approved rules with Charities.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Support</a:t>
            </a:r>
            <a:endParaRPr/>
          </a:p>
          <a:p>
            <a:pPr indent="-171450" lvl="0" marL="171450" rtl="0" algn="l">
              <a:lnSpc>
                <a:spcPct val="100000"/>
              </a:lnSpc>
              <a:spcBef>
                <a:spcPts val="0"/>
              </a:spcBef>
              <a:spcAft>
                <a:spcPts val="0"/>
              </a:spcAft>
              <a:buClr>
                <a:schemeClr val="dk1"/>
              </a:buClr>
              <a:buSzPts val="1200"/>
              <a:buFont typeface="Arial"/>
              <a:buChar char="•"/>
            </a:pPr>
            <a:r>
              <a:rPr lang="en-US"/>
              <a:t>Case Studies using Client Profiles or similar. Check with client and make sure information does not lead to person being able to be identified </a:t>
            </a:r>
            <a:endParaRPr/>
          </a:p>
          <a:p>
            <a:pPr indent="-171450" lvl="0" marL="171450" rtl="0" algn="l">
              <a:lnSpc>
                <a:spcPct val="100000"/>
              </a:lnSpc>
              <a:spcBef>
                <a:spcPts val="0"/>
              </a:spcBef>
              <a:spcAft>
                <a:spcPts val="0"/>
              </a:spcAft>
              <a:buClr>
                <a:schemeClr val="dk1"/>
              </a:buClr>
              <a:buSzPts val="1200"/>
              <a:buFont typeface="Arial"/>
              <a:buChar char="•"/>
            </a:pPr>
            <a:r>
              <a:rPr lang="en-US"/>
              <a:t>Letters of support for your service, a particular programme or project. i.e Letters of Support for a building project could be from individuals or other organisations who would use the new / renovated building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Template Documents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Client Profile template for Case Study</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Standard Details template</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About Us Summary</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196" name="Google Shape;196;p2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4:notes"/>
          <p:cNvSpPr/>
          <p:nvPr>
            <p:ph idx="2" type="sldImg"/>
          </p:nvPr>
        </p:nvSpPr>
        <p:spPr>
          <a:xfrm>
            <a:off x="314325" y="641350"/>
            <a:ext cx="6753225" cy="37988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34:notes"/>
          <p:cNvSpPr txBox="1"/>
          <p:nvPr>
            <p:ph idx="1" type="body"/>
          </p:nvPr>
        </p:nvSpPr>
        <p:spPr>
          <a:xfrm>
            <a:off x="314325" y="4620576"/>
            <a:ext cx="6753225" cy="4498897"/>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Performance Report </a:t>
            </a:r>
            <a:endParaRPr/>
          </a:p>
          <a:p>
            <a:pPr indent="-171450" lvl="0" marL="171450" rtl="0" algn="l">
              <a:lnSpc>
                <a:spcPct val="100000"/>
              </a:lnSpc>
              <a:spcBef>
                <a:spcPts val="0"/>
              </a:spcBef>
              <a:spcAft>
                <a:spcPts val="0"/>
              </a:spcAft>
              <a:buClr>
                <a:schemeClr val="dk1"/>
              </a:buClr>
              <a:buSzPts val="1200"/>
              <a:buFont typeface="Arial"/>
              <a:buChar char="•"/>
            </a:pPr>
            <a:r>
              <a:rPr lang="en-US"/>
              <a:t>Submitted in format required by Charities services, completing all sections</a:t>
            </a:r>
            <a:endParaRPr/>
          </a:p>
          <a:p>
            <a:pPr indent="-171450" lvl="0" marL="171450" rtl="0" algn="l">
              <a:lnSpc>
                <a:spcPct val="100000"/>
              </a:lnSpc>
              <a:spcBef>
                <a:spcPts val="0"/>
              </a:spcBef>
              <a:spcAft>
                <a:spcPts val="0"/>
              </a:spcAft>
              <a:buClr>
                <a:schemeClr val="dk1"/>
              </a:buClr>
              <a:buSzPts val="1200"/>
              <a:buFont typeface="Arial"/>
              <a:buChar char="•"/>
            </a:pPr>
            <a:r>
              <a:rPr lang="en-US"/>
              <a:t>Signed off by organisation</a:t>
            </a:r>
            <a:endParaRPr/>
          </a:p>
          <a:p>
            <a:pPr indent="-171450" lvl="0" marL="171450" rtl="0" algn="l">
              <a:lnSpc>
                <a:spcPct val="100000"/>
              </a:lnSpc>
              <a:spcBef>
                <a:spcPts val="0"/>
              </a:spcBef>
              <a:spcAft>
                <a:spcPts val="0"/>
              </a:spcAft>
              <a:buClr>
                <a:schemeClr val="dk1"/>
              </a:buClr>
              <a:buSzPts val="1200"/>
              <a:buFont typeface="Arial"/>
              <a:buChar char="•"/>
            </a:pPr>
            <a:r>
              <a:rPr lang="en-US"/>
              <a:t>Audit Report attached if your organisation is required to be audited</a:t>
            </a:r>
            <a:endParaRPr/>
          </a:p>
          <a:p>
            <a:pPr indent="-171450" lvl="0" marL="171450" rtl="0" algn="l">
              <a:lnSpc>
                <a:spcPct val="100000"/>
              </a:lnSpc>
              <a:spcBef>
                <a:spcPts val="0"/>
              </a:spcBef>
              <a:spcAft>
                <a:spcPts val="0"/>
              </a:spcAft>
              <a:buSzPts val="1400"/>
              <a:buChar char="•"/>
            </a:pPr>
            <a:r>
              <a:rPr lang="en-US"/>
              <a:t>Don’t submit any other documents i.e. minutes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Rules</a:t>
            </a:r>
            <a:endParaRPr u="sng"/>
          </a:p>
          <a:p>
            <a:pPr indent="0" lvl="0" marL="0" rtl="0" algn="l">
              <a:lnSpc>
                <a:spcPct val="100000"/>
              </a:lnSpc>
              <a:spcBef>
                <a:spcPts val="0"/>
              </a:spcBef>
              <a:spcAft>
                <a:spcPts val="0"/>
              </a:spcAft>
              <a:buSzPts val="1400"/>
              <a:buNone/>
            </a:pPr>
            <a:r>
              <a:rPr lang="en-US"/>
              <a:t>Make sure any rule changes have been signed off according to the rules of your organisation and then registered i.e If Incorporated Society and registered Charity. File changes first with Incorporated Societies through Companies Office. Once rule change has been approved file updated and approved rules with Charities.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Support</a:t>
            </a:r>
            <a:endParaRPr/>
          </a:p>
          <a:p>
            <a:pPr indent="-171450" lvl="0" marL="171450" rtl="0" algn="l">
              <a:lnSpc>
                <a:spcPct val="100000"/>
              </a:lnSpc>
              <a:spcBef>
                <a:spcPts val="0"/>
              </a:spcBef>
              <a:spcAft>
                <a:spcPts val="0"/>
              </a:spcAft>
              <a:buClr>
                <a:schemeClr val="dk1"/>
              </a:buClr>
              <a:buSzPts val="1200"/>
              <a:buFont typeface="Arial"/>
              <a:buChar char="•"/>
            </a:pPr>
            <a:r>
              <a:rPr lang="en-US"/>
              <a:t>Case Studies using Client Profiles or similar. Check with client and make sure information does not lead to person being able to be identified </a:t>
            </a:r>
            <a:endParaRPr/>
          </a:p>
          <a:p>
            <a:pPr indent="-171450" lvl="0" marL="171450" rtl="0" algn="l">
              <a:lnSpc>
                <a:spcPct val="100000"/>
              </a:lnSpc>
              <a:spcBef>
                <a:spcPts val="0"/>
              </a:spcBef>
              <a:spcAft>
                <a:spcPts val="0"/>
              </a:spcAft>
              <a:buClr>
                <a:schemeClr val="dk1"/>
              </a:buClr>
              <a:buSzPts val="1200"/>
              <a:buFont typeface="Arial"/>
              <a:buChar char="•"/>
            </a:pPr>
            <a:r>
              <a:rPr lang="en-US"/>
              <a:t>Letters of support for your service, a particular programme or project. i.e Letters of Support for a building project could be from individuals or other organisations who would use the new / renovated building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Template Documents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Client Profile template for Case Study</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Standard Details template</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About Us Summary</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10" name="Google Shape;210;p3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6:notes"/>
          <p:cNvSpPr/>
          <p:nvPr>
            <p:ph idx="2" type="sldImg"/>
          </p:nvPr>
        </p:nvSpPr>
        <p:spPr>
          <a:xfrm>
            <a:off x="314325" y="641350"/>
            <a:ext cx="6753225" cy="37988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26:notes"/>
          <p:cNvSpPr txBox="1"/>
          <p:nvPr>
            <p:ph idx="1" type="body"/>
          </p:nvPr>
        </p:nvSpPr>
        <p:spPr>
          <a:xfrm>
            <a:off x="314325" y="4620576"/>
            <a:ext cx="6753225" cy="4498897"/>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Use Demo Co for real example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Performance Report </a:t>
            </a:r>
            <a:endParaRPr/>
          </a:p>
          <a:p>
            <a:pPr indent="-171450" lvl="0" marL="171450" rtl="0" algn="l">
              <a:lnSpc>
                <a:spcPct val="100000"/>
              </a:lnSpc>
              <a:spcBef>
                <a:spcPts val="0"/>
              </a:spcBef>
              <a:spcAft>
                <a:spcPts val="0"/>
              </a:spcAft>
              <a:buClr>
                <a:schemeClr val="dk1"/>
              </a:buClr>
              <a:buSzPts val="1200"/>
              <a:buFont typeface="Arial"/>
              <a:buChar char="•"/>
            </a:pPr>
            <a:r>
              <a:rPr lang="en-US"/>
              <a:t>Submitted in format required by Charities services, completing all sections</a:t>
            </a:r>
            <a:endParaRPr/>
          </a:p>
          <a:p>
            <a:pPr indent="-171450" lvl="0" marL="171450" rtl="0" algn="l">
              <a:lnSpc>
                <a:spcPct val="100000"/>
              </a:lnSpc>
              <a:spcBef>
                <a:spcPts val="0"/>
              </a:spcBef>
              <a:spcAft>
                <a:spcPts val="0"/>
              </a:spcAft>
              <a:buClr>
                <a:schemeClr val="dk1"/>
              </a:buClr>
              <a:buSzPts val="1200"/>
              <a:buFont typeface="Arial"/>
              <a:buChar char="•"/>
            </a:pPr>
            <a:r>
              <a:rPr lang="en-US"/>
              <a:t>Signed off by organisation</a:t>
            </a:r>
            <a:endParaRPr/>
          </a:p>
          <a:p>
            <a:pPr indent="-171450" lvl="0" marL="171450" rtl="0" algn="l">
              <a:lnSpc>
                <a:spcPct val="100000"/>
              </a:lnSpc>
              <a:spcBef>
                <a:spcPts val="0"/>
              </a:spcBef>
              <a:spcAft>
                <a:spcPts val="0"/>
              </a:spcAft>
              <a:buClr>
                <a:schemeClr val="dk1"/>
              </a:buClr>
              <a:buSzPts val="1200"/>
              <a:buFont typeface="Arial"/>
              <a:buChar char="•"/>
            </a:pPr>
            <a:r>
              <a:rPr lang="en-US"/>
              <a:t>Audit Report attached if your organisation is required to be audited</a:t>
            </a:r>
            <a:endParaRPr/>
          </a:p>
          <a:p>
            <a:pPr indent="-171450" lvl="0" marL="171450" rtl="0" algn="l">
              <a:lnSpc>
                <a:spcPct val="100000"/>
              </a:lnSpc>
              <a:spcBef>
                <a:spcPts val="0"/>
              </a:spcBef>
              <a:spcAft>
                <a:spcPts val="0"/>
              </a:spcAft>
              <a:buSzPts val="1400"/>
              <a:buChar char="•"/>
            </a:pPr>
            <a:r>
              <a:rPr lang="en-US"/>
              <a:t>Don’t submit any other documents i.e. minutes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Rules</a:t>
            </a:r>
            <a:endParaRPr u="sng"/>
          </a:p>
          <a:p>
            <a:pPr indent="0" lvl="0" marL="0" rtl="0" algn="l">
              <a:lnSpc>
                <a:spcPct val="100000"/>
              </a:lnSpc>
              <a:spcBef>
                <a:spcPts val="0"/>
              </a:spcBef>
              <a:spcAft>
                <a:spcPts val="0"/>
              </a:spcAft>
              <a:buSzPts val="1400"/>
              <a:buNone/>
            </a:pPr>
            <a:r>
              <a:rPr lang="en-US"/>
              <a:t>Make sure any rule changes have been signed off according to the rules of your organisation and then registered i.e If Incorporated Society and registered Charity. File changes first with Incorporated Societies through Companies Office. Once rule change has been approved file updated and approved rules with Charities.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Support</a:t>
            </a:r>
            <a:endParaRPr/>
          </a:p>
          <a:p>
            <a:pPr indent="-171450" lvl="0" marL="171450" rtl="0" algn="l">
              <a:lnSpc>
                <a:spcPct val="100000"/>
              </a:lnSpc>
              <a:spcBef>
                <a:spcPts val="0"/>
              </a:spcBef>
              <a:spcAft>
                <a:spcPts val="0"/>
              </a:spcAft>
              <a:buClr>
                <a:schemeClr val="dk1"/>
              </a:buClr>
              <a:buSzPts val="1200"/>
              <a:buFont typeface="Arial"/>
              <a:buChar char="•"/>
            </a:pPr>
            <a:r>
              <a:rPr lang="en-US"/>
              <a:t>Case Studies using Client Profiles or similar. Check with client and make sure information does not lead to person being able to be identified </a:t>
            </a:r>
            <a:endParaRPr/>
          </a:p>
          <a:p>
            <a:pPr indent="-171450" lvl="0" marL="171450" rtl="0" algn="l">
              <a:lnSpc>
                <a:spcPct val="100000"/>
              </a:lnSpc>
              <a:spcBef>
                <a:spcPts val="0"/>
              </a:spcBef>
              <a:spcAft>
                <a:spcPts val="0"/>
              </a:spcAft>
              <a:buClr>
                <a:schemeClr val="dk1"/>
              </a:buClr>
              <a:buSzPts val="1200"/>
              <a:buFont typeface="Arial"/>
              <a:buChar char="•"/>
            </a:pPr>
            <a:r>
              <a:rPr lang="en-US"/>
              <a:t>Letters of support for your service, a particular programme or project. i.e Letters of Support for a building project could be from individuals or other organisations who would use the new / renovated building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Template Documents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Client Profile template for Case Study</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Standard Details template</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About Us Summary</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28" name="Google Shape;228;p2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765aa77877_0_0: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2765aa77877_0_0: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Performance Report </a:t>
            </a:r>
            <a:endParaRPr/>
          </a:p>
          <a:p>
            <a:pPr indent="-171450" lvl="0" marL="171450" rtl="0" algn="l">
              <a:lnSpc>
                <a:spcPct val="100000"/>
              </a:lnSpc>
              <a:spcBef>
                <a:spcPts val="0"/>
              </a:spcBef>
              <a:spcAft>
                <a:spcPts val="0"/>
              </a:spcAft>
              <a:buClr>
                <a:schemeClr val="dk1"/>
              </a:buClr>
              <a:buSzPts val="1200"/>
              <a:buFont typeface="Arial"/>
              <a:buChar char="•"/>
            </a:pPr>
            <a:r>
              <a:rPr lang="en-US"/>
              <a:t>Submitted in format required by Charities services, completing all sections</a:t>
            </a:r>
            <a:endParaRPr/>
          </a:p>
          <a:p>
            <a:pPr indent="-171450" lvl="0" marL="171450" rtl="0" algn="l">
              <a:lnSpc>
                <a:spcPct val="100000"/>
              </a:lnSpc>
              <a:spcBef>
                <a:spcPts val="0"/>
              </a:spcBef>
              <a:spcAft>
                <a:spcPts val="0"/>
              </a:spcAft>
              <a:buClr>
                <a:schemeClr val="dk1"/>
              </a:buClr>
              <a:buSzPts val="1200"/>
              <a:buFont typeface="Arial"/>
              <a:buChar char="•"/>
            </a:pPr>
            <a:r>
              <a:rPr lang="en-US"/>
              <a:t>Signed off by organisation</a:t>
            </a:r>
            <a:endParaRPr/>
          </a:p>
          <a:p>
            <a:pPr indent="-171450" lvl="0" marL="171450" rtl="0" algn="l">
              <a:lnSpc>
                <a:spcPct val="100000"/>
              </a:lnSpc>
              <a:spcBef>
                <a:spcPts val="0"/>
              </a:spcBef>
              <a:spcAft>
                <a:spcPts val="0"/>
              </a:spcAft>
              <a:buClr>
                <a:schemeClr val="dk1"/>
              </a:buClr>
              <a:buSzPts val="1200"/>
              <a:buFont typeface="Arial"/>
              <a:buChar char="•"/>
            </a:pPr>
            <a:r>
              <a:rPr lang="en-US"/>
              <a:t>Audit Report attached if your organisation is required to be audited</a:t>
            </a:r>
            <a:endParaRPr/>
          </a:p>
          <a:p>
            <a:pPr indent="-171450" lvl="0" marL="171450" rtl="0" algn="l">
              <a:lnSpc>
                <a:spcPct val="100000"/>
              </a:lnSpc>
              <a:spcBef>
                <a:spcPts val="0"/>
              </a:spcBef>
              <a:spcAft>
                <a:spcPts val="0"/>
              </a:spcAft>
              <a:buSzPts val="1400"/>
              <a:buChar char="•"/>
            </a:pPr>
            <a:r>
              <a:rPr lang="en-US"/>
              <a:t>Don’t submit any other documents i.e. minutes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Rules</a:t>
            </a:r>
            <a:endParaRPr u="sng"/>
          </a:p>
          <a:p>
            <a:pPr indent="0" lvl="0" marL="0" rtl="0" algn="l">
              <a:lnSpc>
                <a:spcPct val="100000"/>
              </a:lnSpc>
              <a:spcBef>
                <a:spcPts val="0"/>
              </a:spcBef>
              <a:spcAft>
                <a:spcPts val="0"/>
              </a:spcAft>
              <a:buSzPts val="1400"/>
              <a:buNone/>
            </a:pPr>
            <a:r>
              <a:rPr lang="en-US"/>
              <a:t>Make sure any rule changes have been signed off according to the rules of your organisation and then registered i.e If Incorporated Society and registered Charity. File changes first with Incorporated Societies through Companies Office. Once rule change has been approved file updated and approved rules with Charities.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Support</a:t>
            </a:r>
            <a:endParaRPr/>
          </a:p>
          <a:p>
            <a:pPr indent="-171450" lvl="0" marL="171450" rtl="0" algn="l">
              <a:lnSpc>
                <a:spcPct val="100000"/>
              </a:lnSpc>
              <a:spcBef>
                <a:spcPts val="0"/>
              </a:spcBef>
              <a:spcAft>
                <a:spcPts val="0"/>
              </a:spcAft>
              <a:buClr>
                <a:schemeClr val="dk1"/>
              </a:buClr>
              <a:buSzPts val="1200"/>
              <a:buFont typeface="Arial"/>
              <a:buChar char="•"/>
            </a:pPr>
            <a:r>
              <a:rPr lang="en-US"/>
              <a:t>Case Studies using Client Profiles or similar. Check with client and make sure information does not lead to person being able to be identified </a:t>
            </a:r>
            <a:endParaRPr/>
          </a:p>
          <a:p>
            <a:pPr indent="-171450" lvl="0" marL="171450" rtl="0" algn="l">
              <a:lnSpc>
                <a:spcPct val="100000"/>
              </a:lnSpc>
              <a:spcBef>
                <a:spcPts val="0"/>
              </a:spcBef>
              <a:spcAft>
                <a:spcPts val="0"/>
              </a:spcAft>
              <a:buClr>
                <a:schemeClr val="dk1"/>
              </a:buClr>
              <a:buSzPts val="1200"/>
              <a:buFont typeface="Arial"/>
              <a:buChar char="•"/>
            </a:pPr>
            <a:r>
              <a:rPr lang="en-US"/>
              <a:t>Letters of support for your service, a particular programme or project. i.e Letters of Support for a building project could be from individuals or other organisations who would use the new / renovated building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Template Documents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Client Profile template for Case Study</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Standard Details template</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About Us Summary</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42" name="Google Shape;242;g2765aa77877_0_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77398ac60d_0_23: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277398ac60d_0_23: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Performance Report </a:t>
            </a:r>
            <a:endParaRPr/>
          </a:p>
          <a:p>
            <a:pPr indent="-171450" lvl="0" marL="171450" rtl="0" algn="l">
              <a:lnSpc>
                <a:spcPct val="100000"/>
              </a:lnSpc>
              <a:spcBef>
                <a:spcPts val="0"/>
              </a:spcBef>
              <a:spcAft>
                <a:spcPts val="0"/>
              </a:spcAft>
              <a:buClr>
                <a:schemeClr val="dk1"/>
              </a:buClr>
              <a:buSzPts val="1200"/>
              <a:buFont typeface="Arial"/>
              <a:buChar char="•"/>
            </a:pPr>
            <a:r>
              <a:rPr lang="en-US"/>
              <a:t>Submitted in format required by Charities services, completing all sections</a:t>
            </a:r>
            <a:endParaRPr/>
          </a:p>
          <a:p>
            <a:pPr indent="-171450" lvl="0" marL="171450" rtl="0" algn="l">
              <a:lnSpc>
                <a:spcPct val="100000"/>
              </a:lnSpc>
              <a:spcBef>
                <a:spcPts val="0"/>
              </a:spcBef>
              <a:spcAft>
                <a:spcPts val="0"/>
              </a:spcAft>
              <a:buClr>
                <a:schemeClr val="dk1"/>
              </a:buClr>
              <a:buSzPts val="1200"/>
              <a:buFont typeface="Arial"/>
              <a:buChar char="•"/>
            </a:pPr>
            <a:r>
              <a:rPr lang="en-US"/>
              <a:t>Signed off by organisation</a:t>
            </a:r>
            <a:endParaRPr/>
          </a:p>
          <a:p>
            <a:pPr indent="-171450" lvl="0" marL="171450" rtl="0" algn="l">
              <a:lnSpc>
                <a:spcPct val="100000"/>
              </a:lnSpc>
              <a:spcBef>
                <a:spcPts val="0"/>
              </a:spcBef>
              <a:spcAft>
                <a:spcPts val="0"/>
              </a:spcAft>
              <a:buClr>
                <a:schemeClr val="dk1"/>
              </a:buClr>
              <a:buSzPts val="1200"/>
              <a:buFont typeface="Arial"/>
              <a:buChar char="•"/>
            </a:pPr>
            <a:r>
              <a:rPr lang="en-US"/>
              <a:t>Audit Report attached if your organisation is required to be audited</a:t>
            </a:r>
            <a:endParaRPr/>
          </a:p>
          <a:p>
            <a:pPr indent="-171450" lvl="0" marL="171450" rtl="0" algn="l">
              <a:lnSpc>
                <a:spcPct val="100000"/>
              </a:lnSpc>
              <a:spcBef>
                <a:spcPts val="0"/>
              </a:spcBef>
              <a:spcAft>
                <a:spcPts val="0"/>
              </a:spcAft>
              <a:buSzPts val="1400"/>
              <a:buChar char="•"/>
            </a:pPr>
            <a:r>
              <a:rPr lang="en-US"/>
              <a:t>Don’t submit any other documents i.e. minutes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Rules</a:t>
            </a:r>
            <a:endParaRPr u="sng"/>
          </a:p>
          <a:p>
            <a:pPr indent="0" lvl="0" marL="0" rtl="0" algn="l">
              <a:lnSpc>
                <a:spcPct val="100000"/>
              </a:lnSpc>
              <a:spcBef>
                <a:spcPts val="0"/>
              </a:spcBef>
              <a:spcAft>
                <a:spcPts val="0"/>
              </a:spcAft>
              <a:buSzPts val="1400"/>
              <a:buNone/>
            </a:pPr>
            <a:r>
              <a:rPr lang="en-US"/>
              <a:t>Make sure any rule changes have been signed off according to the rules of your organisation and then registered i.e If Incorporated Society and registered Charity. File changes first with Incorporated Societies through Companies Office. Once rule change has been approved file updated and approved rules with Charities.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Support</a:t>
            </a:r>
            <a:endParaRPr/>
          </a:p>
          <a:p>
            <a:pPr indent="-171450" lvl="0" marL="171450" rtl="0" algn="l">
              <a:lnSpc>
                <a:spcPct val="100000"/>
              </a:lnSpc>
              <a:spcBef>
                <a:spcPts val="0"/>
              </a:spcBef>
              <a:spcAft>
                <a:spcPts val="0"/>
              </a:spcAft>
              <a:buClr>
                <a:schemeClr val="dk1"/>
              </a:buClr>
              <a:buSzPts val="1200"/>
              <a:buFont typeface="Arial"/>
              <a:buChar char="•"/>
            </a:pPr>
            <a:r>
              <a:rPr lang="en-US"/>
              <a:t>Case Studies using Client Profiles or similar. Check with client and make sure information does not lead to person being able to be identified </a:t>
            </a:r>
            <a:endParaRPr/>
          </a:p>
          <a:p>
            <a:pPr indent="-171450" lvl="0" marL="171450" rtl="0" algn="l">
              <a:lnSpc>
                <a:spcPct val="100000"/>
              </a:lnSpc>
              <a:spcBef>
                <a:spcPts val="0"/>
              </a:spcBef>
              <a:spcAft>
                <a:spcPts val="0"/>
              </a:spcAft>
              <a:buClr>
                <a:schemeClr val="dk1"/>
              </a:buClr>
              <a:buSzPts val="1200"/>
              <a:buFont typeface="Arial"/>
              <a:buChar char="•"/>
            </a:pPr>
            <a:r>
              <a:rPr lang="en-US"/>
              <a:t>Letters of support for your service, a particular programme or project. i.e Letters of Support for a building project could be from individuals or other organisations who would use the new / renovated building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Template Documents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Client Profile template for Case Study</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Standard Details template</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About Us Summary</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55" name="Google Shape;255;g277398ac60d_0_23: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65aa77877_0_137: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765aa77877_0_137: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66" name="Google Shape;266;g2765aa77877_0_137: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765aa77877_0_158: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2765aa77877_0_158: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75" name="Google Shape;275;g2765aa77877_0_158: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765aa77877_0_176: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2765aa77877_0_176: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https://www.xero.com/nz/accounting-software/payroll/</a:t>
            </a:r>
            <a:r>
              <a:rPr lang="en-US"/>
              <a:t> - play video</a:t>
            </a:r>
            <a:endParaRPr/>
          </a:p>
          <a:p>
            <a:pPr indent="0" lvl="0" marL="0" rtl="0" algn="l">
              <a:lnSpc>
                <a:spcPct val="100000"/>
              </a:lnSpc>
              <a:spcBef>
                <a:spcPts val="0"/>
              </a:spcBef>
              <a:spcAft>
                <a:spcPts val="0"/>
              </a:spcAft>
              <a:buSzPts val="1400"/>
              <a:buNone/>
            </a:pPr>
            <a:r>
              <a:rPr lang="en-US"/>
              <a:t>Xero Me for </a:t>
            </a:r>
            <a:r>
              <a:rPr lang="en-US"/>
              <a:t>payroll</a:t>
            </a:r>
            <a:r>
              <a:rPr lang="en-US"/>
              <a:t> - </a:t>
            </a:r>
            <a:r>
              <a:rPr lang="en-US" u="sng">
                <a:solidFill>
                  <a:schemeClr val="hlink"/>
                </a:solidFill>
                <a:hlinkClick r:id="rId3"/>
              </a:rPr>
              <a:t>https://www.xero.com/nz/xero-me/</a:t>
            </a:r>
            <a:r>
              <a:rPr lang="en-US"/>
              <a:t> - play video</a:t>
            </a:r>
            <a:endParaRPr/>
          </a:p>
          <a:p>
            <a:pPr indent="0" lvl="0" marL="0" rtl="0" algn="l">
              <a:lnSpc>
                <a:spcPct val="100000"/>
              </a:lnSpc>
              <a:spcBef>
                <a:spcPts val="0"/>
              </a:spcBef>
              <a:spcAft>
                <a:spcPts val="0"/>
              </a:spcAft>
              <a:buSzPts val="1400"/>
              <a:buNone/>
            </a:pPr>
            <a:r>
              <a:rPr lang="en-US"/>
              <a:t>Go to Demo Co Payroll </a:t>
            </a:r>
            <a:endParaRPr/>
          </a:p>
          <a:p>
            <a:pPr indent="0" lvl="0" marL="0" rtl="0" algn="l">
              <a:lnSpc>
                <a:spcPct val="100000"/>
              </a:lnSpc>
              <a:spcBef>
                <a:spcPts val="0"/>
              </a:spcBef>
              <a:spcAft>
                <a:spcPts val="0"/>
              </a:spcAft>
              <a:buSzPts val="1400"/>
              <a:buNone/>
            </a:pPr>
            <a:r>
              <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284" name="Google Shape;284;g2765aa77877_0_176: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765aa77877_0_167: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765aa77877_0_167: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76200" rtl="0" algn="l">
              <a:lnSpc>
                <a:spcPct val="100000"/>
              </a:lnSpc>
              <a:spcBef>
                <a:spcPts val="0"/>
              </a:spcBef>
              <a:spcAft>
                <a:spcPts val="0"/>
              </a:spcAft>
              <a:buClr>
                <a:schemeClr val="dk1"/>
              </a:buClr>
              <a:buSzPts val="1200"/>
              <a:buFont typeface="Calibri"/>
              <a:buNone/>
            </a:pPr>
            <a:r>
              <a:t/>
            </a:r>
            <a:endParaRPr/>
          </a:p>
        </p:txBody>
      </p:sp>
      <p:sp>
        <p:nvSpPr>
          <p:cNvPr id="295" name="Google Shape;295;g2765aa77877_0_167: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765aa77877_0_29: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g2765aa77877_0_29: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p:txBody>
      </p:sp>
      <p:sp>
        <p:nvSpPr>
          <p:cNvPr id="68" name="Google Shape;68;g2765aa77877_0_29: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765aa77877_0_193: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2765aa77877_0_193: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305" name="Google Shape;305;g2765aa77877_0_193: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77398ac60d_0_14: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277398ac60d_0_14: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320" name="Google Shape;320;g277398ac60d_0_14: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7664ff940d_0_2: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27664ff940d_0_2: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329" name="Google Shape;329;g27664ff940d_0_2: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7664ff940d_0_16: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27664ff940d_0_16: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337" name="Google Shape;337;g27664ff940d_0_16: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35:notes"/>
          <p:cNvSpPr txBox="1"/>
          <p:nvPr>
            <p:ph idx="1" type="body"/>
          </p:nvPr>
        </p:nvSpPr>
        <p:spPr>
          <a:xfrm>
            <a:off x="731520" y="4620577"/>
            <a:ext cx="5852160" cy="3780474"/>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	</a:t>
            </a:r>
            <a:endParaRPr/>
          </a:p>
        </p:txBody>
      </p:sp>
      <p:sp>
        <p:nvSpPr>
          <p:cNvPr id="346" name="Google Shape;346;p3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765aa77877_0_42: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2765aa77877_0_42: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78" name="Google Shape;78;g2765aa77877_0_42: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765aa77877_0_63: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g2765aa77877_0_63: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90" name="Google Shape;90;g2765aa77877_0_63: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0:notes"/>
          <p:cNvSpPr/>
          <p:nvPr>
            <p:ph idx="2" type="sldImg"/>
          </p:nvPr>
        </p:nvSpPr>
        <p:spPr>
          <a:xfrm>
            <a:off x="314325" y="641350"/>
            <a:ext cx="6753225" cy="37988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0:notes"/>
          <p:cNvSpPr txBox="1"/>
          <p:nvPr>
            <p:ph idx="1" type="body"/>
          </p:nvPr>
        </p:nvSpPr>
        <p:spPr>
          <a:xfrm>
            <a:off x="314325" y="4620576"/>
            <a:ext cx="6753225" cy="4498897"/>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102" name="Google Shape;102;p20: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765aa77877_0_83:notes"/>
          <p:cNvSpPr/>
          <p:nvPr>
            <p:ph idx="2" type="sldImg"/>
          </p:nvPr>
        </p:nvSpPr>
        <p:spPr>
          <a:xfrm>
            <a:off x="314325" y="641350"/>
            <a:ext cx="6753300" cy="3798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2765aa77877_0_83:notes"/>
          <p:cNvSpPr txBox="1"/>
          <p:nvPr>
            <p:ph idx="1" type="body"/>
          </p:nvPr>
        </p:nvSpPr>
        <p:spPr>
          <a:xfrm>
            <a:off x="314325" y="4620576"/>
            <a:ext cx="6753300" cy="4498800"/>
          </a:xfrm>
          <a:prstGeom prst="rect">
            <a:avLst/>
          </a:prstGeom>
          <a:noFill/>
          <a:ln>
            <a:noFill/>
          </a:ln>
        </p:spPr>
        <p:txBody>
          <a:bodyPr anchorCtr="0" anchor="t" bIns="48325" lIns="96650" spcFirstLastPara="1" rIns="96650" wrap="square" tIns="48325">
            <a:noAutofit/>
          </a:bodyPr>
          <a:lstStyle/>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115" name="Google Shape;115;g2765aa77877_0_83: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p:nvPr>
            <p:ph idx="2" type="sldImg"/>
          </p:nvPr>
        </p:nvSpPr>
        <p:spPr>
          <a:xfrm>
            <a:off x="314325" y="641350"/>
            <a:ext cx="6753225" cy="37988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2:notes"/>
          <p:cNvSpPr txBox="1"/>
          <p:nvPr>
            <p:ph idx="1" type="body"/>
          </p:nvPr>
        </p:nvSpPr>
        <p:spPr>
          <a:xfrm>
            <a:off x="314325" y="4620576"/>
            <a:ext cx="6753225" cy="4498897"/>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Performance Report </a:t>
            </a:r>
            <a:endParaRPr/>
          </a:p>
          <a:p>
            <a:pPr indent="-171450" lvl="0" marL="171450" rtl="0" algn="l">
              <a:lnSpc>
                <a:spcPct val="100000"/>
              </a:lnSpc>
              <a:spcBef>
                <a:spcPts val="0"/>
              </a:spcBef>
              <a:spcAft>
                <a:spcPts val="0"/>
              </a:spcAft>
              <a:buClr>
                <a:schemeClr val="dk1"/>
              </a:buClr>
              <a:buSzPts val="1200"/>
              <a:buFont typeface="Arial"/>
              <a:buChar char="•"/>
            </a:pPr>
            <a:r>
              <a:rPr lang="en-US"/>
              <a:t>Submitted in format required by Charities services, completing all sections</a:t>
            </a:r>
            <a:endParaRPr/>
          </a:p>
          <a:p>
            <a:pPr indent="-171450" lvl="0" marL="171450" rtl="0" algn="l">
              <a:lnSpc>
                <a:spcPct val="100000"/>
              </a:lnSpc>
              <a:spcBef>
                <a:spcPts val="0"/>
              </a:spcBef>
              <a:spcAft>
                <a:spcPts val="0"/>
              </a:spcAft>
              <a:buClr>
                <a:schemeClr val="dk1"/>
              </a:buClr>
              <a:buSzPts val="1200"/>
              <a:buFont typeface="Arial"/>
              <a:buChar char="•"/>
            </a:pPr>
            <a:r>
              <a:rPr lang="en-US"/>
              <a:t>Signed off by organisation</a:t>
            </a:r>
            <a:endParaRPr/>
          </a:p>
          <a:p>
            <a:pPr indent="-171450" lvl="0" marL="171450" rtl="0" algn="l">
              <a:lnSpc>
                <a:spcPct val="100000"/>
              </a:lnSpc>
              <a:spcBef>
                <a:spcPts val="0"/>
              </a:spcBef>
              <a:spcAft>
                <a:spcPts val="0"/>
              </a:spcAft>
              <a:buClr>
                <a:schemeClr val="dk1"/>
              </a:buClr>
              <a:buSzPts val="1200"/>
              <a:buFont typeface="Arial"/>
              <a:buChar char="•"/>
            </a:pPr>
            <a:r>
              <a:rPr lang="en-US"/>
              <a:t>Audit Report attached if your organisation is required to be audited</a:t>
            </a:r>
            <a:endParaRPr/>
          </a:p>
          <a:p>
            <a:pPr indent="-171450" lvl="0" marL="171450" rtl="0" algn="l">
              <a:lnSpc>
                <a:spcPct val="100000"/>
              </a:lnSpc>
              <a:spcBef>
                <a:spcPts val="0"/>
              </a:spcBef>
              <a:spcAft>
                <a:spcPts val="0"/>
              </a:spcAft>
              <a:buSzPts val="1400"/>
              <a:buChar char="•"/>
            </a:pPr>
            <a:r>
              <a:rPr lang="en-US"/>
              <a:t>Don’t submit any other documents i.e. minutes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Rules</a:t>
            </a:r>
            <a:endParaRPr u="sng"/>
          </a:p>
          <a:p>
            <a:pPr indent="0" lvl="0" marL="0" rtl="0" algn="l">
              <a:lnSpc>
                <a:spcPct val="100000"/>
              </a:lnSpc>
              <a:spcBef>
                <a:spcPts val="0"/>
              </a:spcBef>
              <a:spcAft>
                <a:spcPts val="0"/>
              </a:spcAft>
              <a:buSzPts val="1400"/>
              <a:buNone/>
            </a:pPr>
            <a:r>
              <a:rPr lang="en-US"/>
              <a:t>Make sure any rule changes have been signed off according to the rules of your organisation and then registered i.e If Incorporated Society and registered Charity. File changes first with Incorporated Societies through Companies Office. Once rule change has been approved file updated and approved rules with Charities.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Support</a:t>
            </a:r>
            <a:endParaRPr/>
          </a:p>
          <a:p>
            <a:pPr indent="-171450" lvl="0" marL="171450" rtl="0" algn="l">
              <a:lnSpc>
                <a:spcPct val="100000"/>
              </a:lnSpc>
              <a:spcBef>
                <a:spcPts val="0"/>
              </a:spcBef>
              <a:spcAft>
                <a:spcPts val="0"/>
              </a:spcAft>
              <a:buClr>
                <a:schemeClr val="dk1"/>
              </a:buClr>
              <a:buSzPts val="1200"/>
              <a:buFont typeface="Arial"/>
              <a:buChar char="•"/>
            </a:pPr>
            <a:r>
              <a:rPr lang="en-US"/>
              <a:t>Case Studies using Client Profiles or similar. Check with client and make sure information does not lead to person being able to be identified </a:t>
            </a:r>
            <a:endParaRPr/>
          </a:p>
          <a:p>
            <a:pPr indent="-171450" lvl="0" marL="171450" rtl="0" algn="l">
              <a:lnSpc>
                <a:spcPct val="100000"/>
              </a:lnSpc>
              <a:spcBef>
                <a:spcPts val="0"/>
              </a:spcBef>
              <a:spcAft>
                <a:spcPts val="0"/>
              </a:spcAft>
              <a:buClr>
                <a:schemeClr val="dk1"/>
              </a:buClr>
              <a:buSzPts val="1200"/>
              <a:buFont typeface="Arial"/>
              <a:buChar char="•"/>
            </a:pPr>
            <a:r>
              <a:rPr lang="en-US"/>
              <a:t>Letters of support for your service, a particular programme or project. i.e Letters of Support for a building project could be from individuals or other organisations who would use the new / renovated building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Template Documents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Client Profile template for Case Study</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Standard Details template</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About Us Summary</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128" name="Google Shape;128;p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1:notes"/>
          <p:cNvSpPr/>
          <p:nvPr>
            <p:ph idx="2" type="sldImg"/>
          </p:nvPr>
        </p:nvSpPr>
        <p:spPr>
          <a:xfrm>
            <a:off x="314325" y="641350"/>
            <a:ext cx="6753225" cy="37988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21:notes"/>
          <p:cNvSpPr txBox="1"/>
          <p:nvPr>
            <p:ph idx="1" type="body"/>
          </p:nvPr>
        </p:nvSpPr>
        <p:spPr>
          <a:xfrm>
            <a:off x="314325" y="4620576"/>
            <a:ext cx="6753225" cy="4498897"/>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Performance Report </a:t>
            </a:r>
            <a:endParaRPr/>
          </a:p>
          <a:p>
            <a:pPr indent="-171450" lvl="0" marL="171450" rtl="0" algn="l">
              <a:lnSpc>
                <a:spcPct val="100000"/>
              </a:lnSpc>
              <a:spcBef>
                <a:spcPts val="0"/>
              </a:spcBef>
              <a:spcAft>
                <a:spcPts val="0"/>
              </a:spcAft>
              <a:buClr>
                <a:schemeClr val="dk1"/>
              </a:buClr>
              <a:buSzPts val="1200"/>
              <a:buFont typeface="Arial"/>
              <a:buChar char="•"/>
            </a:pPr>
            <a:r>
              <a:rPr lang="en-US"/>
              <a:t>Submitted in format required by Charities services, completing all sections</a:t>
            </a:r>
            <a:endParaRPr/>
          </a:p>
          <a:p>
            <a:pPr indent="-171450" lvl="0" marL="171450" rtl="0" algn="l">
              <a:lnSpc>
                <a:spcPct val="100000"/>
              </a:lnSpc>
              <a:spcBef>
                <a:spcPts val="0"/>
              </a:spcBef>
              <a:spcAft>
                <a:spcPts val="0"/>
              </a:spcAft>
              <a:buClr>
                <a:schemeClr val="dk1"/>
              </a:buClr>
              <a:buSzPts val="1200"/>
              <a:buFont typeface="Arial"/>
              <a:buChar char="•"/>
            </a:pPr>
            <a:r>
              <a:rPr lang="en-US"/>
              <a:t>Signed off by organisation</a:t>
            </a:r>
            <a:endParaRPr/>
          </a:p>
          <a:p>
            <a:pPr indent="-171450" lvl="0" marL="171450" rtl="0" algn="l">
              <a:lnSpc>
                <a:spcPct val="100000"/>
              </a:lnSpc>
              <a:spcBef>
                <a:spcPts val="0"/>
              </a:spcBef>
              <a:spcAft>
                <a:spcPts val="0"/>
              </a:spcAft>
              <a:buClr>
                <a:schemeClr val="dk1"/>
              </a:buClr>
              <a:buSzPts val="1200"/>
              <a:buFont typeface="Arial"/>
              <a:buChar char="•"/>
            </a:pPr>
            <a:r>
              <a:rPr lang="en-US"/>
              <a:t>Audit Report attached if your organisation is required to be audited</a:t>
            </a:r>
            <a:endParaRPr/>
          </a:p>
          <a:p>
            <a:pPr indent="-171450" lvl="0" marL="171450" rtl="0" algn="l">
              <a:lnSpc>
                <a:spcPct val="100000"/>
              </a:lnSpc>
              <a:spcBef>
                <a:spcPts val="0"/>
              </a:spcBef>
              <a:spcAft>
                <a:spcPts val="0"/>
              </a:spcAft>
              <a:buSzPts val="1400"/>
              <a:buChar char="•"/>
            </a:pPr>
            <a:r>
              <a:rPr lang="en-US"/>
              <a:t>Don’t submit any other documents i.e. minutes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Rules</a:t>
            </a:r>
            <a:endParaRPr u="sng"/>
          </a:p>
          <a:p>
            <a:pPr indent="0" lvl="0" marL="0" rtl="0" algn="l">
              <a:lnSpc>
                <a:spcPct val="100000"/>
              </a:lnSpc>
              <a:spcBef>
                <a:spcPts val="0"/>
              </a:spcBef>
              <a:spcAft>
                <a:spcPts val="0"/>
              </a:spcAft>
              <a:buSzPts val="1400"/>
              <a:buNone/>
            </a:pPr>
            <a:r>
              <a:rPr lang="en-US"/>
              <a:t>Make sure any rule changes have been signed off according to the rules of your organisation and then registered i.e If Incorporated Society and registered Charity. File changes first with Incorporated Societies through Companies Office. Once rule change has been approved file updated and approved rules with Charities.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Support</a:t>
            </a:r>
            <a:endParaRPr/>
          </a:p>
          <a:p>
            <a:pPr indent="-171450" lvl="0" marL="171450" rtl="0" algn="l">
              <a:lnSpc>
                <a:spcPct val="100000"/>
              </a:lnSpc>
              <a:spcBef>
                <a:spcPts val="0"/>
              </a:spcBef>
              <a:spcAft>
                <a:spcPts val="0"/>
              </a:spcAft>
              <a:buClr>
                <a:schemeClr val="dk1"/>
              </a:buClr>
              <a:buSzPts val="1200"/>
              <a:buFont typeface="Arial"/>
              <a:buChar char="•"/>
            </a:pPr>
            <a:r>
              <a:rPr lang="en-US"/>
              <a:t>Case Studies using Client Profiles or similar. Check with client and make sure information does not lead to person being able to be identified </a:t>
            </a:r>
            <a:endParaRPr/>
          </a:p>
          <a:p>
            <a:pPr indent="-171450" lvl="0" marL="171450" rtl="0" algn="l">
              <a:lnSpc>
                <a:spcPct val="100000"/>
              </a:lnSpc>
              <a:spcBef>
                <a:spcPts val="0"/>
              </a:spcBef>
              <a:spcAft>
                <a:spcPts val="0"/>
              </a:spcAft>
              <a:buClr>
                <a:schemeClr val="dk1"/>
              </a:buClr>
              <a:buSzPts val="1200"/>
              <a:buFont typeface="Arial"/>
              <a:buChar char="•"/>
            </a:pPr>
            <a:r>
              <a:rPr lang="en-US"/>
              <a:t>Letters of support for your service, a particular programme or project. i.e Letters of Support for a building project could be from individuals or other organisations who would use the new / renovated building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Template Documents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Client Profile template for Case Study</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Standard Details template</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About Us Summary</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146" name="Google Shape;146;p2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4:notes"/>
          <p:cNvSpPr/>
          <p:nvPr>
            <p:ph idx="2" type="sldImg"/>
          </p:nvPr>
        </p:nvSpPr>
        <p:spPr>
          <a:xfrm>
            <a:off x="314325" y="641350"/>
            <a:ext cx="6753225" cy="37988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24:notes"/>
          <p:cNvSpPr txBox="1"/>
          <p:nvPr>
            <p:ph idx="1" type="body"/>
          </p:nvPr>
        </p:nvSpPr>
        <p:spPr>
          <a:xfrm>
            <a:off x="314325" y="4620576"/>
            <a:ext cx="6753225" cy="4498897"/>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Performance Report </a:t>
            </a:r>
            <a:endParaRPr/>
          </a:p>
          <a:p>
            <a:pPr indent="-171450" lvl="0" marL="171450" rtl="0" algn="l">
              <a:lnSpc>
                <a:spcPct val="100000"/>
              </a:lnSpc>
              <a:spcBef>
                <a:spcPts val="0"/>
              </a:spcBef>
              <a:spcAft>
                <a:spcPts val="0"/>
              </a:spcAft>
              <a:buClr>
                <a:schemeClr val="dk1"/>
              </a:buClr>
              <a:buSzPts val="1200"/>
              <a:buFont typeface="Arial"/>
              <a:buChar char="•"/>
            </a:pPr>
            <a:r>
              <a:rPr lang="en-US"/>
              <a:t>Submitted in format required by Charities services, completing all sections</a:t>
            </a:r>
            <a:endParaRPr/>
          </a:p>
          <a:p>
            <a:pPr indent="-171450" lvl="0" marL="171450" rtl="0" algn="l">
              <a:lnSpc>
                <a:spcPct val="100000"/>
              </a:lnSpc>
              <a:spcBef>
                <a:spcPts val="0"/>
              </a:spcBef>
              <a:spcAft>
                <a:spcPts val="0"/>
              </a:spcAft>
              <a:buClr>
                <a:schemeClr val="dk1"/>
              </a:buClr>
              <a:buSzPts val="1200"/>
              <a:buFont typeface="Arial"/>
              <a:buChar char="•"/>
            </a:pPr>
            <a:r>
              <a:rPr lang="en-US"/>
              <a:t>Signed off by organisation</a:t>
            </a:r>
            <a:endParaRPr/>
          </a:p>
          <a:p>
            <a:pPr indent="-171450" lvl="0" marL="171450" rtl="0" algn="l">
              <a:lnSpc>
                <a:spcPct val="100000"/>
              </a:lnSpc>
              <a:spcBef>
                <a:spcPts val="0"/>
              </a:spcBef>
              <a:spcAft>
                <a:spcPts val="0"/>
              </a:spcAft>
              <a:buClr>
                <a:schemeClr val="dk1"/>
              </a:buClr>
              <a:buSzPts val="1200"/>
              <a:buFont typeface="Arial"/>
              <a:buChar char="•"/>
            </a:pPr>
            <a:r>
              <a:rPr lang="en-US"/>
              <a:t>Audit Report attached if your organisation is required to be audited</a:t>
            </a:r>
            <a:endParaRPr/>
          </a:p>
          <a:p>
            <a:pPr indent="-171450" lvl="0" marL="171450" rtl="0" algn="l">
              <a:lnSpc>
                <a:spcPct val="100000"/>
              </a:lnSpc>
              <a:spcBef>
                <a:spcPts val="0"/>
              </a:spcBef>
              <a:spcAft>
                <a:spcPts val="0"/>
              </a:spcAft>
              <a:buSzPts val="1400"/>
              <a:buChar char="•"/>
            </a:pPr>
            <a:r>
              <a:rPr lang="en-US"/>
              <a:t>Don’t submit any other documents i.e. minutes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Rules</a:t>
            </a:r>
            <a:endParaRPr u="sng"/>
          </a:p>
          <a:p>
            <a:pPr indent="0" lvl="0" marL="0" rtl="0" algn="l">
              <a:lnSpc>
                <a:spcPct val="100000"/>
              </a:lnSpc>
              <a:spcBef>
                <a:spcPts val="0"/>
              </a:spcBef>
              <a:spcAft>
                <a:spcPts val="0"/>
              </a:spcAft>
              <a:buSzPts val="1400"/>
              <a:buNone/>
            </a:pPr>
            <a:r>
              <a:rPr lang="en-US"/>
              <a:t>Make sure any rule changes have been signed off according to the rules of your organisation and then registered i.e If Incorporated Society and registered Charity. File changes first with Incorporated Societies through Companies Office. Once rule change has been approved file updated and approved rules with Charities.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Support</a:t>
            </a:r>
            <a:endParaRPr/>
          </a:p>
          <a:p>
            <a:pPr indent="-171450" lvl="0" marL="171450" rtl="0" algn="l">
              <a:lnSpc>
                <a:spcPct val="100000"/>
              </a:lnSpc>
              <a:spcBef>
                <a:spcPts val="0"/>
              </a:spcBef>
              <a:spcAft>
                <a:spcPts val="0"/>
              </a:spcAft>
              <a:buClr>
                <a:schemeClr val="dk1"/>
              </a:buClr>
              <a:buSzPts val="1200"/>
              <a:buFont typeface="Arial"/>
              <a:buChar char="•"/>
            </a:pPr>
            <a:r>
              <a:rPr lang="en-US"/>
              <a:t>Case Studies using Client Profiles or similar. Check with client and make sure information does not lead to person being able to be identified </a:t>
            </a:r>
            <a:endParaRPr/>
          </a:p>
          <a:p>
            <a:pPr indent="-171450" lvl="0" marL="171450" rtl="0" algn="l">
              <a:lnSpc>
                <a:spcPct val="100000"/>
              </a:lnSpc>
              <a:spcBef>
                <a:spcPts val="0"/>
              </a:spcBef>
              <a:spcAft>
                <a:spcPts val="0"/>
              </a:spcAft>
              <a:buClr>
                <a:schemeClr val="dk1"/>
              </a:buClr>
              <a:buSzPts val="1200"/>
              <a:buFont typeface="Arial"/>
              <a:buChar char="•"/>
            </a:pPr>
            <a:r>
              <a:rPr lang="en-US"/>
              <a:t>Letters of support for your service, a particular programme or project. i.e Letters of Support for a building project could be from individuals or other organisations who would use the new / renovated building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rPr lang="en-US" u="sng"/>
              <a:t>Template Documents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Client Profile template for Case Study</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Standard Details template</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a:t>About Us Summary</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
        <p:nvSpPr>
          <p:cNvPr id="165" name="Google Shape;165;p2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Timeline">
  <p:cSld name="Single Timeline">
    <p:spTree>
      <p:nvGrpSpPr>
        <p:cNvPr id="15" name="Shape 15"/>
        <p:cNvGrpSpPr/>
        <p:nvPr/>
      </p:nvGrpSpPr>
      <p:grpSpPr>
        <a:xfrm>
          <a:off x="0" y="0"/>
          <a:ext cx="0" cy="0"/>
          <a:chOff x="0" y="0"/>
          <a:chExt cx="0" cy="0"/>
        </a:xfrm>
      </p:grpSpPr>
      <p:sp>
        <p:nvSpPr>
          <p:cNvPr id="16" name="Google Shape;16;p17"/>
          <p:cNvSpPr txBox="1"/>
          <p:nvPr>
            <p:ph idx="1" type="body"/>
          </p:nvPr>
        </p:nvSpPr>
        <p:spPr>
          <a:xfrm>
            <a:off x="1823914" y="4817717"/>
            <a:ext cx="1796396"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2000"/>
              <a:buNone/>
              <a:defRPr b="1" sz="20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17"/>
          <p:cNvSpPr txBox="1"/>
          <p:nvPr>
            <p:ph idx="2" type="body"/>
          </p:nvPr>
        </p:nvSpPr>
        <p:spPr>
          <a:xfrm>
            <a:off x="1823914" y="5210963"/>
            <a:ext cx="181356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200"/>
              <a:buNone/>
              <a:defRPr sz="12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7"/>
          <p:cNvSpPr txBox="1"/>
          <p:nvPr>
            <p:ph idx="3" type="body"/>
          </p:nvPr>
        </p:nvSpPr>
        <p:spPr>
          <a:xfrm>
            <a:off x="4134076" y="4817717"/>
            <a:ext cx="1796396"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2000"/>
              <a:buNone/>
              <a:defRPr b="1" sz="2000">
                <a:solidFill>
                  <a:schemeClr val="accent5"/>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17"/>
          <p:cNvSpPr txBox="1"/>
          <p:nvPr>
            <p:ph idx="4" type="body"/>
          </p:nvPr>
        </p:nvSpPr>
        <p:spPr>
          <a:xfrm>
            <a:off x="4134076" y="5210963"/>
            <a:ext cx="181356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200"/>
              <a:buNone/>
              <a:defRPr sz="12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7"/>
          <p:cNvSpPr txBox="1"/>
          <p:nvPr>
            <p:ph idx="5" type="body"/>
          </p:nvPr>
        </p:nvSpPr>
        <p:spPr>
          <a:xfrm>
            <a:off x="6444238" y="4817717"/>
            <a:ext cx="1796396"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6"/>
              </a:buClr>
              <a:buSzPts val="2000"/>
              <a:buNone/>
              <a:defRPr b="1" sz="2000">
                <a:solidFill>
                  <a:schemeClr val="accent6"/>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7"/>
          <p:cNvSpPr txBox="1"/>
          <p:nvPr>
            <p:ph idx="6" type="body"/>
          </p:nvPr>
        </p:nvSpPr>
        <p:spPr>
          <a:xfrm>
            <a:off x="6444238" y="5210963"/>
            <a:ext cx="181356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200"/>
              <a:buNone/>
              <a:defRPr sz="12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7"/>
          <p:cNvSpPr txBox="1"/>
          <p:nvPr>
            <p:ph idx="7" type="body"/>
          </p:nvPr>
        </p:nvSpPr>
        <p:spPr>
          <a:xfrm>
            <a:off x="8754400" y="4817717"/>
            <a:ext cx="1796396"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2000"/>
              <a:buNone/>
              <a:defRPr b="1" sz="2000">
                <a:solidFill>
                  <a:schemeClr val="accent3"/>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7"/>
          <p:cNvSpPr txBox="1"/>
          <p:nvPr>
            <p:ph idx="8" type="body"/>
          </p:nvPr>
        </p:nvSpPr>
        <p:spPr>
          <a:xfrm>
            <a:off x="8754400" y="5210963"/>
            <a:ext cx="181356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200"/>
              <a:buNone/>
              <a:defRPr sz="12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7"/>
          <p:cNvSpPr txBox="1"/>
          <p:nvPr>
            <p:ph type="title"/>
          </p:nvPr>
        </p:nvSpPr>
        <p:spPr>
          <a:xfrm>
            <a:off x="230124" y="457200"/>
            <a:ext cx="11731752" cy="630936"/>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iple Timeline">
  <p:cSld name="Triple Timeline">
    <p:spTree>
      <p:nvGrpSpPr>
        <p:cNvPr id="25" name="Shape 25"/>
        <p:cNvGrpSpPr/>
        <p:nvPr/>
      </p:nvGrpSpPr>
      <p:grpSpPr>
        <a:xfrm>
          <a:off x="0" y="0"/>
          <a:ext cx="0" cy="0"/>
          <a:chOff x="0" y="0"/>
          <a:chExt cx="0" cy="0"/>
        </a:xfrm>
      </p:grpSpPr>
      <p:sp>
        <p:nvSpPr>
          <p:cNvPr id="26" name="Google Shape;26;p18"/>
          <p:cNvSpPr txBox="1"/>
          <p:nvPr>
            <p:ph idx="1" type="body"/>
          </p:nvPr>
        </p:nvSpPr>
        <p:spPr>
          <a:xfrm>
            <a:off x="1580060" y="1776098"/>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1800"/>
              <a:buNone/>
              <a:defRPr b="1" sz="18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8"/>
          <p:cNvSpPr txBox="1"/>
          <p:nvPr>
            <p:ph idx="2" type="body"/>
          </p:nvPr>
        </p:nvSpPr>
        <p:spPr>
          <a:xfrm>
            <a:off x="1580060" y="2111375"/>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8"/>
          <p:cNvSpPr txBox="1"/>
          <p:nvPr>
            <p:ph idx="3" type="body"/>
          </p:nvPr>
        </p:nvSpPr>
        <p:spPr>
          <a:xfrm>
            <a:off x="5674540" y="1776098"/>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1800"/>
              <a:buNone/>
              <a:defRPr b="1" sz="18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8"/>
          <p:cNvSpPr txBox="1"/>
          <p:nvPr>
            <p:ph idx="4" type="body"/>
          </p:nvPr>
        </p:nvSpPr>
        <p:spPr>
          <a:xfrm>
            <a:off x="5674540" y="2111375"/>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8"/>
          <p:cNvSpPr txBox="1"/>
          <p:nvPr>
            <p:ph idx="5" type="body"/>
          </p:nvPr>
        </p:nvSpPr>
        <p:spPr>
          <a:xfrm>
            <a:off x="9697900" y="1776098"/>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4"/>
              </a:buClr>
              <a:buSzPts val="1800"/>
              <a:buNone/>
              <a:defRPr b="1" sz="18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8"/>
          <p:cNvSpPr txBox="1"/>
          <p:nvPr>
            <p:ph idx="6" type="body"/>
          </p:nvPr>
        </p:nvSpPr>
        <p:spPr>
          <a:xfrm>
            <a:off x="9697900" y="2111375"/>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7" type="body"/>
          </p:nvPr>
        </p:nvSpPr>
        <p:spPr>
          <a:xfrm>
            <a:off x="1580060" y="2914739"/>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800"/>
              <a:buNone/>
              <a:defRPr b="1" sz="1800">
                <a:solidFill>
                  <a:schemeClr val="accent5"/>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8" type="body"/>
          </p:nvPr>
        </p:nvSpPr>
        <p:spPr>
          <a:xfrm>
            <a:off x="1580060" y="3254810"/>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8"/>
          <p:cNvSpPr txBox="1"/>
          <p:nvPr>
            <p:ph idx="9" type="body"/>
          </p:nvPr>
        </p:nvSpPr>
        <p:spPr>
          <a:xfrm>
            <a:off x="5674540" y="2914739"/>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800"/>
              <a:buNone/>
              <a:defRPr b="1" sz="1800">
                <a:solidFill>
                  <a:schemeClr val="accent5"/>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8"/>
          <p:cNvSpPr txBox="1"/>
          <p:nvPr>
            <p:ph idx="13" type="body"/>
          </p:nvPr>
        </p:nvSpPr>
        <p:spPr>
          <a:xfrm>
            <a:off x="5674540" y="3254810"/>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14" type="body"/>
          </p:nvPr>
        </p:nvSpPr>
        <p:spPr>
          <a:xfrm>
            <a:off x="9697900" y="2914739"/>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5"/>
              </a:buClr>
              <a:buSzPts val="1800"/>
              <a:buNone/>
              <a:defRPr b="1" sz="1800">
                <a:solidFill>
                  <a:schemeClr val="accent5"/>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15" type="body"/>
          </p:nvPr>
        </p:nvSpPr>
        <p:spPr>
          <a:xfrm>
            <a:off x="9697900" y="3254810"/>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8"/>
          <p:cNvSpPr txBox="1"/>
          <p:nvPr>
            <p:ph idx="16" type="body"/>
          </p:nvPr>
        </p:nvSpPr>
        <p:spPr>
          <a:xfrm>
            <a:off x="1580060" y="4057987"/>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6"/>
              </a:buClr>
              <a:buSzPts val="1800"/>
              <a:buNone/>
              <a:defRPr b="1" sz="1800">
                <a:solidFill>
                  <a:schemeClr val="accent6"/>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8"/>
          <p:cNvSpPr txBox="1"/>
          <p:nvPr>
            <p:ph idx="17" type="body"/>
          </p:nvPr>
        </p:nvSpPr>
        <p:spPr>
          <a:xfrm>
            <a:off x="1580060" y="4392591"/>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18" type="body"/>
          </p:nvPr>
        </p:nvSpPr>
        <p:spPr>
          <a:xfrm>
            <a:off x="5674540" y="4057987"/>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6"/>
              </a:buClr>
              <a:buSzPts val="1800"/>
              <a:buNone/>
              <a:defRPr b="1" sz="1800">
                <a:solidFill>
                  <a:schemeClr val="accent6"/>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8"/>
          <p:cNvSpPr txBox="1"/>
          <p:nvPr>
            <p:ph idx="19" type="body"/>
          </p:nvPr>
        </p:nvSpPr>
        <p:spPr>
          <a:xfrm>
            <a:off x="5674540" y="4392591"/>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20" type="body"/>
          </p:nvPr>
        </p:nvSpPr>
        <p:spPr>
          <a:xfrm>
            <a:off x="9697900" y="4057987"/>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6"/>
              </a:buClr>
              <a:buSzPts val="1800"/>
              <a:buNone/>
              <a:defRPr b="1" sz="1800">
                <a:solidFill>
                  <a:schemeClr val="accent6"/>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8"/>
          <p:cNvSpPr txBox="1"/>
          <p:nvPr>
            <p:ph idx="21" type="body"/>
          </p:nvPr>
        </p:nvSpPr>
        <p:spPr>
          <a:xfrm>
            <a:off x="9697900" y="4392591"/>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22" type="body"/>
          </p:nvPr>
        </p:nvSpPr>
        <p:spPr>
          <a:xfrm>
            <a:off x="1580060" y="5231920"/>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b="1" sz="1800">
                <a:solidFill>
                  <a:schemeClr val="accent3"/>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8"/>
          <p:cNvSpPr txBox="1"/>
          <p:nvPr>
            <p:ph idx="23" type="body"/>
          </p:nvPr>
        </p:nvSpPr>
        <p:spPr>
          <a:xfrm>
            <a:off x="1580060" y="5566524"/>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
          <p:cNvSpPr txBox="1"/>
          <p:nvPr>
            <p:ph idx="24" type="body"/>
          </p:nvPr>
        </p:nvSpPr>
        <p:spPr>
          <a:xfrm>
            <a:off x="5674540" y="5231920"/>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b="1" sz="1800">
                <a:solidFill>
                  <a:schemeClr val="accent3"/>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8"/>
          <p:cNvSpPr txBox="1"/>
          <p:nvPr>
            <p:ph idx="25" type="body"/>
          </p:nvPr>
        </p:nvSpPr>
        <p:spPr>
          <a:xfrm>
            <a:off x="5674540" y="5566524"/>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8"/>
          <p:cNvSpPr txBox="1"/>
          <p:nvPr>
            <p:ph idx="26" type="body"/>
          </p:nvPr>
        </p:nvSpPr>
        <p:spPr>
          <a:xfrm>
            <a:off x="9697900" y="5231920"/>
            <a:ext cx="2159000" cy="3021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accent3"/>
              </a:buClr>
              <a:buSzPts val="1800"/>
              <a:buNone/>
              <a:defRPr b="1" sz="1800">
                <a:solidFill>
                  <a:schemeClr val="accent3"/>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8"/>
          <p:cNvSpPr txBox="1"/>
          <p:nvPr>
            <p:ph idx="27" type="body"/>
          </p:nvPr>
        </p:nvSpPr>
        <p:spPr>
          <a:xfrm>
            <a:off x="9697900" y="5566524"/>
            <a:ext cx="2179637" cy="7064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100"/>
              <a:buNone/>
              <a:defRPr sz="1100">
                <a:solidFill>
                  <a:schemeClr val="dk1"/>
                </a:solidFill>
              </a:defRPr>
            </a:lvl1pPr>
            <a:lvl2pPr indent="-228600" lvl="1" marL="914400" algn="l">
              <a:lnSpc>
                <a:spcPct val="90000"/>
              </a:lnSpc>
              <a:spcBef>
                <a:spcPts val="500"/>
              </a:spcBef>
              <a:spcAft>
                <a:spcPts val="0"/>
              </a:spcAft>
              <a:buClr>
                <a:schemeClr val="dk1"/>
              </a:buClr>
              <a:buSzPts val="1100"/>
              <a:buNone/>
              <a:defRPr sz="1100"/>
            </a:lvl2pPr>
            <a:lvl3pPr indent="-228600" lvl="2" marL="1371600" algn="l">
              <a:lnSpc>
                <a:spcPct val="90000"/>
              </a:lnSpc>
              <a:spcBef>
                <a:spcPts val="500"/>
              </a:spcBef>
              <a:spcAft>
                <a:spcPts val="0"/>
              </a:spcAft>
              <a:buClr>
                <a:schemeClr val="dk1"/>
              </a:buClr>
              <a:buSzPts val="1100"/>
              <a:buNone/>
              <a:defRPr sz="11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8"/>
          <p:cNvSpPr txBox="1"/>
          <p:nvPr>
            <p:ph type="title"/>
          </p:nvPr>
        </p:nvSpPr>
        <p:spPr>
          <a:xfrm>
            <a:off x="230124" y="457200"/>
            <a:ext cx="11731752" cy="630936"/>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pos="2544">
          <p15:clr>
            <a:srgbClr val="FBAE40"/>
          </p15:clr>
        </p15:guide>
        <p15:guide id="2" pos="5112">
          <p15:clr>
            <a:srgbClr val="FBAE40"/>
          </p15:clr>
        </p15:guide>
        <p15:guide id="3" pos="5256">
          <p15:clr>
            <a:srgbClr val="5ACBF0"/>
          </p15:clr>
        </p15:guide>
        <p15:guide id="4" pos="4968">
          <p15:clr>
            <a:srgbClr val="5ACBF0"/>
          </p15:clr>
        </p15:guide>
        <p15:guide id="5" pos="2688">
          <p15:clr>
            <a:srgbClr val="5ACBF0"/>
          </p15:clr>
        </p15:guide>
        <p15:guide id="6" pos="2400">
          <p15:clr>
            <a:srgbClr val="5ACBF0"/>
          </p15:clr>
        </p15:guide>
        <p15:guide id="7" pos="144">
          <p15:clr>
            <a:srgbClr val="5ACBF0"/>
          </p15:clr>
        </p15:guide>
        <p15:guide id="8" orient="horz" pos="4176">
          <p15:clr>
            <a:srgbClr val="5ACBF0"/>
          </p15:clr>
        </p15:guide>
        <p15:guide id="9" pos="7536">
          <p15:clr>
            <a:srgbClr val="5ACBF0"/>
          </p15:clr>
        </p15:guide>
        <p15:guide id="10" orient="horz" pos="144">
          <p15:clr>
            <a:srgbClr val="5ACBF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230124" y="457200"/>
            <a:ext cx="11731752" cy="630936"/>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230124" y="1825625"/>
            <a:ext cx="11731752"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16"/>
          <p:cNvSpPr txBox="1"/>
          <p:nvPr>
            <p:ph idx="10" type="dt"/>
          </p:nvPr>
        </p:nvSpPr>
        <p:spPr>
          <a:xfrm>
            <a:off x="230124"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3" name="Google Shape;13;p16"/>
          <p:cNvSpPr txBox="1"/>
          <p:nvPr>
            <p:ph idx="11" type="ftr"/>
          </p:nvPr>
        </p:nvSpPr>
        <p:spPr>
          <a:xfrm>
            <a:off x="3129280" y="6356350"/>
            <a:ext cx="593344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4" name="Google Shape;14;p16"/>
          <p:cNvSpPr txBox="1"/>
          <p:nvPr>
            <p:ph idx="12" type="sldNum"/>
          </p:nvPr>
        </p:nvSpPr>
        <p:spPr>
          <a:xfrm>
            <a:off x="9218676"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jpg"/><Relationship Id="rId6"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4.png"/><Relationship Id="rId5" Type="http://schemas.openxmlformats.org/officeDocument/2006/relationships/image" Target="../media/image2.jpg"/><Relationship Id="rId6" Type="http://schemas.openxmlformats.org/officeDocument/2006/relationships/image" Target="../media/image15.jpg"/><Relationship Id="rId7"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4.png"/><Relationship Id="rId5" Type="http://schemas.openxmlformats.org/officeDocument/2006/relationships/image" Target="../media/image2.jpg"/><Relationship Id="rId6"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image" Target="../media/image4.png"/><Relationship Id="rId5" Type="http://schemas.openxmlformats.org/officeDocument/2006/relationships/image" Target="../media/image2.jpg"/><Relationship Id="rId6"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4.png"/><Relationship Id="rId5"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23.jpg"/><Relationship Id="rId6"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jpg"/><Relationship Id="rId10" Type="http://schemas.openxmlformats.org/officeDocument/2006/relationships/hyperlink" Target="https://www.ird.govt.nz/api/glossary/item?id=%7B5832934C-6FA4-4D0B-B892-7AB87138EE23%7D" TargetMode="External"/><Relationship Id="rId9" Type="http://schemas.openxmlformats.org/officeDocument/2006/relationships/hyperlink" Target="https://www.ird.govt.nz/api/glossary/item?id=%7B0BE9C25A-0647-4176-AFF1-C8D4A8928B10%7D" TargetMode="External"/><Relationship Id="rId5" Type="http://schemas.openxmlformats.org/officeDocument/2006/relationships/hyperlink" Target="https://www.ird.govt.nz/api/glossary/item?id=%7BBCDC814A-F50C-4EDF-8672-ABA9F7B381A3%7D" TargetMode="External"/><Relationship Id="rId6" Type="http://schemas.openxmlformats.org/officeDocument/2006/relationships/hyperlink" Target="https://www.ird.govt.nz/api/glossary/item?id=%7BF966147A-3408-4CDD-A965-AF294365FA2D%7D" TargetMode="External"/><Relationship Id="rId7" Type="http://schemas.openxmlformats.org/officeDocument/2006/relationships/hyperlink" Target="https://www.ird.govt.nz/api/glossary/item?id=%7BB7A7B2F3-9E68-4DDF-ACED-28BE96F1F811%7D" TargetMode="External"/><Relationship Id="rId8" Type="http://schemas.openxmlformats.org/officeDocument/2006/relationships/hyperlink" Target="https://www.ird.govt.nz/api/glossary/item?id=%7BF966147A-3408-4CDD-A965-AF294365FA2D%7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29.jpg"/><Relationship Id="rId6" Type="http://schemas.openxmlformats.org/officeDocument/2006/relationships/image" Target="../media/image28.jpg"/><Relationship Id="rId7"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2.jpg"/><Relationship Id="rId9" Type="http://schemas.openxmlformats.org/officeDocument/2006/relationships/hyperlink" Target="https://www.xero.com/nz/accounting-software/payroll/" TargetMode="External"/><Relationship Id="rId5" Type="http://schemas.openxmlformats.org/officeDocument/2006/relationships/hyperlink" Target="https://www.youtube.com/watch?v=iNeKzvgsrKo" TargetMode="External"/><Relationship Id="rId6" Type="http://schemas.openxmlformats.org/officeDocument/2006/relationships/hyperlink" Target="https://www.thankyoupayroll.co.nz/payroll-for-charities/" TargetMode="External"/><Relationship Id="rId7" Type="http://schemas.openxmlformats.org/officeDocument/2006/relationships/hyperlink" Target="https://www.ird.govt.nz/gst" TargetMode="External"/><Relationship Id="rId8" Type="http://schemas.openxmlformats.org/officeDocument/2006/relationships/hyperlink" Target="https://www.ird.govt.nz/employing-staf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2.jp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jp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11.jpg"/><Relationship Id="rId6" Type="http://schemas.openxmlformats.org/officeDocument/2006/relationships/image" Target="../media/image6.png"/><Relationship Id="rId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pic>
        <p:nvPicPr>
          <p:cNvPr descr="Text, logo, company name&#10;&#10;Description automatically generated" id="56" name="Google Shape;56;p1"/>
          <p:cNvPicPr preferRelativeResize="0"/>
          <p:nvPr/>
        </p:nvPicPr>
        <p:blipFill rotWithShape="1">
          <a:blip r:embed="rId3">
            <a:alphaModFix/>
          </a:blip>
          <a:srcRect b="0" l="0" r="0" t="0"/>
          <a:stretch/>
        </p:blipFill>
        <p:spPr>
          <a:xfrm>
            <a:off x="105500" y="2358925"/>
            <a:ext cx="2143125" cy="2073430"/>
          </a:xfrm>
          <a:prstGeom prst="rect">
            <a:avLst/>
          </a:prstGeom>
          <a:noFill/>
          <a:ln>
            <a:noFill/>
          </a:ln>
        </p:spPr>
      </p:pic>
      <p:sp>
        <p:nvSpPr>
          <p:cNvPr id="57" name="Google Shape;57;p1"/>
          <p:cNvSpPr txBox="1"/>
          <p:nvPr>
            <p:ph type="title"/>
          </p:nvPr>
        </p:nvSpPr>
        <p:spPr>
          <a:xfrm>
            <a:off x="943078" y="2126359"/>
            <a:ext cx="747417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sz="4400">
                <a:solidFill>
                  <a:schemeClr val="dk1"/>
                </a:solidFill>
                <a:latin typeface="Arial"/>
                <a:ea typeface="Arial"/>
                <a:cs typeface="Arial"/>
                <a:sym typeface="Arial"/>
              </a:rPr>
              <a:t>UNDERSTANDING FINANCES </a:t>
            </a:r>
            <a:br>
              <a:rPr lang="en-US" sz="4400">
                <a:solidFill>
                  <a:schemeClr val="dk1"/>
                </a:solidFill>
                <a:latin typeface="Arial"/>
                <a:ea typeface="Arial"/>
                <a:cs typeface="Arial"/>
                <a:sym typeface="Arial"/>
              </a:rPr>
            </a:br>
            <a:br>
              <a:rPr lang="en-US" sz="4400">
                <a:solidFill>
                  <a:schemeClr val="dk1"/>
                </a:solidFill>
                <a:latin typeface="Arial"/>
                <a:ea typeface="Arial"/>
                <a:cs typeface="Arial"/>
                <a:sym typeface="Arial"/>
              </a:rPr>
            </a:br>
            <a:r>
              <a:rPr lang="en-US" sz="4400"/>
              <a:t>GST &amp; Payroll</a:t>
            </a:r>
            <a:r>
              <a:rPr lang="en-US" sz="4400">
                <a:solidFill>
                  <a:schemeClr val="dk1"/>
                </a:solidFill>
                <a:latin typeface="Arial"/>
                <a:ea typeface="Arial"/>
                <a:cs typeface="Arial"/>
                <a:sym typeface="Arial"/>
              </a:rPr>
              <a:t> </a:t>
            </a:r>
            <a:br>
              <a:rPr lang="en-US" sz="4400">
                <a:solidFill>
                  <a:schemeClr val="dk1"/>
                </a:solidFill>
                <a:latin typeface="Arial"/>
                <a:ea typeface="Arial"/>
                <a:cs typeface="Arial"/>
                <a:sym typeface="Arial"/>
              </a:rPr>
            </a:br>
            <a:r>
              <a:rPr lang="en-US" sz="2800"/>
              <a:t>25 August</a:t>
            </a:r>
            <a:r>
              <a:rPr lang="en-US" sz="2800">
                <a:solidFill>
                  <a:schemeClr val="dk1"/>
                </a:solidFill>
                <a:latin typeface="Arial"/>
                <a:ea typeface="Arial"/>
                <a:cs typeface="Arial"/>
                <a:sym typeface="Arial"/>
              </a:rPr>
              <a:t> 2023</a:t>
            </a:r>
            <a:endParaRPr sz="2800"/>
          </a:p>
        </p:txBody>
      </p:sp>
      <p:sp>
        <p:nvSpPr>
          <p:cNvPr id="58" name="Google Shape;58;p1"/>
          <p:cNvSpPr/>
          <p:nvPr/>
        </p:nvSpPr>
        <p:spPr>
          <a:xfrm>
            <a:off x="10088880" y="0"/>
            <a:ext cx="2103120" cy="6858000"/>
          </a:xfrm>
          <a:prstGeom prst="rect">
            <a:avLst/>
          </a:prstGeom>
          <a:solidFill>
            <a:srgbClr val="443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59" name="Google Shape;59;p1"/>
          <p:cNvSpPr/>
          <p:nvPr/>
        </p:nvSpPr>
        <p:spPr>
          <a:xfrm>
            <a:off x="8915400" y="2358913"/>
            <a:ext cx="2140172" cy="2140172"/>
          </a:xfrm>
          <a:prstGeom prst="ellipse">
            <a:avLst/>
          </a:prstGeom>
          <a:solidFill>
            <a:srgbClr val="FFFFFF"/>
          </a:solidFill>
          <a:ln cap="flat" cmpd="sng" w="22225">
            <a:solidFill>
              <a:srgbClr val="4D258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pic>
        <p:nvPicPr>
          <p:cNvPr descr="Logo, company name&#10;&#10;Description automatically generated" id="60" name="Google Shape;60;p1"/>
          <p:cNvPicPr preferRelativeResize="0"/>
          <p:nvPr/>
        </p:nvPicPr>
        <p:blipFill rotWithShape="1">
          <a:blip r:embed="rId4">
            <a:alphaModFix/>
          </a:blip>
          <a:srcRect b="0" l="0" r="0" t="0"/>
          <a:stretch/>
        </p:blipFill>
        <p:spPr>
          <a:xfrm>
            <a:off x="8762638" y="6026575"/>
            <a:ext cx="1174206" cy="610878"/>
          </a:xfrm>
          <a:prstGeom prst="rect">
            <a:avLst/>
          </a:prstGeom>
          <a:noFill/>
          <a:ln>
            <a:noFill/>
          </a:ln>
        </p:spPr>
      </p:pic>
      <p:pic>
        <p:nvPicPr>
          <p:cNvPr id="61" name="Google Shape;61;p1"/>
          <p:cNvPicPr preferRelativeResize="0"/>
          <p:nvPr/>
        </p:nvPicPr>
        <p:blipFill rotWithShape="1">
          <a:blip r:embed="rId5">
            <a:alphaModFix/>
          </a:blip>
          <a:srcRect b="0" l="0" r="0" t="0"/>
          <a:stretch/>
        </p:blipFill>
        <p:spPr>
          <a:xfrm>
            <a:off x="9023525" y="3034502"/>
            <a:ext cx="1867266" cy="817062"/>
          </a:xfrm>
          <a:prstGeom prst="rect">
            <a:avLst/>
          </a:prstGeom>
          <a:noFill/>
          <a:ln>
            <a:noFill/>
          </a:ln>
        </p:spPr>
      </p:pic>
      <p:pic>
        <p:nvPicPr>
          <p:cNvPr id="62" name="Google Shape;62;p1"/>
          <p:cNvPicPr preferRelativeResize="0"/>
          <p:nvPr/>
        </p:nvPicPr>
        <p:blipFill>
          <a:blip r:embed="rId6">
            <a:alphaModFix/>
          </a:blip>
          <a:stretch>
            <a:fillRect/>
          </a:stretch>
        </p:blipFill>
        <p:spPr>
          <a:xfrm>
            <a:off x="4048538" y="4882672"/>
            <a:ext cx="2143125" cy="2143125"/>
          </a:xfrm>
          <a:prstGeom prst="rect">
            <a:avLst/>
          </a:prstGeom>
          <a:noFill/>
          <a:ln>
            <a:noFill/>
          </a:ln>
        </p:spPr>
      </p:pic>
      <p:sp>
        <p:nvSpPr>
          <p:cNvPr id="63" name="Google Shape;63;p1"/>
          <p:cNvSpPr txBox="1"/>
          <p:nvPr/>
        </p:nvSpPr>
        <p:spPr>
          <a:xfrm>
            <a:off x="4144188" y="5058500"/>
            <a:ext cx="19518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a:latin typeface="Avenir"/>
                <a:ea typeface="Avenir"/>
                <a:cs typeface="Avenir"/>
                <a:sym typeface="Avenir"/>
              </a:rPr>
              <a:t>With special thanks to</a:t>
            </a:r>
            <a:endParaRPr i="1">
              <a:latin typeface="Avenir"/>
              <a:ea typeface="Avenir"/>
              <a:cs typeface="Avenir"/>
              <a:sym typeface="Avenir"/>
            </a:endParaRPr>
          </a:p>
        </p:txBody>
      </p:sp>
      <p:sp>
        <p:nvSpPr>
          <p:cNvPr id="64" name="Google Shape;64;p1"/>
          <p:cNvSpPr txBox="1"/>
          <p:nvPr/>
        </p:nvSpPr>
        <p:spPr>
          <a:xfrm>
            <a:off x="3048000" y="6237250"/>
            <a:ext cx="450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solidFill>
                  <a:schemeClr val="dk1"/>
                </a:solidFill>
                <a:latin typeface="Avenir"/>
                <a:ea typeface="Avenir"/>
                <a:cs typeface="Avenir"/>
                <a:sym typeface="Avenir"/>
              </a:rPr>
              <a:t>for providing on-site support during these workshops</a:t>
            </a:r>
            <a:endParaRPr i="1">
              <a:solidFill>
                <a:schemeClr val="dk1"/>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Table&#10;&#10;Description automatically generated" id="183" name="Google Shape;183;p22"/>
          <p:cNvPicPr preferRelativeResize="0"/>
          <p:nvPr/>
        </p:nvPicPr>
        <p:blipFill rotWithShape="1">
          <a:blip r:embed="rId3">
            <a:alphaModFix/>
          </a:blip>
          <a:srcRect b="0" l="0" r="0" t="0"/>
          <a:stretch/>
        </p:blipFill>
        <p:spPr>
          <a:xfrm>
            <a:off x="598725" y="867825"/>
            <a:ext cx="4396967" cy="5761574"/>
          </a:xfrm>
          <a:prstGeom prst="rect">
            <a:avLst/>
          </a:prstGeom>
          <a:noFill/>
          <a:ln>
            <a:noFill/>
          </a:ln>
        </p:spPr>
      </p:pic>
      <p:sp>
        <p:nvSpPr>
          <p:cNvPr id="184" name="Google Shape;184;p22"/>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latin typeface="Arial"/>
                <a:ea typeface="Arial"/>
                <a:cs typeface="Arial"/>
                <a:sym typeface="Arial"/>
              </a:rPr>
              <a:t>ORDER CONFIRMATION</a:t>
            </a:r>
            <a:endParaRPr/>
          </a:p>
        </p:txBody>
      </p:sp>
      <p:pic>
        <p:nvPicPr>
          <p:cNvPr descr="Logo, company name&#10;&#10;Description automatically generated" id="185" name="Google Shape;185;p22"/>
          <p:cNvPicPr preferRelativeResize="0"/>
          <p:nvPr/>
        </p:nvPicPr>
        <p:blipFill rotWithShape="1">
          <a:blip r:embed="rId4">
            <a:alphaModFix/>
          </a:blip>
          <a:srcRect b="0" l="0" r="0" t="0"/>
          <a:stretch/>
        </p:blipFill>
        <p:spPr>
          <a:xfrm>
            <a:off x="10355623" y="220738"/>
            <a:ext cx="1450894" cy="754824"/>
          </a:xfrm>
          <a:prstGeom prst="rect">
            <a:avLst/>
          </a:prstGeom>
          <a:noFill/>
          <a:ln>
            <a:noFill/>
          </a:ln>
        </p:spPr>
      </p:pic>
      <p:pic>
        <p:nvPicPr>
          <p:cNvPr id="186" name="Google Shape;186;p22"/>
          <p:cNvPicPr preferRelativeResize="0"/>
          <p:nvPr/>
        </p:nvPicPr>
        <p:blipFill rotWithShape="1">
          <a:blip r:embed="rId5">
            <a:alphaModFix/>
          </a:blip>
          <a:srcRect b="0" l="0" r="0" t="0"/>
          <a:stretch/>
        </p:blipFill>
        <p:spPr>
          <a:xfrm>
            <a:off x="228600" y="158475"/>
            <a:ext cx="2159000" cy="944727"/>
          </a:xfrm>
          <a:prstGeom prst="rect">
            <a:avLst/>
          </a:prstGeom>
          <a:noFill/>
          <a:ln>
            <a:noFill/>
          </a:ln>
        </p:spPr>
      </p:pic>
      <p:pic>
        <p:nvPicPr>
          <p:cNvPr descr="Table&#10;&#10;Description automatically generated" id="187" name="Google Shape;187;p22"/>
          <p:cNvPicPr preferRelativeResize="0"/>
          <p:nvPr/>
        </p:nvPicPr>
        <p:blipFill rotWithShape="1">
          <a:blip r:embed="rId6">
            <a:alphaModFix/>
          </a:blip>
          <a:srcRect b="0" l="0" r="0" t="0"/>
          <a:stretch/>
        </p:blipFill>
        <p:spPr>
          <a:xfrm>
            <a:off x="5531199" y="1238651"/>
            <a:ext cx="5078175" cy="4583500"/>
          </a:xfrm>
          <a:prstGeom prst="rect">
            <a:avLst/>
          </a:prstGeom>
          <a:noFill/>
          <a:ln>
            <a:noFill/>
          </a:ln>
        </p:spPr>
      </p:pic>
      <p:pic>
        <p:nvPicPr>
          <p:cNvPr descr="Close with solid fill" id="188" name="Google Shape;188;p22"/>
          <p:cNvPicPr preferRelativeResize="0"/>
          <p:nvPr/>
        </p:nvPicPr>
        <p:blipFill rotWithShape="1">
          <a:blip r:embed="rId7">
            <a:alphaModFix/>
          </a:blip>
          <a:srcRect b="0" l="0" r="0" t="0"/>
          <a:stretch/>
        </p:blipFill>
        <p:spPr>
          <a:xfrm>
            <a:off x="10739101" y="5526878"/>
            <a:ext cx="1209675" cy="1209675"/>
          </a:xfrm>
          <a:prstGeom prst="rect">
            <a:avLst/>
          </a:prstGeom>
          <a:noFill/>
          <a:ln>
            <a:noFill/>
          </a:ln>
        </p:spPr>
      </p:pic>
      <p:cxnSp>
        <p:nvCxnSpPr>
          <p:cNvPr id="189" name="Google Shape;189;p22"/>
          <p:cNvCxnSpPr/>
          <p:nvPr/>
        </p:nvCxnSpPr>
        <p:spPr>
          <a:xfrm flipH="1">
            <a:off x="3762375" y="2457450"/>
            <a:ext cx="755705" cy="533400"/>
          </a:xfrm>
          <a:prstGeom prst="straightConnector1">
            <a:avLst/>
          </a:prstGeom>
          <a:noFill/>
          <a:ln cap="flat" cmpd="sng" w="34925">
            <a:solidFill>
              <a:srgbClr val="FF0000"/>
            </a:solidFill>
            <a:prstDash val="solid"/>
            <a:round/>
            <a:headEnd len="sm" w="sm" type="none"/>
            <a:tailEnd len="med" w="med" type="triangle"/>
          </a:ln>
        </p:spPr>
      </p:cxnSp>
      <p:sp>
        <p:nvSpPr>
          <p:cNvPr id="190" name="Google Shape;190;p22"/>
          <p:cNvSpPr txBox="1"/>
          <p:nvPr/>
        </p:nvSpPr>
        <p:spPr>
          <a:xfrm>
            <a:off x="4200440" y="2154900"/>
            <a:ext cx="139098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No GST number</a:t>
            </a:r>
            <a:endParaRPr b="0" i="0" sz="1400" u="none" cap="none" strike="noStrike">
              <a:solidFill>
                <a:srgbClr val="000000"/>
              </a:solidFill>
              <a:latin typeface="Arial"/>
              <a:ea typeface="Arial"/>
              <a:cs typeface="Arial"/>
              <a:sym typeface="Arial"/>
            </a:endParaRPr>
          </a:p>
        </p:txBody>
      </p:sp>
      <p:sp>
        <p:nvSpPr>
          <p:cNvPr id="191" name="Google Shape;191;p22"/>
          <p:cNvSpPr txBox="1"/>
          <p:nvPr/>
        </p:nvSpPr>
        <p:spPr>
          <a:xfrm>
            <a:off x="5257800" y="4712455"/>
            <a:ext cx="3154861" cy="16004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Although the GST amount is shown GST can’t be claimed as the suppliers GST number is not provided.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 this instance ask the supplier to provide a GST Invoice / Receipt</a:t>
            </a:r>
            <a:endParaRPr b="0" i="0" sz="1400" u="none" cap="none" strike="noStrike">
              <a:solidFill>
                <a:srgbClr val="000000"/>
              </a:solidFill>
              <a:latin typeface="Arial"/>
              <a:ea typeface="Arial"/>
              <a:cs typeface="Arial"/>
              <a:sym typeface="Arial"/>
            </a:endParaRPr>
          </a:p>
        </p:txBody>
      </p:sp>
      <p:cxnSp>
        <p:nvCxnSpPr>
          <p:cNvPr id="192" name="Google Shape;192;p22"/>
          <p:cNvCxnSpPr/>
          <p:nvPr/>
        </p:nvCxnSpPr>
        <p:spPr>
          <a:xfrm>
            <a:off x="8157823" y="4445755"/>
            <a:ext cx="1209675" cy="266700"/>
          </a:xfrm>
          <a:prstGeom prst="straightConnector1">
            <a:avLst/>
          </a:prstGeom>
          <a:noFill/>
          <a:ln cap="flat" cmpd="sng" w="34925">
            <a:solidFill>
              <a:srgbClr val="FF0000"/>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A picture containing text, receipt, screenshot&#10;&#10;Description automatically generated" id="198" name="Google Shape;198;p23"/>
          <p:cNvPicPr preferRelativeResize="0"/>
          <p:nvPr/>
        </p:nvPicPr>
        <p:blipFill rotWithShape="1">
          <a:blip r:embed="rId3">
            <a:alphaModFix/>
          </a:blip>
          <a:srcRect b="0" l="0" r="0" t="0"/>
          <a:stretch/>
        </p:blipFill>
        <p:spPr>
          <a:xfrm>
            <a:off x="3294175" y="643325"/>
            <a:ext cx="5773625" cy="6519818"/>
          </a:xfrm>
          <a:prstGeom prst="rect">
            <a:avLst/>
          </a:prstGeom>
          <a:noFill/>
          <a:ln>
            <a:noFill/>
          </a:ln>
        </p:spPr>
      </p:pic>
      <p:sp>
        <p:nvSpPr>
          <p:cNvPr id="199" name="Google Shape;199;p23"/>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latin typeface="Arial"/>
                <a:ea typeface="Arial"/>
                <a:cs typeface="Arial"/>
                <a:sym typeface="Arial"/>
              </a:rPr>
              <a:t>ORDER CONFIRMATION</a:t>
            </a:r>
            <a:endParaRPr/>
          </a:p>
        </p:txBody>
      </p:sp>
      <p:pic>
        <p:nvPicPr>
          <p:cNvPr descr="Logo, company name&#10;&#10;Description automatically generated" id="200" name="Google Shape;200;p23"/>
          <p:cNvPicPr preferRelativeResize="0"/>
          <p:nvPr/>
        </p:nvPicPr>
        <p:blipFill rotWithShape="1">
          <a:blip r:embed="rId4">
            <a:alphaModFix/>
          </a:blip>
          <a:srcRect b="0" l="0" r="0" t="0"/>
          <a:stretch/>
        </p:blipFill>
        <p:spPr>
          <a:xfrm>
            <a:off x="10355623" y="220738"/>
            <a:ext cx="1450894" cy="754824"/>
          </a:xfrm>
          <a:prstGeom prst="rect">
            <a:avLst/>
          </a:prstGeom>
          <a:noFill/>
          <a:ln>
            <a:noFill/>
          </a:ln>
        </p:spPr>
      </p:pic>
      <p:pic>
        <p:nvPicPr>
          <p:cNvPr id="201" name="Google Shape;201;p23"/>
          <p:cNvPicPr preferRelativeResize="0"/>
          <p:nvPr/>
        </p:nvPicPr>
        <p:blipFill rotWithShape="1">
          <a:blip r:embed="rId5">
            <a:alphaModFix/>
          </a:blip>
          <a:srcRect b="0" l="0" r="0" t="0"/>
          <a:stretch/>
        </p:blipFill>
        <p:spPr>
          <a:xfrm>
            <a:off x="228600" y="158475"/>
            <a:ext cx="2159000" cy="944727"/>
          </a:xfrm>
          <a:prstGeom prst="rect">
            <a:avLst/>
          </a:prstGeom>
          <a:noFill/>
          <a:ln>
            <a:noFill/>
          </a:ln>
        </p:spPr>
      </p:pic>
      <p:cxnSp>
        <p:nvCxnSpPr>
          <p:cNvPr id="202" name="Google Shape;202;p23"/>
          <p:cNvCxnSpPr/>
          <p:nvPr/>
        </p:nvCxnSpPr>
        <p:spPr>
          <a:xfrm flipH="1">
            <a:off x="8768200" y="1430950"/>
            <a:ext cx="1209600" cy="666900"/>
          </a:xfrm>
          <a:prstGeom prst="straightConnector1">
            <a:avLst/>
          </a:prstGeom>
          <a:noFill/>
          <a:ln cap="flat" cmpd="sng" w="34925">
            <a:solidFill>
              <a:srgbClr val="00B050"/>
            </a:solidFill>
            <a:prstDash val="solid"/>
            <a:round/>
            <a:headEnd len="sm" w="sm" type="none"/>
            <a:tailEnd len="med" w="med" type="triangle"/>
          </a:ln>
        </p:spPr>
      </p:cxnSp>
      <p:cxnSp>
        <p:nvCxnSpPr>
          <p:cNvPr id="203" name="Google Shape;203;p23"/>
          <p:cNvCxnSpPr/>
          <p:nvPr/>
        </p:nvCxnSpPr>
        <p:spPr>
          <a:xfrm>
            <a:off x="2387600" y="1343000"/>
            <a:ext cx="1434000" cy="357000"/>
          </a:xfrm>
          <a:prstGeom prst="straightConnector1">
            <a:avLst/>
          </a:prstGeom>
          <a:noFill/>
          <a:ln cap="flat" cmpd="sng" w="34925">
            <a:solidFill>
              <a:srgbClr val="00B050"/>
            </a:solidFill>
            <a:prstDash val="solid"/>
            <a:round/>
            <a:headEnd len="sm" w="sm" type="none"/>
            <a:tailEnd len="med" w="med" type="triangle"/>
          </a:ln>
        </p:spPr>
      </p:cxnSp>
      <p:sp>
        <p:nvSpPr>
          <p:cNvPr id="204" name="Google Shape;204;p23"/>
          <p:cNvSpPr txBox="1"/>
          <p:nvPr/>
        </p:nvSpPr>
        <p:spPr>
          <a:xfrm>
            <a:off x="9476225" y="1103200"/>
            <a:ext cx="17958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GST number is included</a:t>
            </a:r>
            <a:endParaRPr b="0" i="0" sz="1400" u="none" cap="none" strike="noStrike">
              <a:solidFill>
                <a:srgbClr val="000000"/>
              </a:solidFill>
              <a:latin typeface="Arial"/>
              <a:ea typeface="Arial"/>
              <a:cs typeface="Arial"/>
              <a:sym typeface="Arial"/>
            </a:endParaRPr>
          </a:p>
        </p:txBody>
      </p:sp>
      <p:sp>
        <p:nvSpPr>
          <p:cNvPr id="205" name="Google Shape;205;p23"/>
          <p:cNvSpPr txBox="1"/>
          <p:nvPr/>
        </p:nvSpPr>
        <p:spPr>
          <a:xfrm>
            <a:off x="698825" y="1283131"/>
            <a:ext cx="1688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Invoiced to the organisation</a:t>
            </a:r>
            <a:endParaRPr b="0" i="0" sz="1400" u="none" cap="none" strike="noStrike">
              <a:solidFill>
                <a:srgbClr val="000000"/>
              </a:solidFill>
              <a:latin typeface="Arial"/>
              <a:ea typeface="Arial"/>
              <a:cs typeface="Arial"/>
              <a:sym typeface="Arial"/>
            </a:endParaRPr>
          </a:p>
        </p:txBody>
      </p:sp>
      <p:pic>
        <p:nvPicPr>
          <p:cNvPr descr="Checkmark with solid fill" id="206" name="Google Shape;206;p23"/>
          <p:cNvPicPr preferRelativeResize="0"/>
          <p:nvPr/>
        </p:nvPicPr>
        <p:blipFill rotWithShape="1">
          <a:blip r:embed="rId6">
            <a:alphaModFix/>
          </a:blip>
          <a:srcRect b="0" l="0" r="0" t="0"/>
          <a:stretch/>
        </p:blipFill>
        <p:spPr>
          <a:xfrm>
            <a:off x="10166670" y="5514975"/>
            <a:ext cx="914400" cy="91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4"/>
          <p:cNvPicPr preferRelativeResize="0"/>
          <p:nvPr/>
        </p:nvPicPr>
        <p:blipFill>
          <a:blip r:embed="rId3">
            <a:alphaModFix/>
          </a:blip>
          <a:stretch>
            <a:fillRect/>
          </a:stretch>
        </p:blipFill>
        <p:spPr>
          <a:xfrm>
            <a:off x="409037" y="975550"/>
            <a:ext cx="5153563" cy="5653850"/>
          </a:xfrm>
          <a:prstGeom prst="rect">
            <a:avLst/>
          </a:prstGeom>
          <a:noFill/>
          <a:ln>
            <a:noFill/>
          </a:ln>
        </p:spPr>
      </p:pic>
      <p:sp>
        <p:nvSpPr>
          <p:cNvPr id="213" name="Google Shape;213;p34"/>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latin typeface="Arial"/>
                <a:ea typeface="Arial"/>
                <a:cs typeface="Arial"/>
                <a:sym typeface="Arial"/>
              </a:rPr>
              <a:t>XERO TIME SAVING TIPS </a:t>
            </a:r>
            <a:endParaRPr/>
          </a:p>
        </p:txBody>
      </p:sp>
      <p:pic>
        <p:nvPicPr>
          <p:cNvPr descr="Logo, company name&#10;&#10;Description automatically generated" id="214" name="Google Shape;214;p34"/>
          <p:cNvPicPr preferRelativeResize="0"/>
          <p:nvPr/>
        </p:nvPicPr>
        <p:blipFill rotWithShape="1">
          <a:blip r:embed="rId4">
            <a:alphaModFix/>
          </a:blip>
          <a:srcRect b="0" l="0" r="0" t="0"/>
          <a:stretch/>
        </p:blipFill>
        <p:spPr>
          <a:xfrm>
            <a:off x="10355623" y="220738"/>
            <a:ext cx="1450894" cy="754824"/>
          </a:xfrm>
          <a:prstGeom prst="rect">
            <a:avLst/>
          </a:prstGeom>
          <a:noFill/>
          <a:ln>
            <a:noFill/>
          </a:ln>
        </p:spPr>
      </p:pic>
      <p:pic>
        <p:nvPicPr>
          <p:cNvPr id="215" name="Google Shape;215;p34"/>
          <p:cNvPicPr preferRelativeResize="0"/>
          <p:nvPr/>
        </p:nvPicPr>
        <p:blipFill rotWithShape="1">
          <a:blip r:embed="rId5">
            <a:alphaModFix/>
          </a:blip>
          <a:srcRect b="0" l="0" r="0" t="0"/>
          <a:stretch/>
        </p:blipFill>
        <p:spPr>
          <a:xfrm>
            <a:off x="228600" y="158475"/>
            <a:ext cx="2159000" cy="944727"/>
          </a:xfrm>
          <a:prstGeom prst="rect">
            <a:avLst/>
          </a:prstGeom>
          <a:noFill/>
          <a:ln>
            <a:noFill/>
          </a:ln>
        </p:spPr>
      </p:pic>
      <p:sp>
        <p:nvSpPr>
          <p:cNvPr id="216" name="Google Shape;216;p34"/>
          <p:cNvSpPr txBox="1"/>
          <p:nvPr/>
        </p:nvSpPr>
        <p:spPr>
          <a:xfrm>
            <a:off x="5720850" y="1096150"/>
            <a:ext cx="62301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Xero Dashboard – Contacts / </a:t>
            </a:r>
            <a:r>
              <a:rPr lang="en-US"/>
              <a:t>Finance details   </a:t>
            </a:r>
            <a:endParaRPr/>
          </a:p>
          <a:p>
            <a:pPr indent="0" lvl="0" marL="0" marR="0" rtl="0" algn="ctr">
              <a:lnSpc>
                <a:spcPct val="100000"/>
              </a:lnSpc>
              <a:spcBef>
                <a:spcPts val="0"/>
              </a:spcBef>
              <a:spcAft>
                <a:spcPts val="0"/>
              </a:spcAft>
              <a:buClr>
                <a:srgbClr val="000000"/>
              </a:buClr>
              <a:buSzPts val="1400"/>
              <a:buFont typeface="Arial"/>
              <a:buNone/>
            </a:pPr>
            <a:r>
              <a:rPr lang="en-US"/>
              <a:t>                     </a:t>
            </a:r>
            <a:endParaRPr/>
          </a:p>
          <a:p>
            <a:pPr indent="0" lvl="0" marL="0" marR="0" rtl="0" algn="ctr">
              <a:lnSpc>
                <a:spcPct val="100000"/>
              </a:lnSpc>
              <a:spcBef>
                <a:spcPts val="0"/>
              </a:spcBef>
              <a:spcAft>
                <a:spcPts val="0"/>
              </a:spcAft>
              <a:buClr>
                <a:srgbClr val="000000"/>
              </a:buClr>
              <a:buSzPts val="1400"/>
              <a:buFont typeface="Arial"/>
              <a:buNone/>
            </a:pPr>
            <a:r>
              <a:rPr lang="en-US"/>
              <a:t>Then select “edit” followed by “Purchase defaults” </a:t>
            </a:r>
            <a:endParaRPr/>
          </a:p>
        </p:txBody>
      </p:sp>
      <p:cxnSp>
        <p:nvCxnSpPr>
          <p:cNvPr id="217" name="Google Shape;217;p34"/>
          <p:cNvCxnSpPr/>
          <p:nvPr/>
        </p:nvCxnSpPr>
        <p:spPr>
          <a:xfrm flipH="1">
            <a:off x="5483325" y="4601300"/>
            <a:ext cx="958500" cy="237300"/>
          </a:xfrm>
          <a:prstGeom prst="straightConnector1">
            <a:avLst/>
          </a:prstGeom>
          <a:noFill/>
          <a:ln cap="flat" cmpd="sng" w="9525">
            <a:solidFill>
              <a:srgbClr val="00B050"/>
            </a:solidFill>
            <a:prstDash val="solid"/>
            <a:round/>
            <a:headEnd len="sm" w="sm" type="none"/>
            <a:tailEnd len="med" w="med" type="triangle"/>
          </a:ln>
        </p:spPr>
      </p:cxnSp>
      <p:cxnSp>
        <p:nvCxnSpPr>
          <p:cNvPr id="218" name="Google Shape;218;p34"/>
          <p:cNvCxnSpPr/>
          <p:nvPr/>
        </p:nvCxnSpPr>
        <p:spPr>
          <a:xfrm rot="10800000">
            <a:off x="5140500" y="2965900"/>
            <a:ext cx="1107900" cy="738600"/>
          </a:xfrm>
          <a:prstGeom prst="straightConnector1">
            <a:avLst/>
          </a:prstGeom>
          <a:noFill/>
          <a:ln cap="flat" cmpd="sng" w="9525">
            <a:solidFill>
              <a:srgbClr val="00B050"/>
            </a:solidFill>
            <a:prstDash val="solid"/>
            <a:round/>
            <a:headEnd len="sm" w="sm" type="none"/>
            <a:tailEnd len="med" w="med" type="triangle"/>
          </a:ln>
        </p:spPr>
      </p:cxnSp>
      <p:sp>
        <p:nvSpPr>
          <p:cNvPr id="219" name="Google Shape;219;p34"/>
          <p:cNvSpPr txBox="1"/>
          <p:nvPr/>
        </p:nvSpPr>
        <p:spPr>
          <a:xfrm>
            <a:off x="5944975" y="3719067"/>
            <a:ext cx="20289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Customise financial details for this contact for consistency and time saving</a:t>
            </a:r>
            <a:endParaRPr b="0" i="0" sz="1400" u="none" cap="none" strike="noStrike">
              <a:solidFill>
                <a:srgbClr val="000000"/>
              </a:solidFill>
              <a:latin typeface="Arial"/>
              <a:ea typeface="Arial"/>
              <a:cs typeface="Arial"/>
              <a:sym typeface="Arial"/>
            </a:endParaRPr>
          </a:p>
        </p:txBody>
      </p:sp>
      <p:pic>
        <p:nvPicPr>
          <p:cNvPr id="220" name="Google Shape;220;p34"/>
          <p:cNvPicPr preferRelativeResize="0"/>
          <p:nvPr/>
        </p:nvPicPr>
        <p:blipFill>
          <a:blip r:embed="rId6">
            <a:alphaModFix/>
          </a:blip>
          <a:stretch>
            <a:fillRect/>
          </a:stretch>
        </p:blipFill>
        <p:spPr>
          <a:xfrm>
            <a:off x="8115300" y="2428722"/>
            <a:ext cx="3764950" cy="2843528"/>
          </a:xfrm>
          <a:prstGeom prst="rect">
            <a:avLst/>
          </a:prstGeom>
          <a:noFill/>
          <a:ln>
            <a:noFill/>
          </a:ln>
        </p:spPr>
      </p:pic>
      <p:cxnSp>
        <p:nvCxnSpPr>
          <p:cNvPr id="221" name="Google Shape;221;p34"/>
          <p:cNvCxnSpPr/>
          <p:nvPr/>
        </p:nvCxnSpPr>
        <p:spPr>
          <a:xfrm flipH="1">
            <a:off x="5562600" y="4126192"/>
            <a:ext cx="417600" cy="53400"/>
          </a:xfrm>
          <a:prstGeom prst="straightConnector1">
            <a:avLst/>
          </a:prstGeom>
          <a:noFill/>
          <a:ln cap="flat" cmpd="sng" w="9525">
            <a:solidFill>
              <a:srgbClr val="00B050"/>
            </a:solidFill>
            <a:prstDash val="solid"/>
            <a:round/>
            <a:headEnd len="sm" w="sm" type="none"/>
            <a:tailEnd len="med" w="med" type="triangle"/>
          </a:ln>
        </p:spPr>
      </p:cxnSp>
      <p:sp>
        <p:nvSpPr>
          <p:cNvPr id="222" name="Google Shape;222;p34"/>
          <p:cNvSpPr txBox="1"/>
          <p:nvPr/>
        </p:nvSpPr>
        <p:spPr>
          <a:xfrm>
            <a:off x="5562600" y="5568475"/>
            <a:ext cx="6154500" cy="94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You can also set up defaults for Tracking Categories you have set up for consistency and time saving</a:t>
            </a:r>
            <a:endParaRPr/>
          </a:p>
        </p:txBody>
      </p:sp>
      <p:cxnSp>
        <p:nvCxnSpPr>
          <p:cNvPr id="223" name="Google Shape;223;p34"/>
          <p:cNvCxnSpPr/>
          <p:nvPr/>
        </p:nvCxnSpPr>
        <p:spPr>
          <a:xfrm rot="10800000">
            <a:off x="5105425" y="5797050"/>
            <a:ext cx="2145300" cy="228600"/>
          </a:xfrm>
          <a:prstGeom prst="straightConnector1">
            <a:avLst/>
          </a:prstGeom>
          <a:noFill/>
          <a:ln cap="flat" cmpd="sng" w="9525">
            <a:solidFill>
              <a:srgbClr val="00B050"/>
            </a:solidFill>
            <a:prstDash val="solid"/>
            <a:round/>
            <a:headEnd len="sm" w="sm" type="none"/>
            <a:tailEnd len="med" w="med" type="triangle"/>
          </a:ln>
        </p:spPr>
      </p:cxnSp>
      <p:cxnSp>
        <p:nvCxnSpPr>
          <p:cNvPr id="224" name="Google Shape;224;p34"/>
          <p:cNvCxnSpPr/>
          <p:nvPr/>
        </p:nvCxnSpPr>
        <p:spPr>
          <a:xfrm flipH="1">
            <a:off x="5123050" y="6131175"/>
            <a:ext cx="2321100" cy="316500"/>
          </a:xfrm>
          <a:prstGeom prst="straightConnector1">
            <a:avLst/>
          </a:prstGeom>
          <a:noFill/>
          <a:ln cap="flat" cmpd="sng" w="9525">
            <a:solidFill>
              <a:srgbClr val="00B050"/>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XERO FILING GST RETURNS</a:t>
            </a:r>
            <a:endParaRPr/>
          </a:p>
        </p:txBody>
      </p:sp>
      <p:pic>
        <p:nvPicPr>
          <p:cNvPr descr="Logo, company name&#10;&#10;Description automatically generated" id="231" name="Google Shape;231;p26"/>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232" name="Google Shape;232;p26"/>
          <p:cNvPicPr preferRelativeResize="0"/>
          <p:nvPr/>
        </p:nvPicPr>
        <p:blipFill rotWithShape="1">
          <a:blip r:embed="rId4">
            <a:alphaModFix/>
          </a:blip>
          <a:srcRect b="0" l="0" r="0" t="0"/>
          <a:stretch/>
        </p:blipFill>
        <p:spPr>
          <a:xfrm>
            <a:off x="228600" y="158475"/>
            <a:ext cx="2159000" cy="944727"/>
          </a:xfrm>
          <a:prstGeom prst="rect">
            <a:avLst/>
          </a:prstGeom>
          <a:noFill/>
          <a:ln>
            <a:noFill/>
          </a:ln>
        </p:spPr>
      </p:pic>
      <p:sp>
        <p:nvSpPr>
          <p:cNvPr id="233" name="Google Shape;233;p26"/>
          <p:cNvSpPr txBox="1"/>
          <p:nvPr/>
        </p:nvSpPr>
        <p:spPr>
          <a:xfrm>
            <a:off x="481000" y="1096150"/>
            <a:ext cx="11469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Xero Dashboard – </a:t>
            </a:r>
            <a:r>
              <a:rPr lang="en-US"/>
              <a:t>Accounting / GST Return</a:t>
            </a:r>
            <a:r>
              <a:rPr lang="en-US"/>
              <a:t> </a:t>
            </a:r>
            <a:endParaRPr/>
          </a:p>
        </p:txBody>
      </p:sp>
      <p:pic>
        <p:nvPicPr>
          <p:cNvPr id="234" name="Google Shape;234;p26"/>
          <p:cNvPicPr preferRelativeResize="0"/>
          <p:nvPr/>
        </p:nvPicPr>
        <p:blipFill>
          <a:blip r:embed="rId5">
            <a:alphaModFix/>
          </a:blip>
          <a:stretch>
            <a:fillRect/>
          </a:stretch>
        </p:blipFill>
        <p:spPr>
          <a:xfrm>
            <a:off x="1634425" y="1524550"/>
            <a:ext cx="9163050" cy="2800350"/>
          </a:xfrm>
          <a:prstGeom prst="rect">
            <a:avLst/>
          </a:prstGeom>
          <a:noFill/>
          <a:ln>
            <a:noFill/>
          </a:ln>
        </p:spPr>
      </p:pic>
      <p:cxnSp>
        <p:nvCxnSpPr>
          <p:cNvPr id="235" name="Google Shape;235;p26"/>
          <p:cNvCxnSpPr/>
          <p:nvPr/>
        </p:nvCxnSpPr>
        <p:spPr>
          <a:xfrm flipH="1" rot="10800000">
            <a:off x="3399750" y="4445500"/>
            <a:ext cx="1277700" cy="768600"/>
          </a:xfrm>
          <a:prstGeom prst="straightConnector1">
            <a:avLst/>
          </a:prstGeom>
          <a:noFill/>
          <a:ln cap="flat" cmpd="sng" w="34925">
            <a:solidFill>
              <a:srgbClr val="00B050"/>
            </a:solidFill>
            <a:prstDash val="solid"/>
            <a:round/>
            <a:headEnd len="sm" w="sm" type="none"/>
            <a:tailEnd len="med" w="med" type="triangle"/>
          </a:ln>
        </p:spPr>
      </p:cxnSp>
      <p:sp>
        <p:nvSpPr>
          <p:cNvPr id="236" name="Google Shape;236;p26"/>
          <p:cNvSpPr txBox="1"/>
          <p:nvPr/>
        </p:nvSpPr>
        <p:spPr>
          <a:xfrm>
            <a:off x="2252050" y="5214100"/>
            <a:ext cx="18861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t>Check to see GST DUE or PAYABLE for the current period</a:t>
            </a:r>
            <a:endParaRPr b="0" i="0" sz="1400" u="none" cap="none" strike="noStrike">
              <a:solidFill>
                <a:srgbClr val="000000"/>
              </a:solidFill>
              <a:latin typeface="Arial"/>
              <a:ea typeface="Arial"/>
              <a:cs typeface="Arial"/>
              <a:sym typeface="Arial"/>
            </a:endParaRPr>
          </a:p>
        </p:txBody>
      </p:sp>
      <p:cxnSp>
        <p:nvCxnSpPr>
          <p:cNvPr id="237" name="Google Shape;237;p26"/>
          <p:cNvCxnSpPr/>
          <p:nvPr/>
        </p:nvCxnSpPr>
        <p:spPr>
          <a:xfrm rot="10800000">
            <a:off x="8850950" y="3880250"/>
            <a:ext cx="700500" cy="1149000"/>
          </a:xfrm>
          <a:prstGeom prst="straightConnector1">
            <a:avLst/>
          </a:prstGeom>
          <a:noFill/>
          <a:ln cap="flat" cmpd="sng" w="34925">
            <a:solidFill>
              <a:srgbClr val="00B050"/>
            </a:solidFill>
            <a:prstDash val="solid"/>
            <a:round/>
            <a:headEnd len="sm" w="sm" type="none"/>
            <a:tailEnd len="med" w="med" type="triangle"/>
          </a:ln>
        </p:spPr>
      </p:cxnSp>
      <p:sp>
        <p:nvSpPr>
          <p:cNvPr id="238" name="Google Shape;238;p26"/>
          <p:cNvSpPr txBox="1"/>
          <p:nvPr/>
        </p:nvSpPr>
        <p:spPr>
          <a:xfrm>
            <a:off x="8343900" y="5029250"/>
            <a:ext cx="26376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t>Return due now - displays due date and how long left to file your return with the IRD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765aa77877_0_0"/>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XERO </a:t>
            </a:r>
            <a:r>
              <a:rPr lang="en-US"/>
              <a:t>GST RETURN CHECKLIST</a:t>
            </a:r>
            <a:endParaRPr/>
          </a:p>
        </p:txBody>
      </p:sp>
      <p:pic>
        <p:nvPicPr>
          <p:cNvPr descr="Logo, company name&#10;&#10;Description automatically generated" id="245" name="Google Shape;245;g2765aa77877_0_0"/>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246" name="Google Shape;246;g2765aa77877_0_0"/>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247" name="Google Shape;247;g2765aa77877_0_0"/>
          <p:cNvSpPr txBox="1"/>
          <p:nvPr/>
        </p:nvSpPr>
        <p:spPr>
          <a:xfrm>
            <a:off x="1126150" y="4586269"/>
            <a:ext cx="10477500" cy="2031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a:solidFill>
                  <a:schemeClr val="dk1"/>
                </a:solidFill>
              </a:rPr>
              <a:t>2. O</a:t>
            </a:r>
            <a:r>
              <a:rPr lang="en-US">
                <a:solidFill>
                  <a:schemeClr val="dk1"/>
                </a:solidFill>
              </a:rPr>
              <a:t>nce you are happy that GST has been allocated correctly for all transactions in the period the return is being filed for:</a:t>
            </a:r>
            <a:endParaRPr>
              <a:solidFill>
                <a:schemeClr val="dk1"/>
              </a:solidFill>
            </a:endParaRPr>
          </a:p>
          <a:p>
            <a:pPr indent="0" lvl="0" marL="457200" marR="0" rtl="0" algn="l">
              <a:lnSpc>
                <a:spcPct val="100000"/>
              </a:lnSpc>
              <a:spcBef>
                <a:spcPts val="0"/>
              </a:spcBef>
              <a:spcAft>
                <a:spcPts val="0"/>
              </a:spcAft>
              <a:buNone/>
            </a:pPr>
            <a:r>
              <a:t/>
            </a:r>
            <a:endParaRPr/>
          </a:p>
          <a:p>
            <a:pPr indent="-317500" lvl="0" marL="457200" marR="0" rtl="0" algn="l">
              <a:lnSpc>
                <a:spcPct val="100000"/>
              </a:lnSpc>
              <a:spcBef>
                <a:spcPts val="0"/>
              </a:spcBef>
              <a:spcAft>
                <a:spcPts val="0"/>
              </a:spcAft>
              <a:buSzPts val="1400"/>
              <a:buChar char="●"/>
            </a:pPr>
            <a:r>
              <a:rPr lang="en-US"/>
              <a:t>“Export” a copy of the GST return to “PDF” </a:t>
            </a:r>
            <a:endParaRPr/>
          </a:p>
          <a:p>
            <a:pPr indent="-317500" lvl="0" marL="457200" marR="0" rtl="0" algn="l">
              <a:lnSpc>
                <a:spcPct val="100000"/>
              </a:lnSpc>
              <a:spcBef>
                <a:spcPts val="0"/>
              </a:spcBef>
              <a:spcAft>
                <a:spcPts val="0"/>
              </a:spcAft>
              <a:buSzPts val="1400"/>
              <a:buChar char="●"/>
            </a:pPr>
            <a:r>
              <a:rPr lang="en-US"/>
              <a:t>“Save” and select “Final” </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lang="en-US"/>
              <a:t>3. Option at the top of your screen to file with IRD, click and enter your organisations MyIR username and password</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rPr lang="en-US"/>
              <a:t>4. Select “Publish”  to complete the filing of your GST Return</a:t>
            </a:r>
            <a:endParaRPr/>
          </a:p>
          <a:p>
            <a:pPr indent="0" lvl="0" marL="0" marR="0" rtl="0" algn="l">
              <a:lnSpc>
                <a:spcPct val="100000"/>
              </a:lnSpc>
              <a:spcBef>
                <a:spcPts val="0"/>
              </a:spcBef>
              <a:spcAft>
                <a:spcPts val="0"/>
              </a:spcAft>
              <a:buNone/>
            </a:pPr>
            <a:r>
              <a:t/>
            </a:r>
            <a:endParaRPr/>
          </a:p>
        </p:txBody>
      </p:sp>
      <p:sp>
        <p:nvSpPr>
          <p:cNvPr id="248" name="Google Shape;248;g2765aa77877_0_0"/>
          <p:cNvSpPr txBox="1"/>
          <p:nvPr/>
        </p:nvSpPr>
        <p:spPr>
          <a:xfrm>
            <a:off x="1038225" y="1288147"/>
            <a:ext cx="10477500" cy="323100"/>
          </a:xfrm>
          <a:prstGeom prst="rect">
            <a:avLst/>
          </a:prstGeom>
          <a:noFill/>
          <a:ln>
            <a:noFill/>
          </a:ln>
        </p:spPr>
        <p:txBody>
          <a:bodyPr anchorCtr="0" anchor="t" bIns="45700" lIns="91425" spcFirstLastPara="1" rIns="91425" wrap="square" tIns="45700">
            <a:spAutoFit/>
          </a:bodyPr>
          <a:lstStyle/>
          <a:p>
            <a:pPr indent="-323850" lvl="0" marL="457200" marR="0" rtl="0" algn="l">
              <a:lnSpc>
                <a:spcPct val="100000"/>
              </a:lnSpc>
              <a:spcBef>
                <a:spcPts val="0"/>
              </a:spcBef>
              <a:spcAft>
                <a:spcPts val="0"/>
              </a:spcAft>
              <a:buClr>
                <a:srgbClr val="000000"/>
              </a:buClr>
              <a:buSzPts val="1500"/>
              <a:buFont typeface="Arial"/>
              <a:buAutoNum type="arabicPeriod"/>
            </a:pPr>
            <a:r>
              <a:rPr lang="en-US" sz="1500"/>
              <a:t>Check transactions in “GST Audit Report” to ensure GST has been allocated correctly</a:t>
            </a:r>
            <a:endParaRPr b="0" i="0" sz="1500" u="none" cap="none" strike="noStrike">
              <a:solidFill>
                <a:srgbClr val="000000"/>
              </a:solidFill>
              <a:latin typeface="Arial"/>
              <a:ea typeface="Arial"/>
              <a:cs typeface="Arial"/>
              <a:sym typeface="Arial"/>
            </a:endParaRPr>
          </a:p>
        </p:txBody>
      </p:sp>
      <p:pic>
        <p:nvPicPr>
          <p:cNvPr id="249" name="Google Shape;249;g2765aa77877_0_0"/>
          <p:cNvPicPr preferRelativeResize="0"/>
          <p:nvPr/>
        </p:nvPicPr>
        <p:blipFill>
          <a:blip r:embed="rId5">
            <a:alphaModFix/>
          </a:blip>
          <a:stretch>
            <a:fillRect/>
          </a:stretch>
        </p:blipFill>
        <p:spPr>
          <a:xfrm>
            <a:off x="928075" y="1748347"/>
            <a:ext cx="8225630" cy="2700822"/>
          </a:xfrm>
          <a:prstGeom prst="rect">
            <a:avLst/>
          </a:prstGeom>
          <a:noFill/>
          <a:ln>
            <a:noFill/>
          </a:ln>
        </p:spPr>
      </p:pic>
      <p:cxnSp>
        <p:nvCxnSpPr>
          <p:cNvPr id="250" name="Google Shape;250;g2765aa77877_0_0"/>
          <p:cNvCxnSpPr/>
          <p:nvPr/>
        </p:nvCxnSpPr>
        <p:spPr>
          <a:xfrm flipH="1">
            <a:off x="7227125" y="3001100"/>
            <a:ext cx="2204100" cy="1131300"/>
          </a:xfrm>
          <a:prstGeom prst="straightConnector1">
            <a:avLst/>
          </a:prstGeom>
          <a:noFill/>
          <a:ln cap="flat" cmpd="sng" w="34925">
            <a:solidFill>
              <a:srgbClr val="00B050"/>
            </a:solidFill>
            <a:prstDash val="solid"/>
            <a:round/>
            <a:headEnd len="sm" w="sm" type="none"/>
            <a:tailEnd len="med" w="med" type="triangle"/>
          </a:ln>
        </p:spPr>
      </p:cxnSp>
      <p:sp>
        <p:nvSpPr>
          <p:cNvPr id="251" name="Google Shape;251;g2765aa77877_0_0"/>
          <p:cNvSpPr txBox="1"/>
          <p:nvPr/>
        </p:nvSpPr>
        <p:spPr>
          <a:xfrm>
            <a:off x="9397525" y="2626400"/>
            <a:ext cx="2409000" cy="94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venir"/>
                <a:ea typeface="Avenir"/>
                <a:cs typeface="Avenir"/>
                <a:sym typeface="Avenir"/>
              </a:rPr>
              <a:t>Click on the blue text to go to the </a:t>
            </a:r>
            <a:r>
              <a:rPr lang="en-US">
                <a:latin typeface="Avenir"/>
                <a:ea typeface="Avenir"/>
                <a:cs typeface="Avenir"/>
                <a:sym typeface="Avenir"/>
              </a:rPr>
              <a:t>individual</a:t>
            </a:r>
            <a:r>
              <a:rPr lang="en-US">
                <a:latin typeface="Avenir"/>
                <a:ea typeface="Avenir"/>
                <a:cs typeface="Avenir"/>
                <a:sym typeface="Avenir"/>
              </a:rPr>
              <a:t> transaction to check details and update GST allocation if needed</a:t>
            </a:r>
            <a:endParaRPr>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g277398ac60d_0_23"/>
          <p:cNvPicPr preferRelativeResize="0"/>
          <p:nvPr/>
        </p:nvPicPr>
        <p:blipFill>
          <a:blip r:embed="rId3">
            <a:alphaModFix/>
          </a:blip>
          <a:stretch>
            <a:fillRect/>
          </a:stretch>
        </p:blipFill>
        <p:spPr>
          <a:xfrm>
            <a:off x="428475" y="675416"/>
            <a:ext cx="7458225" cy="6030185"/>
          </a:xfrm>
          <a:prstGeom prst="rect">
            <a:avLst/>
          </a:prstGeom>
          <a:noFill/>
          <a:ln>
            <a:noFill/>
          </a:ln>
        </p:spPr>
      </p:pic>
      <p:sp>
        <p:nvSpPr>
          <p:cNvPr id="258" name="Google Shape;258;g277398ac60d_0_23"/>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EXCEL CASHBOOK &amp; </a:t>
            </a:r>
            <a:r>
              <a:rPr lang="en-US"/>
              <a:t>GST </a:t>
            </a:r>
            <a:endParaRPr/>
          </a:p>
        </p:txBody>
      </p:sp>
      <p:pic>
        <p:nvPicPr>
          <p:cNvPr descr="Logo, company name&#10;&#10;Description automatically generated" id="259" name="Google Shape;259;g277398ac60d_0_23"/>
          <p:cNvPicPr preferRelativeResize="0"/>
          <p:nvPr/>
        </p:nvPicPr>
        <p:blipFill rotWithShape="1">
          <a:blip r:embed="rId4">
            <a:alphaModFix/>
          </a:blip>
          <a:srcRect b="0" l="0" r="0" t="0"/>
          <a:stretch/>
        </p:blipFill>
        <p:spPr>
          <a:xfrm>
            <a:off x="10355623" y="220738"/>
            <a:ext cx="1450894" cy="754824"/>
          </a:xfrm>
          <a:prstGeom prst="rect">
            <a:avLst/>
          </a:prstGeom>
          <a:noFill/>
          <a:ln>
            <a:noFill/>
          </a:ln>
        </p:spPr>
      </p:pic>
      <p:pic>
        <p:nvPicPr>
          <p:cNvPr id="260" name="Google Shape;260;g277398ac60d_0_23"/>
          <p:cNvPicPr preferRelativeResize="0"/>
          <p:nvPr/>
        </p:nvPicPr>
        <p:blipFill rotWithShape="1">
          <a:blip r:embed="rId5">
            <a:alphaModFix/>
          </a:blip>
          <a:srcRect b="0" l="0" r="0" t="0"/>
          <a:stretch/>
        </p:blipFill>
        <p:spPr>
          <a:xfrm>
            <a:off x="228600" y="158475"/>
            <a:ext cx="2159000" cy="944726"/>
          </a:xfrm>
          <a:prstGeom prst="rect">
            <a:avLst/>
          </a:prstGeom>
          <a:noFill/>
          <a:ln>
            <a:noFill/>
          </a:ln>
        </p:spPr>
      </p:pic>
      <p:sp>
        <p:nvSpPr>
          <p:cNvPr id="261" name="Google Shape;261;g277398ac60d_0_23"/>
          <p:cNvSpPr txBox="1"/>
          <p:nvPr/>
        </p:nvSpPr>
        <p:spPr>
          <a:xfrm>
            <a:off x="8115300" y="2549575"/>
            <a:ext cx="3848100" cy="242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1800"/>
              <a:t>If you don’t have </a:t>
            </a:r>
            <a:r>
              <a:rPr lang="en-US" sz="1800"/>
              <a:t>accounting</a:t>
            </a:r>
            <a:r>
              <a:rPr lang="en-US" sz="1800"/>
              <a:t> software you may </a:t>
            </a:r>
            <a:r>
              <a:rPr lang="en-US" sz="1800"/>
              <a:t>prefer</a:t>
            </a:r>
            <a:r>
              <a:rPr lang="en-US" sz="1800"/>
              <a:t> to keep a manual record of your income and expenses and also GST</a:t>
            </a:r>
            <a:endParaRPr sz="1800"/>
          </a:p>
          <a:p>
            <a:pPr indent="0" lvl="0" marL="0" marR="0" rtl="0" algn="ctr">
              <a:lnSpc>
                <a:spcPct val="100000"/>
              </a:lnSpc>
              <a:spcBef>
                <a:spcPts val="0"/>
              </a:spcBef>
              <a:spcAft>
                <a:spcPts val="0"/>
              </a:spcAft>
              <a:buNone/>
            </a:pPr>
            <a:r>
              <a:t/>
            </a:r>
            <a:endParaRPr sz="1800"/>
          </a:p>
          <a:p>
            <a:pPr indent="0" lvl="0" marL="0" marR="0" rtl="0" algn="ctr">
              <a:lnSpc>
                <a:spcPct val="100000"/>
              </a:lnSpc>
              <a:spcBef>
                <a:spcPts val="0"/>
              </a:spcBef>
              <a:spcAft>
                <a:spcPts val="0"/>
              </a:spcAft>
              <a:buNone/>
            </a:pPr>
            <a:r>
              <a:t/>
            </a:r>
            <a:endParaRPr sz="3300"/>
          </a:p>
          <a:p>
            <a:pPr indent="0" lvl="0" marL="0" marR="0" rtl="0" algn="ctr">
              <a:lnSpc>
                <a:spcPct val="100000"/>
              </a:lnSpc>
              <a:spcBef>
                <a:spcPts val="0"/>
              </a:spcBef>
              <a:spcAft>
                <a:spcPts val="0"/>
              </a:spcAft>
              <a:buNone/>
            </a:pPr>
            <a:r>
              <a:rPr lang="en-US" sz="3300"/>
              <a:t>SAMPLE</a:t>
            </a:r>
            <a:endParaRPr sz="3300"/>
          </a:p>
          <a:p>
            <a:pPr indent="0" lvl="0" marL="0" marR="0" rtl="0" algn="ctr">
              <a:lnSpc>
                <a:spcPct val="100000"/>
              </a:lnSpc>
              <a:spcBef>
                <a:spcPts val="0"/>
              </a:spcBef>
              <a:spcAft>
                <a:spcPts val="0"/>
              </a:spcAft>
              <a:buNone/>
            </a:pPr>
            <a:r>
              <a:t/>
            </a:r>
            <a:endParaRPr sz="3300"/>
          </a:p>
          <a:p>
            <a:pPr indent="0" lvl="0" marL="0" marR="0" rtl="0" algn="ctr">
              <a:lnSpc>
                <a:spcPct val="100000"/>
              </a:lnSpc>
              <a:spcBef>
                <a:spcPts val="0"/>
              </a:spcBef>
              <a:spcAft>
                <a:spcPts val="0"/>
              </a:spcAft>
              <a:buNone/>
            </a:pPr>
            <a:r>
              <a:t/>
            </a:r>
            <a:endParaRPr sz="1800"/>
          </a:p>
          <a:p>
            <a:pPr indent="0" lvl="0" marL="0" marR="0" rtl="0" algn="ctr">
              <a:lnSpc>
                <a:spcPct val="100000"/>
              </a:lnSpc>
              <a:spcBef>
                <a:spcPts val="0"/>
              </a:spcBef>
              <a:spcAft>
                <a:spcPts val="0"/>
              </a:spcAft>
              <a:buNone/>
            </a:pPr>
            <a:r>
              <a:rPr lang="en-US" sz="1800"/>
              <a:t>Excel Template from IRD website downloaded &amp; will be emailed to attendees </a:t>
            </a:r>
            <a:endParaRPr sz="1800"/>
          </a:p>
        </p:txBody>
      </p:sp>
      <p:cxnSp>
        <p:nvCxnSpPr>
          <p:cNvPr id="262" name="Google Shape;262;g277398ac60d_0_23"/>
          <p:cNvCxnSpPr/>
          <p:nvPr/>
        </p:nvCxnSpPr>
        <p:spPr>
          <a:xfrm flipH="1">
            <a:off x="7886600" y="4161700"/>
            <a:ext cx="1210500" cy="398700"/>
          </a:xfrm>
          <a:prstGeom prst="straightConnector1">
            <a:avLst/>
          </a:prstGeom>
          <a:noFill/>
          <a:ln cap="flat" cmpd="sng" w="34925">
            <a:solidFill>
              <a:srgbClr val="00B050"/>
            </a:solidFill>
            <a:prstDash val="solid"/>
            <a:round/>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765aa77877_0_137"/>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PAYROLL</a:t>
            </a:r>
            <a:r>
              <a:rPr lang="en-US">
                <a:latin typeface="Arial"/>
                <a:ea typeface="Arial"/>
                <a:cs typeface="Arial"/>
                <a:sym typeface="Arial"/>
              </a:rPr>
              <a:t> </a:t>
            </a:r>
            <a:endParaRPr/>
          </a:p>
        </p:txBody>
      </p:sp>
      <p:pic>
        <p:nvPicPr>
          <p:cNvPr descr="Logo, company name&#10;&#10;Description automatically generated" id="269" name="Google Shape;269;g2765aa77877_0_137"/>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270" name="Google Shape;270;g2765aa77877_0_137"/>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271" name="Google Shape;271;g2765aa77877_0_137"/>
          <p:cNvSpPr txBox="1"/>
          <p:nvPr/>
        </p:nvSpPr>
        <p:spPr>
          <a:xfrm>
            <a:off x="762000" y="1103200"/>
            <a:ext cx="10814700" cy="52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Own Payroll System / Records</a:t>
            </a:r>
            <a:endParaRPr b="1"/>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IRD filing required depending on system used</a:t>
            </a:r>
            <a:endParaRPr/>
          </a:p>
          <a:p>
            <a:pPr indent="-317500" lvl="0" marL="457200" rtl="0" algn="l">
              <a:spcBef>
                <a:spcPts val="0"/>
              </a:spcBef>
              <a:spcAft>
                <a:spcPts val="0"/>
              </a:spcAft>
              <a:buSzPts val="1400"/>
              <a:buChar char="●"/>
            </a:pPr>
            <a:r>
              <a:rPr lang="en-US"/>
              <a:t>Use accounting packages like Xero to help manage payroll </a:t>
            </a:r>
            <a:endParaRPr/>
          </a:p>
          <a:p>
            <a:pPr indent="-317500" lvl="0" marL="457200" rtl="0" algn="l">
              <a:spcBef>
                <a:spcPts val="0"/>
              </a:spcBef>
              <a:spcAft>
                <a:spcPts val="0"/>
              </a:spcAft>
              <a:buSzPts val="1400"/>
              <a:buChar char="●"/>
            </a:pPr>
            <a:r>
              <a:rPr lang="en-US"/>
              <a:t>Manual </a:t>
            </a:r>
            <a:r>
              <a:rPr lang="en-US"/>
              <a:t>calculations</a:t>
            </a:r>
            <a:r>
              <a:rPr lang="en-US"/>
              <a:t> may be required for Holiday Pay i.e. Gross Earnings </a:t>
            </a:r>
            <a:r>
              <a:rPr b="1" lang="en-US"/>
              <a:t>X</a:t>
            </a:r>
            <a:r>
              <a:rPr lang="en-US"/>
              <a:t> holiday pay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PAYE Intermediary</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solidFill>
                  <a:srgbClr val="202124"/>
                </a:solidFill>
                <a:highlight>
                  <a:srgbClr val="FFFFFF"/>
                </a:highlight>
              </a:rPr>
              <a:t>A PAYE Intermediary </a:t>
            </a:r>
            <a:r>
              <a:rPr lang="en-US">
                <a:solidFill>
                  <a:srgbClr val="040C28"/>
                </a:solidFill>
              </a:rPr>
              <a:t>engages with the IRD on your behalf and assists your organisation to fulfil your legal obligations as an employer</a:t>
            </a:r>
            <a:r>
              <a:rPr lang="en-US">
                <a:solidFill>
                  <a:srgbClr val="202124"/>
                </a:solidFill>
                <a:highlight>
                  <a:srgbClr val="FFFFFF"/>
                </a:highlight>
              </a:rPr>
              <a:t>. </a:t>
            </a:r>
            <a:endParaRPr>
              <a:solidFill>
                <a:srgbClr val="202124"/>
              </a:solidFill>
              <a:highlight>
                <a:srgbClr val="FFFFFF"/>
              </a:highlight>
            </a:endParaRPr>
          </a:p>
          <a:p>
            <a:pPr indent="0" lvl="0" marL="0" rtl="0" algn="l">
              <a:lnSpc>
                <a:spcPct val="115000"/>
              </a:lnSpc>
              <a:spcBef>
                <a:spcPts val="0"/>
              </a:spcBef>
              <a:spcAft>
                <a:spcPts val="0"/>
              </a:spcAft>
              <a:buNone/>
            </a:pPr>
            <a:r>
              <a:t/>
            </a:r>
            <a:endParaRPr>
              <a:solidFill>
                <a:srgbClr val="1A1E5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FFFFF"/>
                </a:highlight>
              </a:rPr>
              <a:t>These services generally include:</a:t>
            </a:r>
            <a:endParaRPr>
              <a:solidFill>
                <a:schemeClr val="dk1"/>
              </a:solidFill>
              <a:highlight>
                <a:srgbClr val="FFFFFF"/>
              </a:highlight>
            </a:endParaRPr>
          </a:p>
          <a:p>
            <a:pPr indent="-317500" lvl="0" marL="457200" rtl="0" algn="l">
              <a:lnSpc>
                <a:spcPct val="169565"/>
              </a:lnSpc>
              <a:spcBef>
                <a:spcPts val="0"/>
              </a:spcBef>
              <a:spcAft>
                <a:spcPts val="0"/>
              </a:spcAft>
              <a:buClr>
                <a:schemeClr val="dk1"/>
              </a:buClr>
              <a:buSzPts val="1400"/>
              <a:buFont typeface="Arial"/>
              <a:buChar char="●"/>
            </a:pPr>
            <a:r>
              <a:rPr lang="en-US">
                <a:solidFill>
                  <a:schemeClr val="dk1"/>
                </a:solidFill>
                <a:highlight>
                  <a:srgbClr val="FFFFFF"/>
                </a:highlight>
              </a:rPr>
              <a:t>Filing your employee information forms.</a:t>
            </a:r>
            <a:endParaRPr>
              <a:solidFill>
                <a:schemeClr val="dk1"/>
              </a:solidFill>
              <a:highlight>
                <a:srgbClr val="FFFFFF"/>
              </a:highlight>
            </a:endParaRPr>
          </a:p>
          <a:p>
            <a:pPr indent="-317500" lvl="0" marL="457200" rtl="0" algn="l">
              <a:lnSpc>
                <a:spcPct val="169565"/>
              </a:lnSpc>
              <a:spcBef>
                <a:spcPts val="0"/>
              </a:spcBef>
              <a:spcAft>
                <a:spcPts val="0"/>
              </a:spcAft>
              <a:buClr>
                <a:schemeClr val="dk1"/>
              </a:buClr>
              <a:buSzPts val="1400"/>
              <a:buFont typeface="Arial"/>
              <a:buChar char="●"/>
            </a:pPr>
            <a:r>
              <a:rPr lang="en-US">
                <a:solidFill>
                  <a:schemeClr val="dk1"/>
                </a:solidFill>
                <a:highlight>
                  <a:srgbClr val="FFFFFF"/>
                </a:highlight>
              </a:rPr>
              <a:t>Paying IRD the deductions made from your employees’ pay each month. </a:t>
            </a:r>
            <a:endParaRPr>
              <a:solidFill>
                <a:schemeClr val="dk1"/>
              </a:solidFill>
              <a:highlight>
                <a:srgbClr val="FFFFFF"/>
              </a:highlight>
            </a:endParaRPr>
          </a:p>
          <a:p>
            <a:pPr indent="-317500" lvl="0" marL="457200" rtl="0" algn="l">
              <a:lnSpc>
                <a:spcPct val="169565"/>
              </a:lnSpc>
              <a:spcBef>
                <a:spcPts val="0"/>
              </a:spcBef>
              <a:spcAft>
                <a:spcPts val="0"/>
              </a:spcAft>
              <a:buClr>
                <a:schemeClr val="dk1"/>
              </a:buClr>
              <a:buSzPts val="1400"/>
              <a:buFont typeface="Arial"/>
              <a:buChar char="●"/>
            </a:pPr>
            <a:r>
              <a:rPr lang="en-US">
                <a:solidFill>
                  <a:schemeClr val="dk1"/>
                </a:solidFill>
                <a:highlight>
                  <a:srgbClr val="FFFFFF"/>
                </a:highlight>
              </a:rPr>
              <a:t>Resolving queries with IRD</a:t>
            </a:r>
            <a:endParaRPr>
              <a:solidFill>
                <a:schemeClr val="dk1"/>
              </a:solidFill>
              <a:highlight>
                <a:srgbClr val="FFFFFF"/>
              </a:highlight>
            </a:endParaRPr>
          </a:p>
          <a:p>
            <a:pPr indent="-301625" lvl="0" marL="457200" rtl="0" algn="l">
              <a:lnSpc>
                <a:spcPct val="169565"/>
              </a:lnSpc>
              <a:spcBef>
                <a:spcPts val="0"/>
              </a:spcBef>
              <a:spcAft>
                <a:spcPts val="0"/>
              </a:spcAft>
              <a:buClr>
                <a:schemeClr val="dk1"/>
              </a:buClr>
              <a:buSzPts val="1150"/>
              <a:buFont typeface="Montserrat"/>
              <a:buChar char="●"/>
            </a:pPr>
            <a:r>
              <a:rPr lang="en-US">
                <a:solidFill>
                  <a:schemeClr val="dk1"/>
                </a:solidFill>
                <a:highlight>
                  <a:srgbClr val="FFFFFF"/>
                </a:highlight>
              </a:rPr>
              <a:t>Software that use employee start date and payroll records to calculate an employee leave </a:t>
            </a:r>
            <a:r>
              <a:rPr lang="en-US">
                <a:solidFill>
                  <a:schemeClr val="dk1"/>
                </a:solidFill>
                <a:highlight>
                  <a:srgbClr val="FFFFFF"/>
                </a:highlight>
              </a:rPr>
              <a:t>availability</a:t>
            </a:r>
            <a:r>
              <a:rPr lang="en-US">
                <a:solidFill>
                  <a:schemeClr val="dk1"/>
                </a:solidFill>
                <a:highlight>
                  <a:srgbClr val="FFFFFF"/>
                </a:highlight>
              </a:rPr>
              <a:t> </a:t>
            </a:r>
            <a:endParaRPr>
              <a:solidFill>
                <a:schemeClr val="dk1"/>
              </a:solidFill>
              <a:highlight>
                <a:srgbClr val="FFFFFF"/>
              </a:highlight>
            </a:endParaRPr>
          </a:p>
          <a:p>
            <a:pPr indent="0" lvl="0" marL="0" rtl="0" algn="l">
              <a:lnSpc>
                <a:spcPct val="115000"/>
              </a:lnSpc>
              <a:spcBef>
                <a:spcPts val="0"/>
              </a:spcBef>
              <a:spcAft>
                <a:spcPts val="0"/>
              </a:spcAft>
              <a:buNone/>
            </a:pPr>
            <a:r>
              <a:t/>
            </a:r>
            <a:endParaRPr>
              <a:solidFill>
                <a:schemeClr val="dk1"/>
              </a:solidFill>
              <a:highlight>
                <a:srgbClr val="FFFFFF"/>
              </a:highlight>
            </a:endParaRPr>
          </a:p>
          <a:p>
            <a:pPr indent="0" lvl="0" marL="0" rtl="0" algn="l">
              <a:lnSpc>
                <a:spcPct val="115000"/>
              </a:lnSpc>
              <a:spcBef>
                <a:spcPts val="0"/>
              </a:spcBef>
              <a:spcAft>
                <a:spcPts val="0"/>
              </a:spcAft>
              <a:buNone/>
            </a:pPr>
            <a:r>
              <a:rPr lang="en-US">
                <a:solidFill>
                  <a:schemeClr val="dk1"/>
                </a:solidFill>
                <a:highlight>
                  <a:srgbClr val="FFFFFF"/>
                </a:highlight>
              </a:rPr>
              <a:t>PAYE Intermediaries can be payroll software providers, accountants or tax agents.</a:t>
            </a:r>
            <a:endParaRPr>
              <a:solidFill>
                <a:schemeClr val="dk1"/>
              </a:solidFill>
              <a:highlight>
                <a:srgbClr val="FFFFFF"/>
              </a:highlight>
            </a:endParaRPr>
          </a:p>
          <a:p>
            <a:pPr indent="0" lvl="0" marL="0" rtl="0" algn="l">
              <a:lnSpc>
                <a:spcPct val="115000"/>
              </a:lnSpc>
              <a:spcBef>
                <a:spcPts val="0"/>
              </a:spcBef>
              <a:spcAft>
                <a:spcPts val="0"/>
              </a:spcAft>
              <a:buNone/>
            </a:pPr>
            <a:r>
              <a:t/>
            </a:r>
            <a:endParaRPr>
              <a:solidFill>
                <a:schemeClr val="dk1"/>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rPr b="1" lang="en-US" sz="1600">
                <a:solidFill>
                  <a:schemeClr val="dk1"/>
                </a:solidFill>
                <a:highlight>
                  <a:srgbClr val="FFFFFF"/>
                </a:highlight>
              </a:rPr>
              <a:t>Charities</a:t>
            </a:r>
            <a:r>
              <a:rPr lang="en-US" sz="1600">
                <a:solidFill>
                  <a:schemeClr val="dk1"/>
                </a:solidFill>
                <a:highlight>
                  <a:srgbClr val="FFFFFF"/>
                </a:highlight>
              </a:rPr>
              <a:t> - Some Intermediaries charge a standard rate for their services and others offer discounts or free services</a:t>
            </a:r>
            <a:endParaRPr sz="1600">
              <a:solidFill>
                <a:schemeClr val="dk1"/>
              </a:solidFill>
              <a:highlight>
                <a:srgbClr val="FFFFFF"/>
              </a:highlight>
            </a:endParaRPr>
          </a:p>
          <a:p>
            <a:pPr indent="0" lvl="0" marL="0" rtl="0" algn="l">
              <a:spcBef>
                <a:spcPts val="0"/>
              </a:spcBef>
              <a:spcAft>
                <a:spcPts val="0"/>
              </a:spcAft>
              <a:buNone/>
            </a:pPr>
            <a:r>
              <a:t/>
            </a:r>
            <a:endParaRPr>
              <a:solidFill>
                <a:srgbClr val="202124"/>
              </a:solidFill>
              <a:highlight>
                <a:srgbClr val="FFFFFF"/>
              </a:highlight>
            </a:endParaRPr>
          </a:p>
          <a:p>
            <a:pPr indent="0" lvl="0" marL="0" rtl="0" algn="l">
              <a:spcBef>
                <a:spcPts val="0"/>
              </a:spcBef>
              <a:spcAft>
                <a:spcPts val="0"/>
              </a:spcAft>
              <a:buNone/>
            </a:pPr>
            <a:r>
              <a:t/>
            </a:r>
            <a:endParaRPr>
              <a:solidFill>
                <a:srgbClr val="202124"/>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765aa77877_0_158"/>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PAYROLL</a:t>
            </a:r>
            <a:r>
              <a:rPr lang="en-US">
                <a:latin typeface="Arial"/>
                <a:ea typeface="Arial"/>
                <a:cs typeface="Arial"/>
                <a:sym typeface="Arial"/>
              </a:rPr>
              <a:t> </a:t>
            </a:r>
            <a:endParaRPr/>
          </a:p>
        </p:txBody>
      </p:sp>
      <p:pic>
        <p:nvPicPr>
          <p:cNvPr descr="Logo, company name&#10;&#10;Description automatically generated" id="278" name="Google Shape;278;g2765aa77877_0_158"/>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279" name="Google Shape;279;g2765aa77877_0_158"/>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graphicFrame>
        <p:nvGraphicFramePr>
          <p:cNvPr id="280" name="Google Shape;280;g2765aa77877_0_158"/>
          <p:cNvGraphicFramePr/>
          <p:nvPr/>
        </p:nvGraphicFramePr>
        <p:xfrm>
          <a:off x="952500" y="1450725"/>
          <a:ext cx="3000000" cy="3000000"/>
        </p:xfrm>
        <a:graphic>
          <a:graphicData uri="http://schemas.openxmlformats.org/drawingml/2006/table">
            <a:tbl>
              <a:tblPr>
                <a:noFill/>
                <a:tableStyleId>{DA9E76D2-1392-49CF-9951-E0826170E27F}</a:tableStyleId>
              </a:tblPr>
              <a:tblGrid>
                <a:gridCol w="2092575"/>
                <a:gridCol w="3956525"/>
                <a:gridCol w="4237900"/>
              </a:tblGrid>
              <a:tr h="381000">
                <a:tc>
                  <a:txBody>
                    <a:bodyPr/>
                    <a:lstStyle/>
                    <a:p>
                      <a:pPr indent="0" lvl="0" marL="0" rtl="0" algn="l">
                        <a:spcBef>
                          <a:spcPts val="0"/>
                        </a:spcBef>
                        <a:spcAft>
                          <a:spcPts val="0"/>
                        </a:spcAft>
                        <a:buNone/>
                      </a:pPr>
                      <a:r>
                        <a:rPr b="1" lang="en-US"/>
                        <a:t>What</a:t>
                      </a:r>
                      <a:endParaRPr b="1"/>
                    </a:p>
                  </a:txBody>
                  <a:tcPr marT="91425" marB="91425" marR="91425" marL="91425"/>
                </a:tc>
                <a:tc>
                  <a:txBody>
                    <a:bodyPr/>
                    <a:lstStyle/>
                    <a:p>
                      <a:pPr indent="0" lvl="0" marL="0" rtl="0" algn="ctr">
                        <a:spcBef>
                          <a:spcPts val="0"/>
                        </a:spcBef>
                        <a:spcAft>
                          <a:spcPts val="0"/>
                        </a:spcAft>
                        <a:buNone/>
                      </a:pPr>
                      <a:r>
                        <a:rPr b="1" lang="en-US"/>
                        <a:t>Own Systems / Records</a:t>
                      </a:r>
                      <a:endParaRPr b="1"/>
                    </a:p>
                  </a:txBody>
                  <a:tcPr marT="91425" marB="91425" marR="91425" marL="91425"/>
                </a:tc>
                <a:tc>
                  <a:txBody>
                    <a:bodyPr/>
                    <a:lstStyle/>
                    <a:p>
                      <a:pPr indent="0" lvl="0" marL="0" rtl="0" algn="ctr">
                        <a:spcBef>
                          <a:spcPts val="0"/>
                        </a:spcBef>
                        <a:spcAft>
                          <a:spcPts val="0"/>
                        </a:spcAft>
                        <a:buNone/>
                      </a:pPr>
                      <a:r>
                        <a:rPr b="1" lang="en-US"/>
                        <a:t>PAYE Intermediary</a:t>
                      </a:r>
                      <a:endParaRPr b="1"/>
                    </a:p>
                  </a:txBody>
                  <a:tcPr marT="91425" marB="91425" marR="91425" marL="91425"/>
                </a:tc>
              </a:tr>
              <a:tr h="381000">
                <a:tc>
                  <a:txBody>
                    <a:bodyPr/>
                    <a:lstStyle/>
                    <a:p>
                      <a:pPr indent="0" lvl="0" marL="0" rtl="0" algn="l">
                        <a:spcBef>
                          <a:spcPts val="0"/>
                        </a:spcBef>
                        <a:spcAft>
                          <a:spcPts val="0"/>
                        </a:spcAft>
                        <a:buNone/>
                      </a:pPr>
                      <a:r>
                        <a:rPr lang="en-US"/>
                        <a:t>Payroll filing</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rgbClr val="37424A"/>
                          </a:solidFill>
                          <a:highlight>
                            <a:srgbClr val="FFFFFF"/>
                          </a:highlight>
                        </a:rPr>
                        <a:t>You must file an employment information form every time you pay your employees. This is based on the date you pay employees (pay day) and may be weekly, fortnightly, monthly or more often if you have multiple paydays. </a:t>
                      </a:r>
                      <a:endParaRPr>
                        <a:solidFill>
                          <a:srgbClr val="37424A"/>
                        </a:solidFill>
                        <a:highlight>
                          <a:srgbClr val="FFFFFF"/>
                        </a:highlight>
                      </a:endParaRPr>
                    </a:p>
                    <a:p>
                      <a:pPr indent="0" lvl="0" marL="0" rtl="0" algn="l">
                        <a:spcBef>
                          <a:spcPts val="0"/>
                        </a:spcBef>
                        <a:spcAft>
                          <a:spcPts val="0"/>
                        </a:spcAft>
                        <a:buNone/>
                      </a:pPr>
                      <a:r>
                        <a:t/>
                      </a:r>
                      <a:endParaRPr>
                        <a:solidFill>
                          <a:srgbClr val="37424A"/>
                        </a:solidFill>
                        <a:highlight>
                          <a:srgbClr val="FFFFFF"/>
                        </a:highlight>
                      </a:endParaRPr>
                    </a:p>
                    <a:p>
                      <a:pPr indent="0" lvl="0" marL="0" rtl="0" algn="l">
                        <a:spcBef>
                          <a:spcPts val="0"/>
                        </a:spcBef>
                        <a:spcAft>
                          <a:spcPts val="0"/>
                        </a:spcAft>
                        <a:buClr>
                          <a:schemeClr val="dk1"/>
                        </a:buClr>
                        <a:buSzPts val="1100"/>
                        <a:buFont typeface="Arial"/>
                        <a:buNone/>
                      </a:pPr>
                      <a:r>
                        <a:rPr lang="en-US">
                          <a:solidFill>
                            <a:srgbClr val="37424A"/>
                          </a:solidFill>
                          <a:highlight>
                            <a:srgbClr val="FFFFFF"/>
                          </a:highlight>
                        </a:rPr>
                        <a:t>Electronic filing must be within 2 working days of each day pay, paper filing within 10 working days. </a:t>
                      </a:r>
                      <a:endParaRPr>
                        <a:solidFill>
                          <a:srgbClr val="37424A"/>
                        </a:solidFill>
                        <a:highlight>
                          <a:srgbClr val="FFFFFF"/>
                        </a:highlight>
                      </a:endParaRPr>
                    </a:p>
                    <a:p>
                      <a:pPr indent="0" lvl="0" marL="0" rtl="0" algn="l">
                        <a:spcBef>
                          <a:spcPts val="0"/>
                        </a:spcBef>
                        <a:spcAft>
                          <a:spcPts val="0"/>
                        </a:spcAft>
                        <a:buNone/>
                      </a:pPr>
                      <a:r>
                        <a:t/>
                      </a:r>
                      <a:endParaRPr/>
                    </a:p>
                  </a:txBody>
                  <a:tcPr marT="91425" marB="91425" marR="91425" marL="91425"/>
                </a:tc>
                <a:tc>
                  <a:txBody>
                    <a:bodyPr/>
                    <a:lstStyle/>
                    <a:p>
                      <a:pPr indent="-317500" lvl="0" marL="457200" rtl="0" algn="l">
                        <a:lnSpc>
                          <a:spcPct val="169565"/>
                        </a:lnSpc>
                        <a:spcBef>
                          <a:spcPts val="0"/>
                        </a:spcBef>
                        <a:spcAft>
                          <a:spcPts val="0"/>
                        </a:spcAft>
                        <a:buClr>
                          <a:schemeClr val="dk1"/>
                        </a:buClr>
                        <a:buSzPts val="1400"/>
                        <a:buFont typeface="Arial"/>
                        <a:buChar char="●"/>
                      </a:pPr>
                      <a:r>
                        <a:rPr lang="en-US">
                          <a:solidFill>
                            <a:schemeClr val="dk1"/>
                          </a:solidFill>
                          <a:highlight>
                            <a:srgbClr val="FFFFFF"/>
                          </a:highlight>
                        </a:rPr>
                        <a:t>File your employee information forms</a:t>
                      </a:r>
                      <a:endParaRPr>
                        <a:solidFill>
                          <a:schemeClr val="dk1"/>
                        </a:solidFill>
                        <a:highlight>
                          <a:srgbClr val="FFFFFF"/>
                        </a:highlight>
                      </a:endParaRPr>
                    </a:p>
                    <a:p>
                      <a:pPr indent="-317500" lvl="0" marL="457200" rtl="0" algn="l">
                        <a:lnSpc>
                          <a:spcPct val="169565"/>
                        </a:lnSpc>
                        <a:spcBef>
                          <a:spcPts val="0"/>
                        </a:spcBef>
                        <a:spcAft>
                          <a:spcPts val="0"/>
                        </a:spcAft>
                        <a:buClr>
                          <a:schemeClr val="dk1"/>
                        </a:buClr>
                        <a:buSzPts val="1400"/>
                        <a:buFont typeface="Arial"/>
                        <a:buChar char="●"/>
                      </a:pPr>
                      <a:r>
                        <a:rPr lang="en-US">
                          <a:solidFill>
                            <a:schemeClr val="dk1"/>
                          </a:solidFill>
                          <a:highlight>
                            <a:srgbClr val="FFFFFF"/>
                          </a:highlight>
                        </a:rPr>
                        <a:t>Pay IRD the deductions made from your employees’ pay each month</a:t>
                      </a:r>
                      <a:endParaRPr>
                        <a:solidFill>
                          <a:schemeClr val="dk1"/>
                        </a:solidFill>
                        <a:highlight>
                          <a:srgbClr val="FFFFFF"/>
                        </a:highlight>
                      </a:endParaRPr>
                    </a:p>
                    <a:p>
                      <a:pPr indent="-301625" lvl="0" marL="457200" rtl="0" algn="l">
                        <a:lnSpc>
                          <a:spcPct val="169565"/>
                        </a:lnSpc>
                        <a:spcBef>
                          <a:spcPts val="0"/>
                        </a:spcBef>
                        <a:spcAft>
                          <a:spcPts val="0"/>
                        </a:spcAft>
                        <a:buClr>
                          <a:schemeClr val="dk1"/>
                        </a:buClr>
                        <a:buSzPts val="1150"/>
                        <a:buFont typeface="Montserrat"/>
                        <a:buChar char="●"/>
                      </a:pPr>
                      <a:r>
                        <a:rPr lang="en-US">
                          <a:solidFill>
                            <a:schemeClr val="dk1"/>
                          </a:solidFill>
                          <a:highlight>
                            <a:srgbClr val="FFFFFF"/>
                          </a:highlight>
                        </a:rPr>
                        <a:t>Filings completed by due date</a:t>
                      </a:r>
                      <a:endParaRPr>
                        <a:solidFill>
                          <a:schemeClr val="dk1"/>
                        </a:solidFill>
                        <a:highlight>
                          <a:srgbClr val="FFFFFF"/>
                        </a:highlight>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US"/>
                        <a:t>Managing leave</a:t>
                      </a:r>
                      <a:endParaRPr/>
                    </a:p>
                  </a:txBody>
                  <a:tcPr marT="91425" marB="91425" marR="91425" marL="91425"/>
                </a:tc>
                <a:tc>
                  <a:txBody>
                    <a:bodyPr/>
                    <a:lstStyle/>
                    <a:p>
                      <a:pPr indent="0" lvl="0" marL="0" rtl="0" algn="l">
                        <a:spcBef>
                          <a:spcPts val="0"/>
                        </a:spcBef>
                        <a:spcAft>
                          <a:spcPts val="0"/>
                        </a:spcAft>
                        <a:buNone/>
                      </a:pPr>
                      <a:r>
                        <a:rPr lang="en-US">
                          <a:solidFill>
                            <a:schemeClr val="dk1"/>
                          </a:solidFill>
                        </a:rPr>
                        <a:t>Manual calculations may be required for Holiday Pay i.e. Gross Earnings </a:t>
                      </a:r>
                      <a:r>
                        <a:rPr b="1" lang="en-US">
                          <a:solidFill>
                            <a:schemeClr val="dk1"/>
                          </a:solidFill>
                        </a:rPr>
                        <a:t>X</a:t>
                      </a:r>
                      <a:r>
                        <a:rPr lang="en-US">
                          <a:solidFill>
                            <a:schemeClr val="dk1"/>
                          </a:solidFill>
                        </a:rPr>
                        <a:t> holiday pay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US"/>
                        <a:t>Accurate record of </a:t>
                      </a:r>
                      <a:r>
                        <a:rPr lang="en-US"/>
                        <a:t>all</a:t>
                      </a:r>
                      <a:r>
                        <a:rPr lang="en-US"/>
                        <a:t> types of leave.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Also helps to manage Annual Leave liability</a:t>
                      </a:r>
                      <a:endParaRPr/>
                    </a:p>
                  </a:txBody>
                  <a:tcPr marT="91425" marB="91425" marR="91425" marL="91425"/>
                </a:tc>
              </a:tr>
              <a:tr h="413775">
                <a:tc>
                  <a:txBody>
                    <a:bodyPr/>
                    <a:lstStyle/>
                    <a:p>
                      <a:pPr indent="0" lvl="0" marL="0" rtl="0" algn="l">
                        <a:spcBef>
                          <a:spcPts val="0"/>
                        </a:spcBef>
                        <a:spcAft>
                          <a:spcPts val="0"/>
                        </a:spcAft>
                        <a:buNone/>
                      </a:pPr>
                      <a:r>
                        <a:rPr lang="en-US"/>
                        <a:t>Record keeping</a:t>
                      </a:r>
                      <a:endParaRPr/>
                    </a:p>
                  </a:txBody>
                  <a:tcPr marT="91425" marB="91425" marR="91425" marL="91425"/>
                </a:tc>
                <a:tc>
                  <a:txBody>
                    <a:bodyPr/>
                    <a:lstStyle/>
                    <a:p>
                      <a:pPr indent="0" lvl="0" marL="0" rtl="0" algn="l">
                        <a:spcBef>
                          <a:spcPts val="0"/>
                        </a:spcBef>
                        <a:spcAft>
                          <a:spcPts val="0"/>
                        </a:spcAft>
                        <a:buNone/>
                      </a:pPr>
                      <a:r>
                        <a:rPr lang="en-US"/>
                        <a:t>May mean record keeping for various sources</a:t>
                      </a:r>
                      <a:endParaRPr/>
                    </a:p>
                  </a:txBody>
                  <a:tcPr marT="91425" marB="91425" marR="91425" marL="91425"/>
                </a:tc>
                <a:tc>
                  <a:txBody>
                    <a:bodyPr/>
                    <a:lstStyle/>
                    <a:p>
                      <a:pPr indent="0" lvl="0" marL="0" rtl="0" algn="l">
                        <a:spcBef>
                          <a:spcPts val="0"/>
                        </a:spcBef>
                        <a:spcAft>
                          <a:spcPts val="0"/>
                        </a:spcAft>
                        <a:buNone/>
                      </a:pPr>
                      <a:r>
                        <a:rPr lang="en-US"/>
                        <a:t>History, audit trail of payroll </a:t>
                      </a:r>
                      <a:endParaRPr/>
                    </a:p>
                  </a:txBody>
                  <a:tcPr marT="91425" marB="91425" marR="91425" marL="91425"/>
                </a:tc>
              </a:tr>
              <a:tr h="381000">
                <a:tc>
                  <a:txBody>
                    <a:bodyPr/>
                    <a:lstStyle/>
                    <a:p>
                      <a:pPr indent="0" lvl="0" marL="0" rtl="0" algn="l">
                        <a:spcBef>
                          <a:spcPts val="0"/>
                        </a:spcBef>
                        <a:spcAft>
                          <a:spcPts val="0"/>
                        </a:spcAft>
                        <a:buNone/>
                      </a:pPr>
                      <a:r>
                        <a:rPr lang="en-US"/>
                        <a:t>Employee Interaction</a:t>
                      </a:r>
                      <a:endParaRPr/>
                    </a:p>
                  </a:txBody>
                  <a:tcPr marT="91425" marB="91425" marR="91425" marL="91425"/>
                </a:tc>
                <a:tc>
                  <a:txBody>
                    <a:bodyPr/>
                    <a:lstStyle/>
                    <a:p>
                      <a:pPr indent="0" lvl="0" marL="0" rtl="0" algn="l">
                        <a:spcBef>
                          <a:spcPts val="0"/>
                        </a:spcBef>
                        <a:spcAft>
                          <a:spcPts val="0"/>
                        </a:spcAft>
                        <a:buNone/>
                      </a:pPr>
                      <a:r>
                        <a:rPr lang="en-US"/>
                        <a:t>Varies depending on how manual your payroll system is and which accounting software is used</a:t>
                      </a:r>
                      <a:endParaRPr/>
                    </a:p>
                  </a:txBody>
                  <a:tcPr marT="91425" marB="91425" marR="91425" marL="91425"/>
                </a:tc>
                <a:tc>
                  <a:txBody>
                    <a:bodyPr/>
                    <a:lstStyle/>
                    <a:p>
                      <a:pPr indent="0" lvl="0" marL="0" rtl="0" algn="l">
                        <a:spcBef>
                          <a:spcPts val="0"/>
                        </a:spcBef>
                        <a:spcAft>
                          <a:spcPts val="0"/>
                        </a:spcAft>
                        <a:buNone/>
                      </a:pPr>
                      <a:r>
                        <a:rPr lang="en-US"/>
                        <a:t>Payslips can be emailed, </a:t>
                      </a:r>
                      <a:r>
                        <a:rPr lang="en-US"/>
                        <a:t>most</a:t>
                      </a:r>
                      <a:r>
                        <a:rPr lang="en-US"/>
                        <a:t> have apps </a:t>
                      </a:r>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765aa77877_0_176"/>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Xero PAYROLL</a:t>
            </a:r>
            <a:r>
              <a:rPr lang="en-US">
                <a:latin typeface="Arial"/>
                <a:ea typeface="Arial"/>
                <a:cs typeface="Arial"/>
                <a:sym typeface="Arial"/>
              </a:rPr>
              <a:t> </a:t>
            </a:r>
            <a:endParaRPr/>
          </a:p>
        </p:txBody>
      </p:sp>
      <p:pic>
        <p:nvPicPr>
          <p:cNvPr descr="Logo, company name&#10;&#10;Description automatically generated" id="287" name="Google Shape;287;g2765aa77877_0_176"/>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288" name="Google Shape;288;g2765aa77877_0_176"/>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pic>
        <p:nvPicPr>
          <p:cNvPr id="289" name="Google Shape;289;g2765aa77877_0_176"/>
          <p:cNvPicPr preferRelativeResize="0"/>
          <p:nvPr/>
        </p:nvPicPr>
        <p:blipFill>
          <a:blip r:embed="rId5">
            <a:alphaModFix/>
          </a:blip>
          <a:stretch>
            <a:fillRect/>
          </a:stretch>
        </p:blipFill>
        <p:spPr>
          <a:xfrm>
            <a:off x="239238" y="975550"/>
            <a:ext cx="7598724" cy="5685376"/>
          </a:xfrm>
          <a:prstGeom prst="rect">
            <a:avLst/>
          </a:prstGeom>
          <a:noFill/>
          <a:ln>
            <a:noFill/>
          </a:ln>
        </p:spPr>
      </p:pic>
      <p:sp>
        <p:nvSpPr>
          <p:cNvPr id="290" name="Google Shape;290;g2765aa77877_0_176"/>
          <p:cNvSpPr txBox="1"/>
          <p:nvPr/>
        </p:nvSpPr>
        <p:spPr>
          <a:xfrm>
            <a:off x="8115300" y="1197076"/>
            <a:ext cx="3846600" cy="49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latin typeface="Avenir"/>
                <a:ea typeface="Avenir"/>
                <a:cs typeface="Avenir"/>
                <a:sym typeface="Avenir"/>
              </a:rPr>
              <a:t>ADDITIONAL COST FOR PAYROLL </a:t>
            </a:r>
            <a:endParaRPr b="1" sz="1600">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lang="en-US">
                <a:latin typeface="Avenir"/>
                <a:ea typeface="Avenir"/>
                <a:cs typeface="Avenir"/>
                <a:sym typeface="Avenir"/>
              </a:rPr>
              <a:t>Starter, Standard &amp; Premium Plans:</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lang="en-US">
                <a:latin typeface="Avenir"/>
                <a:ea typeface="Avenir"/>
                <a:cs typeface="Avenir"/>
                <a:sym typeface="Avenir"/>
              </a:rPr>
              <a:t>Additional $10 + GST per month</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lang="en-US" u="sng">
                <a:latin typeface="Avenir"/>
                <a:ea typeface="Avenir"/>
                <a:cs typeface="Avenir"/>
                <a:sym typeface="Avenir"/>
              </a:rPr>
              <a:t>Xero Me</a:t>
            </a:r>
            <a:endParaRPr u="sng">
              <a:latin typeface="Avenir"/>
              <a:ea typeface="Avenir"/>
              <a:cs typeface="Avenir"/>
              <a:sym typeface="Avenir"/>
            </a:endParaRPr>
          </a:p>
          <a:p>
            <a:pPr indent="0" lvl="0" marL="0" rtl="0" algn="l">
              <a:spcBef>
                <a:spcPts val="0"/>
              </a:spcBef>
              <a:spcAft>
                <a:spcPts val="0"/>
              </a:spcAft>
              <a:buNone/>
            </a:pPr>
            <a:r>
              <a:rPr lang="en-US">
                <a:latin typeface="Avenir"/>
                <a:ea typeface="Avenir"/>
                <a:cs typeface="Avenir"/>
                <a:sym typeface="Avenir"/>
              </a:rPr>
              <a:t>Gives access to your employees to view payslips, request leave, or submit timesheets with Xero’s payroll system for your small business.</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b="1" lang="en-US" sz="1600">
                <a:solidFill>
                  <a:schemeClr val="dk1"/>
                </a:solidFill>
                <a:latin typeface="Avenir"/>
                <a:ea typeface="Avenir"/>
                <a:cs typeface="Avenir"/>
                <a:sym typeface="Avenir"/>
              </a:rPr>
              <a:t>ADDITIONAL COST FOR CLAIM EXPENSES </a:t>
            </a:r>
            <a:endParaRPr b="1" sz="16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US">
                <a:solidFill>
                  <a:schemeClr val="dk1"/>
                </a:solidFill>
                <a:latin typeface="Avenir"/>
                <a:ea typeface="Avenir"/>
                <a:cs typeface="Avenir"/>
                <a:sym typeface="Avenir"/>
              </a:rPr>
              <a:t>Standard &amp; Premium Plans:</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US">
                <a:solidFill>
                  <a:schemeClr val="dk1"/>
                </a:solidFill>
                <a:latin typeface="Avenir"/>
                <a:ea typeface="Avenir"/>
                <a:cs typeface="Avenir"/>
                <a:sym typeface="Avenir"/>
              </a:rPr>
              <a:t>Additional from $5 + GST per user</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b="1" lang="en-US">
                <a:latin typeface="Avenir"/>
                <a:ea typeface="Avenir"/>
                <a:cs typeface="Avenir"/>
                <a:sym typeface="Avenir"/>
              </a:rPr>
              <a:t>Note: </a:t>
            </a:r>
            <a:r>
              <a:rPr lang="en-US">
                <a:latin typeface="Avenir"/>
                <a:ea typeface="Avenir"/>
                <a:cs typeface="Avenir"/>
                <a:sym typeface="Avenir"/>
              </a:rPr>
              <a:t>Claim Expenses not available for Starter Plan.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291" name="Google Shape;291;g2765aa77877_0_176"/>
          <p:cNvSpPr txBox="1"/>
          <p:nvPr/>
        </p:nvSpPr>
        <p:spPr>
          <a:xfrm>
            <a:off x="5527800" y="6387800"/>
            <a:ext cx="5175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latin typeface="Avenir"/>
                <a:ea typeface="Avenir"/>
                <a:cs typeface="Avenir"/>
                <a:sym typeface="Avenir"/>
              </a:rPr>
              <a:t>https://www.xero.com/nz/accounting-software/payroll/</a:t>
            </a:r>
            <a:endParaRPr b="1" sz="1600">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765aa77877_0_167"/>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Xero PAYROLL</a:t>
            </a:r>
            <a:r>
              <a:rPr lang="en-US">
                <a:latin typeface="Arial"/>
                <a:ea typeface="Arial"/>
                <a:cs typeface="Arial"/>
                <a:sym typeface="Arial"/>
              </a:rPr>
              <a:t> </a:t>
            </a:r>
            <a:endParaRPr/>
          </a:p>
        </p:txBody>
      </p:sp>
      <p:pic>
        <p:nvPicPr>
          <p:cNvPr descr="Logo, company name&#10;&#10;Description automatically generated" id="298" name="Google Shape;298;g2765aa77877_0_167"/>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299" name="Google Shape;299;g2765aa77877_0_167"/>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pic>
        <p:nvPicPr>
          <p:cNvPr id="300" name="Google Shape;300;g2765aa77877_0_167"/>
          <p:cNvPicPr preferRelativeResize="0"/>
          <p:nvPr/>
        </p:nvPicPr>
        <p:blipFill>
          <a:blip r:embed="rId5">
            <a:alphaModFix/>
          </a:blip>
          <a:stretch>
            <a:fillRect/>
          </a:stretch>
        </p:blipFill>
        <p:spPr>
          <a:xfrm>
            <a:off x="5428525" y="1428549"/>
            <a:ext cx="4020275" cy="3456600"/>
          </a:xfrm>
          <a:prstGeom prst="rect">
            <a:avLst/>
          </a:prstGeom>
          <a:noFill/>
          <a:ln>
            <a:noFill/>
          </a:ln>
        </p:spPr>
      </p:pic>
      <p:pic>
        <p:nvPicPr>
          <p:cNvPr id="301" name="Google Shape;301;g2765aa77877_0_167"/>
          <p:cNvPicPr preferRelativeResize="0"/>
          <p:nvPr/>
        </p:nvPicPr>
        <p:blipFill>
          <a:blip r:embed="rId6">
            <a:alphaModFix/>
          </a:blip>
          <a:stretch>
            <a:fillRect/>
          </a:stretch>
        </p:blipFill>
        <p:spPr>
          <a:xfrm>
            <a:off x="1542325" y="975550"/>
            <a:ext cx="2853143" cy="5653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2765aa77877_0_29"/>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GST REGISTRATION</a:t>
            </a:r>
            <a:endParaRPr/>
          </a:p>
        </p:txBody>
      </p:sp>
      <p:pic>
        <p:nvPicPr>
          <p:cNvPr descr="Logo, company name&#10;&#10;Description automatically generated" id="71" name="Google Shape;71;g2765aa77877_0_29"/>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72" name="Google Shape;72;g2765aa77877_0_29"/>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73" name="Google Shape;73;g2765aa77877_0_29"/>
          <p:cNvSpPr txBox="1"/>
          <p:nvPr/>
        </p:nvSpPr>
        <p:spPr>
          <a:xfrm>
            <a:off x="1905000" y="6204600"/>
            <a:ext cx="8907900" cy="42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t>https://www.ird.govt.nz/gst/registering-for-gst</a:t>
            </a:r>
            <a:endParaRPr sz="1800"/>
          </a:p>
        </p:txBody>
      </p:sp>
      <p:sp>
        <p:nvSpPr>
          <p:cNvPr id="74" name="Google Shape;74;g2765aa77877_0_29"/>
          <p:cNvSpPr txBox="1"/>
          <p:nvPr/>
        </p:nvSpPr>
        <p:spPr>
          <a:xfrm>
            <a:off x="726825" y="1506425"/>
            <a:ext cx="10674000" cy="4201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700"/>
              </a:spcBef>
              <a:spcAft>
                <a:spcPts val="0"/>
              </a:spcAft>
              <a:buClr>
                <a:schemeClr val="dk1"/>
              </a:buClr>
              <a:buSzPts val="1100"/>
              <a:buFont typeface="Arial"/>
              <a:buNone/>
            </a:pPr>
            <a:r>
              <a:rPr lang="en-US" sz="1600">
                <a:solidFill>
                  <a:srgbClr val="37424A"/>
                </a:solidFill>
                <a:highlight>
                  <a:srgbClr val="FFFFFF"/>
                </a:highlight>
              </a:rPr>
              <a:t>Your organisation does not have to register for GST just because you have started a business or organisation.</a:t>
            </a:r>
            <a:endParaRPr sz="1600">
              <a:solidFill>
                <a:srgbClr val="37424A"/>
              </a:solidFill>
              <a:highlight>
                <a:srgbClr val="FFFFFF"/>
              </a:highlight>
            </a:endParaRPr>
          </a:p>
          <a:p>
            <a:pPr indent="0" lvl="0" marL="0" rtl="0" algn="l">
              <a:lnSpc>
                <a:spcPct val="150000"/>
              </a:lnSpc>
              <a:spcBef>
                <a:spcPts val="2300"/>
              </a:spcBef>
              <a:spcAft>
                <a:spcPts val="0"/>
              </a:spcAft>
              <a:buClr>
                <a:schemeClr val="dk1"/>
              </a:buClr>
              <a:buSzPts val="1100"/>
              <a:buFont typeface="Arial"/>
              <a:buNone/>
            </a:pPr>
            <a:r>
              <a:rPr lang="en-US" sz="1600">
                <a:solidFill>
                  <a:srgbClr val="37424A"/>
                </a:solidFill>
                <a:highlight>
                  <a:srgbClr val="FFFFFF"/>
                </a:highlight>
              </a:rPr>
              <a:t>You must register if you are an </a:t>
            </a:r>
            <a:r>
              <a:rPr lang="en-US" sz="1600">
                <a:solidFill>
                  <a:srgbClr val="0D8390"/>
                </a:solidFill>
                <a:highlight>
                  <a:srgbClr val="FFFFFF"/>
                </a:highlight>
                <a:uFill>
                  <a:noFill/>
                </a:uFill>
                <a:hlinkClick r:id="rId5">
                  <a:extLst>
                    <a:ext uri="{A12FA001-AC4F-418D-AE19-62706E023703}">
                      <ahyp:hlinkClr val="tx"/>
                    </a:ext>
                  </a:extLst>
                </a:hlinkClick>
              </a:rPr>
              <a:t>entity</a:t>
            </a:r>
            <a:r>
              <a:rPr lang="en-US" sz="1600">
                <a:solidFill>
                  <a:srgbClr val="37424A"/>
                </a:solidFill>
                <a:highlight>
                  <a:srgbClr val="FFFFFF"/>
                </a:highlight>
              </a:rPr>
              <a:t> and either of these apply to you:</a:t>
            </a:r>
            <a:endParaRPr sz="1600">
              <a:solidFill>
                <a:srgbClr val="37424A"/>
              </a:solidFill>
              <a:highlight>
                <a:srgbClr val="FFFFFF"/>
              </a:highlight>
            </a:endParaRPr>
          </a:p>
          <a:p>
            <a:pPr indent="-330200" lvl="0" marL="457200" rtl="0" algn="l">
              <a:lnSpc>
                <a:spcPct val="156000"/>
              </a:lnSpc>
              <a:spcBef>
                <a:spcPts val="2300"/>
              </a:spcBef>
              <a:spcAft>
                <a:spcPts val="0"/>
              </a:spcAft>
              <a:buSzPts val="1600"/>
              <a:buChar char="●"/>
            </a:pPr>
            <a:r>
              <a:rPr lang="en-US" sz="1600">
                <a:solidFill>
                  <a:srgbClr val="37424A"/>
                </a:solidFill>
                <a:highlight>
                  <a:srgbClr val="FFFFFF"/>
                </a:highlight>
              </a:rPr>
              <a:t>you carry out a </a:t>
            </a:r>
            <a:r>
              <a:rPr lang="en-US" sz="1600">
                <a:solidFill>
                  <a:srgbClr val="0D8390"/>
                </a:solidFill>
                <a:highlight>
                  <a:srgbClr val="FFFFFF"/>
                </a:highlight>
                <a:uFill>
                  <a:noFill/>
                </a:uFill>
                <a:hlinkClick r:id="rId6">
                  <a:extLst>
                    <a:ext uri="{A12FA001-AC4F-418D-AE19-62706E023703}">
                      <ahyp:hlinkClr val="tx"/>
                    </a:ext>
                  </a:extLst>
                </a:hlinkClick>
              </a:rPr>
              <a:t>taxable activity</a:t>
            </a:r>
            <a:r>
              <a:rPr lang="en-US" sz="1600">
                <a:solidFill>
                  <a:srgbClr val="37424A"/>
                </a:solidFill>
                <a:highlight>
                  <a:srgbClr val="FFFFFF"/>
                </a:highlight>
              </a:rPr>
              <a:t> and your </a:t>
            </a:r>
            <a:r>
              <a:rPr lang="en-US" sz="1600">
                <a:solidFill>
                  <a:srgbClr val="0D8390"/>
                </a:solidFill>
                <a:highlight>
                  <a:srgbClr val="FFFFFF"/>
                </a:highlight>
                <a:uFill>
                  <a:noFill/>
                </a:uFill>
                <a:hlinkClick r:id="rId7">
                  <a:extLst>
                    <a:ext uri="{A12FA001-AC4F-418D-AE19-62706E023703}">
                      <ahyp:hlinkClr val="tx"/>
                    </a:ext>
                  </a:extLst>
                </a:hlinkClick>
              </a:rPr>
              <a:t>turnover </a:t>
            </a:r>
            <a:r>
              <a:rPr lang="en-US" sz="1600">
                <a:solidFill>
                  <a:srgbClr val="37424A"/>
                </a:solidFill>
                <a:highlight>
                  <a:srgbClr val="FFFFFF"/>
                </a:highlight>
              </a:rPr>
              <a:t>was at least $60,000 in the last 12 months, or you expect it will be at least $60,000 in the next 12 months</a:t>
            </a:r>
            <a:endParaRPr sz="1600">
              <a:solidFill>
                <a:srgbClr val="37424A"/>
              </a:solidFill>
              <a:highlight>
                <a:srgbClr val="FFFFFF"/>
              </a:highlight>
            </a:endParaRPr>
          </a:p>
          <a:p>
            <a:pPr indent="-330200" lvl="0" marL="457200" rtl="0" algn="l">
              <a:lnSpc>
                <a:spcPct val="156000"/>
              </a:lnSpc>
              <a:spcBef>
                <a:spcPts val="0"/>
              </a:spcBef>
              <a:spcAft>
                <a:spcPts val="0"/>
              </a:spcAft>
              <a:buSzPts val="1600"/>
              <a:buChar char="●"/>
            </a:pPr>
            <a:r>
              <a:rPr lang="en-US" sz="1600">
                <a:solidFill>
                  <a:srgbClr val="37424A"/>
                </a:solidFill>
                <a:highlight>
                  <a:srgbClr val="FFFFFF"/>
                </a:highlight>
              </a:rPr>
              <a:t>you carry out a</a:t>
            </a:r>
            <a:r>
              <a:rPr lang="en-US" sz="1600">
                <a:solidFill>
                  <a:srgbClr val="0D6F7C"/>
                </a:solidFill>
                <a:highlight>
                  <a:srgbClr val="FFFFFF"/>
                </a:highlight>
                <a:uFill>
                  <a:noFill/>
                </a:uFill>
                <a:hlinkClick r:id="rId8">
                  <a:extLst>
                    <a:ext uri="{A12FA001-AC4F-418D-AE19-62706E023703}">
                      <ahyp:hlinkClr val="tx"/>
                    </a:ext>
                  </a:extLst>
                </a:hlinkClick>
              </a:rPr>
              <a:t> taxable activity</a:t>
            </a:r>
            <a:r>
              <a:rPr lang="en-US" sz="1600">
                <a:solidFill>
                  <a:srgbClr val="37424A"/>
                </a:solidFill>
                <a:highlight>
                  <a:srgbClr val="FFFFFF"/>
                </a:highlight>
              </a:rPr>
              <a:t> and you add GST to the price of the goods or services you sell.</a:t>
            </a:r>
            <a:endParaRPr sz="1600">
              <a:solidFill>
                <a:srgbClr val="37424A"/>
              </a:solidFill>
              <a:highlight>
                <a:srgbClr val="FFFFFF"/>
              </a:highlight>
            </a:endParaRPr>
          </a:p>
          <a:p>
            <a:pPr indent="0" lvl="0" marL="0" rtl="0" algn="l">
              <a:lnSpc>
                <a:spcPct val="156000"/>
              </a:lnSpc>
              <a:spcBef>
                <a:spcPts val="2300"/>
              </a:spcBef>
              <a:spcAft>
                <a:spcPts val="0"/>
              </a:spcAft>
              <a:buNone/>
            </a:pPr>
            <a:r>
              <a:rPr lang="en-US" sz="1600">
                <a:solidFill>
                  <a:srgbClr val="37424A"/>
                </a:solidFill>
                <a:highlight>
                  <a:srgbClr val="FFFFFF"/>
                </a:highlight>
              </a:rPr>
              <a:t>When you register for GST you choose how often you file your GST returns (your </a:t>
            </a:r>
            <a:r>
              <a:rPr lang="en-US" sz="1600">
                <a:solidFill>
                  <a:schemeClr val="dk1"/>
                </a:solidFill>
                <a:highlight>
                  <a:srgbClr val="FFFFFF"/>
                </a:highlight>
                <a:uFill>
                  <a:noFill/>
                </a:uFill>
                <a:hlinkClick r:id="rId9">
                  <a:extLst>
                    <a:ext uri="{A12FA001-AC4F-418D-AE19-62706E023703}">
                      <ahyp:hlinkClr val="tx"/>
                    </a:ext>
                  </a:extLst>
                </a:hlinkClick>
              </a:rPr>
              <a:t>filing frequency</a:t>
            </a:r>
            <a:r>
              <a:rPr lang="en-US" sz="1600">
                <a:solidFill>
                  <a:srgbClr val="37424A"/>
                </a:solidFill>
                <a:highlight>
                  <a:srgbClr val="FFFFFF"/>
                </a:highlight>
              </a:rPr>
              <a:t>) and how you record your GST (your </a:t>
            </a:r>
            <a:r>
              <a:rPr lang="en-US" sz="1600">
                <a:solidFill>
                  <a:schemeClr val="dk1"/>
                </a:solidFill>
                <a:highlight>
                  <a:srgbClr val="FFFFFF"/>
                </a:highlight>
                <a:uFill>
                  <a:noFill/>
                </a:uFill>
                <a:hlinkClick r:id="rId10">
                  <a:extLst>
                    <a:ext uri="{A12FA001-AC4F-418D-AE19-62706E023703}">
                      <ahyp:hlinkClr val="tx"/>
                    </a:ext>
                  </a:extLst>
                </a:hlinkClick>
              </a:rPr>
              <a:t>accounting basis</a:t>
            </a:r>
            <a:r>
              <a:rPr lang="en-US" sz="1600">
                <a:solidFill>
                  <a:srgbClr val="37424A"/>
                </a:solidFill>
                <a:highlight>
                  <a:srgbClr val="FFFFFF"/>
                </a:highlight>
              </a:rPr>
              <a:t>).</a:t>
            </a:r>
            <a:endParaRPr sz="1600">
              <a:solidFill>
                <a:srgbClr val="37424A"/>
              </a:solidFill>
              <a:highlight>
                <a:srgbClr val="FFFFFF"/>
              </a:highlight>
            </a:endParaRPr>
          </a:p>
          <a:p>
            <a:pPr indent="0" lvl="0" marL="0" rtl="0" algn="l">
              <a:spcBef>
                <a:spcPts val="2000"/>
              </a:spcBef>
              <a:spcAft>
                <a:spcPts val="0"/>
              </a:spcAft>
              <a:buNone/>
            </a:pPr>
            <a:r>
              <a:t/>
            </a:r>
            <a:endParaRPr>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765aa77877_0_193"/>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PAYE INTERMEDIARIES</a:t>
            </a:r>
            <a:r>
              <a:rPr lang="en-US">
                <a:latin typeface="Arial"/>
                <a:ea typeface="Arial"/>
                <a:cs typeface="Arial"/>
                <a:sym typeface="Arial"/>
              </a:rPr>
              <a:t> </a:t>
            </a:r>
            <a:endParaRPr/>
          </a:p>
        </p:txBody>
      </p:sp>
      <p:pic>
        <p:nvPicPr>
          <p:cNvPr descr="Logo, company name&#10;&#10;Description automatically generated" id="308" name="Google Shape;308;g2765aa77877_0_193"/>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309" name="Google Shape;309;g2765aa77877_0_193"/>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310" name="Google Shape;310;g2765aa77877_0_193"/>
          <p:cNvSpPr txBox="1"/>
          <p:nvPr/>
        </p:nvSpPr>
        <p:spPr>
          <a:xfrm>
            <a:off x="327288" y="4843900"/>
            <a:ext cx="36126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From $19.90 per month for up to 5 employees for Self Service package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solidFill>
                  <a:schemeClr val="dk1"/>
                </a:solidFill>
                <a:highlight>
                  <a:srgbClr val="FFFFFF"/>
                </a:highlight>
              </a:rPr>
              <a:t>10% off payroll subscription and 50% off data transfer costs, and free training sessions for Charities </a:t>
            </a:r>
            <a:r>
              <a:rPr lang="en-US">
                <a:solidFill>
                  <a:srgbClr val="1C3158"/>
                </a:solidFill>
                <a:highlight>
                  <a:srgbClr val="FFFFFF"/>
                </a:highlight>
              </a:rPr>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https://crystalpayroll.com/pricing/</a:t>
            </a:r>
            <a:endParaRPr/>
          </a:p>
        </p:txBody>
      </p:sp>
      <p:pic>
        <p:nvPicPr>
          <p:cNvPr id="311" name="Google Shape;311;g2765aa77877_0_193"/>
          <p:cNvPicPr preferRelativeResize="0"/>
          <p:nvPr/>
        </p:nvPicPr>
        <p:blipFill>
          <a:blip r:embed="rId5">
            <a:alphaModFix/>
          </a:blip>
          <a:stretch>
            <a:fillRect/>
          </a:stretch>
        </p:blipFill>
        <p:spPr>
          <a:xfrm>
            <a:off x="4059013" y="1699526"/>
            <a:ext cx="3952875" cy="2971800"/>
          </a:xfrm>
          <a:prstGeom prst="rect">
            <a:avLst/>
          </a:prstGeom>
          <a:noFill/>
          <a:ln>
            <a:noFill/>
          </a:ln>
        </p:spPr>
      </p:pic>
      <p:pic>
        <p:nvPicPr>
          <p:cNvPr id="312" name="Google Shape;312;g2765aa77877_0_193"/>
          <p:cNvPicPr preferRelativeResize="0"/>
          <p:nvPr/>
        </p:nvPicPr>
        <p:blipFill>
          <a:blip r:embed="rId6">
            <a:alphaModFix/>
          </a:blip>
          <a:stretch>
            <a:fillRect/>
          </a:stretch>
        </p:blipFill>
        <p:spPr>
          <a:xfrm>
            <a:off x="8133375" y="1710826"/>
            <a:ext cx="3769475" cy="2886268"/>
          </a:xfrm>
          <a:prstGeom prst="rect">
            <a:avLst/>
          </a:prstGeom>
          <a:noFill/>
          <a:ln>
            <a:noFill/>
          </a:ln>
        </p:spPr>
      </p:pic>
      <p:pic>
        <p:nvPicPr>
          <p:cNvPr id="313" name="Google Shape;313;g2765aa77877_0_193"/>
          <p:cNvPicPr preferRelativeResize="0"/>
          <p:nvPr/>
        </p:nvPicPr>
        <p:blipFill>
          <a:blip r:embed="rId7">
            <a:alphaModFix/>
          </a:blip>
          <a:stretch>
            <a:fillRect/>
          </a:stretch>
        </p:blipFill>
        <p:spPr>
          <a:xfrm>
            <a:off x="289125" y="1699525"/>
            <a:ext cx="3688925" cy="2788752"/>
          </a:xfrm>
          <a:prstGeom prst="rect">
            <a:avLst/>
          </a:prstGeom>
          <a:noFill/>
          <a:ln>
            <a:noFill/>
          </a:ln>
        </p:spPr>
      </p:pic>
      <p:sp>
        <p:nvSpPr>
          <p:cNvPr id="314" name="Google Shape;314;g2765aa77877_0_193"/>
          <p:cNvSpPr txBox="1"/>
          <p:nvPr/>
        </p:nvSpPr>
        <p:spPr>
          <a:xfrm>
            <a:off x="4059025" y="4843900"/>
            <a:ext cx="36126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From $2 per employee / month</a:t>
            </a:r>
            <a:endParaRPr/>
          </a:p>
          <a:p>
            <a:pPr indent="0" lvl="0" marL="0" rtl="0" algn="l">
              <a:spcBef>
                <a:spcPts val="0"/>
              </a:spcBef>
              <a:spcAft>
                <a:spcPts val="0"/>
              </a:spcAft>
              <a:buNone/>
            </a:pPr>
            <a:r>
              <a:rPr lang="en-US"/>
              <a:t>$4 </a:t>
            </a:r>
            <a:r>
              <a:rPr lang="en-US">
                <a:solidFill>
                  <a:schemeClr val="dk1"/>
                </a:solidFill>
              </a:rPr>
              <a:t>per employee / month including reporting, accounting integration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https://employmenthero.com/nz/pricing/?pricing-tab=payroll</a:t>
            </a:r>
            <a:endParaRPr/>
          </a:p>
        </p:txBody>
      </p:sp>
      <p:sp>
        <p:nvSpPr>
          <p:cNvPr id="315" name="Google Shape;315;g2765aa77877_0_193"/>
          <p:cNvSpPr txBox="1"/>
          <p:nvPr/>
        </p:nvSpPr>
        <p:spPr>
          <a:xfrm>
            <a:off x="8283350" y="4736050"/>
            <a:ext cx="36126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Cost varies depending on how many people you have to pay and how often you pay your employees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Free payroll </a:t>
            </a:r>
            <a:r>
              <a:rPr lang="en-US"/>
              <a:t>offered</a:t>
            </a:r>
            <a:r>
              <a:rPr lang="en-US"/>
              <a:t> for Charities </a:t>
            </a:r>
            <a:endParaRPr/>
          </a:p>
          <a:p>
            <a:pPr indent="0" lvl="0" marL="0" rtl="0" algn="l">
              <a:spcBef>
                <a:spcPts val="0"/>
              </a:spcBef>
              <a:spcAft>
                <a:spcPts val="0"/>
              </a:spcAft>
              <a:buNone/>
            </a:pPr>
            <a:r>
              <a:rPr lang="en-US"/>
              <a:t>https://www.thankyoupayroll.co.nz/payroll-for-charities/</a:t>
            </a:r>
            <a:endParaRPr/>
          </a:p>
        </p:txBody>
      </p:sp>
      <p:sp>
        <p:nvSpPr>
          <p:cNvPr id="316" name="Google Shape;316;g2765aa77877_0_193"/>
          <p:cNvSpPr txBox="1"/>
          <p:nvPr/>
        </p:nvSpPr>
        <p:spPr>
          <a:xfrm>
            <a:off x="539250" y="1188138"/>
            <a:ext cx="11113500" cy="29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latin typeface="Avenir"/>
                <a:ea typeface="Avenir"/>
                <a:cs typeface="Avenir"/>
                <a:sym typeface="Avenir"/>
              </a:rPr>
              <a:t>T</a:t>
            </a:r>
            <a:r>
              <a:rPr lang="en-US" sz="1800">
                <a:latin typeface="Avenir"/>
                <a:ea typeface="Avenir"/>
                <a:cs typeface="Avenir"/>
                <a:sym typeface="Avenir"/>
              </a:rPr>
              <a:t>here are many PAYE Intermediaries to choose from, here is a selection that integrate with Xero</a:t>
            </a:r>
            <a:endParaRPr sz="1800">
              <a:latin typeface="Avenir"/>
              <a:ea typeface="Avenir"/>
              <a:cs typeface="Avenir"/>
              <a:sym typeface="Aveni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77398ac60d_0_14"/>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THANKYOU PAYROLL</a:t>
            </a:r>
            <a:r>
              <a:rPr lang="en-US">
                <a:latin typeface="Arial"/>
                <a:ea typeface="Arial"/>
                <a:cs typeface="Arial"/>
                <a:sym typeface="Arial"/>
              </a:rPr>
              <a:t> </a:t>
            </a:r>
            <a:endParaRPr/>
          </a:p>
        </p:txBody>
      </p:sp>
      <p:pic>
        <p:nvPicPr>
          <p:cNvPr descr="Logo, company name&#10;&#10;Description automatically generated" id="323" name="Google Shape;323;g277398ac60d_0_14"/>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324" name="Google Shape;324;g277398ac60d_0_14"/>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325" name="Google Shape;325;g277398ac60d_0_14"/>
          <p:cNvSpPr txBox="1"/>
          <p:nvPr/>
        </p:nvSpPr>
        <p:spPr>
          <a:xfrm>
            <a:off x="1146000" y="1103200"/>
            <a:ext cx="10518600" cy="51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Avenir"/>
                <a:ea typeface="Avenir"/>
                <a:cs typeface="Avenir"/>
                <a:sym typeface="Avenir"/>
              </a:rPr>
              <a:t>Things I like about Thankyou Payroll:</a:t>
            </a:r>
            <a:endParaRPr sz="1800">
              <a:latin typeface="Avenir"/>
              <a:ea typeface="Avenir"/>
              <a:cs typeface="Avenir"/>
              <a:sym typeface="Avenir"/>
            </a:endParaRPr>
          </a:p>
          <a:p>
            <a:pPr indent="0" lvl="0" marL="0" rtl="0" algn="l">
              <a:spcBef>
                <a:spcPts val="0"/>
              </a:spcBef>
              <a:spcAft>
                <a:spcPts val="0"/>
              </a:spcAft>
              <a:buNone/>
            </a:pPr>
            <a:r>
              <a:t/>
            </a:r>
            <a:endParaRPr sz="1800">
              <a:latin typeface="Avenir"/>
              <a:ea typeface="Avenir"/>
              <a:cs typeface="Avenir"/>
              <a:sym typeface="Avenir"/>
            </a:endParaRPr>
          </a:p>
          <a:p>
            <a:pPr indent="-342900" lvl="0" marL="457200" rtl="0" algn="l">
              <a:spcBef>
                <a:spcPts val="0"/>
              </a:spcBef>
              <a:spcAft>
                <a:spcPts val="0"/>
              </a:spcAft>
              <a:buSzPts val="1800"/>
              <a:buFont typeface="Avenir"/>
              <a:buAutoNum type="arabicPeriod"/>
            </a:pPr>
            <a:r>
              <a:rPr lang="en-US" sz="1800">
                <a:latin typeface="Avenir"/>
                <a:ea typeface="Avenir"/>
                <a:cs typeface="Avenir"/>
                <a:sym typeface="Avenir"/>
              </a:rPr>
              <a:t>No fees for Charities</a:t>
            </a:r>
            <a:endParaRPr sz="1800">
              <a:latin typeface="Avenir"/>
              <a:ea typeface="Avenir"/>
              <a:cs typeface="Avenir"/>
              <a:sym typeface="Avenir"/>
            </a:endParaRPr>
          </a:p>
          <a:p>
            <a:pPr indent="0" lvl="0" marL="0" rtl="0" algn="l">
              <a:spcBef>
                <a:spcPts val="0"/>
              </a:spcBef>
              <a:spcAft>
                <a:spcPts val="0"/>
              </a:spcAft>
              <a:buNone/>
            </a:pPr>
            <a:r>
              <a:t/>
            </a:r>
            <a:endParaRPr sz="1800">
              <a:latin typeface="Avenir"/>
              <a:ea typeface="Avenir"/>
              <a:cs typeface="Avenir"/>
              <a:sym typeface="Avenir"/>
            </a:endParaRPr>
          </a:p>
          <a:p>
            <a:pPr indent="-342900" lvl="0" marL="457200" rtl="0" algn="l">
              <a:spcBef>
                <a:spcPts val="0"/>
              </a:spcBef>
              <a:spcAft>
                <a:spcPts val="0"/>
              </a:spcAft>
              <a:buSzPts val="1800"/>
              <a:buFont typeface="Avenir"/>
              <a:buAutoNum type="arabicPeriod"/>
            </a:pPr>
            <a:r>
              <a:rPr lang="en-US" sz="1800">
                <a:latin typeface="Avenir"/>
                <a:ea typeface="Avenir"/>
                <a:cs typeface="Avenir"/>
                <a:sym typeface="Avenir"/>
              </a:rPr>
              <a:t>Xero integration</a:t>
            </a:r>
            <a:endParaRPr sz="1800">
              <a:latin typeface="Avenir"/>
              <a:ea typeface="Avenir"/>
              <a:cs typeface="Avenir"/>
              <a:sym typeface="Avenir"/>
            </a:endParaRPr>
          </a:p>
          <a:p>
            <a:pPr indent="0" lvl="0" marL="0" rtl="0" algn="l">
              <a:spcBef>
                <a:spcPts val="0"/>
              </a:spcBef>
              <a:spcAft>
                <a:spcPts val="0"/>
              </a:spcAft>
              <a:buNone/>
            </a:pPr>
            <a:r>
              <a:t/>
            </a:r>
            <a:endParaRPr sz="1800">
              <a:latin typeface="Avenir"/>
              <a:ea typeface="Avenir"/>
              <a:cs typeface="Avenir"/>
              <a:sym typeface="Avenir"/>
            </a:endParaRPr>
          </a:p>
          <a:p>
            <a:pPr indent="-342900" lvl="0" marL="457200" rtl="0" algn="l">
              <a:spcBef>
                <a:spcPts val="0"/>
              </a:spcBef>
              <a:spcAft>
                <a:spcPts val="0"/>
              </a:spcAft>
              <a:buSzPts val="1800"/>
              <a:buFont typeface="Avenir"/>
              <a:buAutoNum type="arabicPeriod"/>
            </a:pPr>
            <a:r>
              <a:rPr lang="en-US" sz="1800">
                <a:latin typeface="Avenir"/>
                <a:ea typeface="Avenir"/>
                <a:cs typeface="Avenir"/>
                <a:sym typeface="Avenir"/>
              </a:rPr>
              <a:t>Time-saving default payruns (it</a:t>
            </a:r>
            <a:r>
              <a:rPr lang="en-US" sz="1800">
                <a:solidFill>
                  <a:schemeClr val="dk1"/>
                </a:solidFill>
                <a:latin typeface="Avenir"/>
                <a:ea typeface="Avenir"/>
                <a:cs typeface="Avenir"/>
                <a:sym typeface="Avenir"/>
              </a:rPr>
              <a:t> takes 5 - 10 minutes to process payroll)</a:t>
            </a:r>
            <a:endParaRPr sz="1800">
              <a:solidFill>
                <a:schemeClr val="dk1"/>
              </a:solidFill>
              <a:latin typeface="Avenir"/>
              <a:ea typeface="Avenir"/>
              <a:cs typeface="Avenir"/>
              <a:sym typeface="Avenir"/>
            </a:endParaRPr>
          </a:p>
          <a:p>
            <a:pPr indent="0" lvl="0" marL="0" rtl="0" algn="l">
              <a:spcBef>
                <a:spcPts val="0"/>
              </a:spcBef>
              <a:spcAft>
                <a:spcPts val="0"/>
              </a:spcAft>
              <a:buNone/>
            </a:pPr>
            <a:r>
              <a:t/>
            </a:r>
            <a:endParaRPr sz="1800">
              <a:solidFill>
                <a:schemeClr val="dk1"/>
              </a:solidFill>
              <a:latin typeface="Avenir"/>
              <a:ea typeface="Avenir"/>
              <a:cs typeface="Avenir"/>
              <a:sym typeface="Avenir"/>
            </a:endParaRPr>
          </a:p>
          <a:p>
            <a:pPr indent="-342900" lvl="0" marL="457200" rtl="0" algn="l">
              <a:spcBef>
                <a:spcPts val="0"/>
              </a:spcBef>
              <a:spcAft>
                <a:spcPts val="0"/>
              </a:spcAft>
              <a:buSzPts val="1800"/>
              <a:buFont typeface="Avenir"/>
              <a:buAutoNum type="arabicPeriod"/>
            </a:pPr>
            <a:r>
              <a:rPr lang="en-US" sz="1800">
                <a:latin typeface="Avenir"/>
                <a:ea typeface="Avenir"/>
                <a:cs typeface="Avenir"/>
                <a:sym typeface="Avenir"/>
              </a:rPr>
              <a:t>Same day phone and email support from NZ based payroll experts plus good online help and resources</a:t>
            </a:r>
            <a:endParaRPr sz="1800">
              <a:latin typeface="Avenir"/>
              <a:ea typeface="Avenir"/>
              <a:cs typeface="Avenir"/>
              <a:sym typeface="Avenir"/>
            </a:endParaRPr>
          </a:p>
          <a:p>
            <a:pPr indent="0" lvl="0" marL="0" rtl="0" algn="l">
              <a:spcBef>
                <a:spcPts val="0"/>
              </a:spcBef>
              <a:spcAft>
                <a:spcPts val="0"/>
              </a:spcAft>
              <a:buNone/>
            </a:pPr>
            <a:r>
              <a:t/>
            </a:r>
            <a:endParaRPr sz="1800">
              <a:latin typeface="Avenir"/>
              <a:ea typeface="Avenir"/>
              <a:cs typeface="Avenir"/>
              <a:sym typeface="Avenir"/>
            </a:endParaRPr>
          </a:p>
          <a:p>
            <a:pPr indent="-342900" lvl="0" marL="457200" rtl="0" algn="l">
              <a:spcBef>
                <a:spcPts val="0"/>
              </a:spcBef>
              <a:spcAft>
                <a:spcPts val="0"/>
              </a:spcAft>
              <a:buSzPts val="1800"/>
              <a:buFont typeface="Avenir"/>
              <a:buAutoNum type="arabicPeriod"/>
            </a:pPr>
            <a:r>
              <a:rPr lang="en-US" sz="1800">
                <a:latin typeface="Avenir"/>
                <a:ea typeface="Avenir"/>
                <a:cs typeface="Avenir"/>
                <a:sym typeface="Avenir"/>
              </a:rPr>
              <a:t>Compliance with IRD</a:t>
            </a:r>
            <a:endParaRPr sz="1800">
              <a:latin typeface="Avenir"/>
              <a:ea typeface="Avenir"/>
              <a:cs typeface="Avenir"/>
              <a:sym typeface="Avenir"/>
            </a:endParaRPr>
          </a:p>
          <a:p>
            <a:pPr indent="0" lvl="0" marL="0" rtl="0" algn="l">
              <a:spcBef>
                <a:spcPts val="0"/>
              </a:spcBef>
              <a:spcAft>
                <a:spcPts val="0"/>
              </a:spcAft>
              <a:buNone/>
            </a:pPr>
            <a:r>
              <a:t/>
            </a:r>
            <a:endParaRPr sz="1800">
              <a:latin typeface="Avenir"/>
              <a:ea typeface="Avenir"/>
              <a:cs typeface="Avenir"/>
              <a:sym typeface="Avenir"/>
            </a:endParaRPr>
          </a:p>
          <a:p>
            <a:pPr indent="-342900" lvl="0" marL="457200" rtl="0" algn="l">
              <a:spcBef>
                <a:spcPts val="0"/>
              </a:spcBef>
              <a:spcAft>
                <a:spcPts val="0"/>
              </a:spcAft>
              <a:buSzPts val="1800"/>
              <a:buFont typeface="Avenir"/>
              <a:buAutoNum type="arabicPeriod"/>
            </a:pPr>
            <a:r>
              <a:rPr lang="en-US" sz="1800">
                <a:latin typeface="Avenir"/>
                <a:ea typeface="Avenir"/>
                <a:cs typeface="Avenir"/>
                <a:sym typeface="Avenir"/>
              </a:rPr>
              <a:t>Thankyou Payroll invests a portion of its profits into Thankyou Payroll Charitable Trust which distributes funds to organisations across NZ</a:t>
            </a:r>
            <a:endParaRPr sz="1800">
              <a:latin typeface="Avenir"/>
              <a:ea typeface="Avenir"/>
              <a:cs typeface="Avenir"/>
              <a:sym typeface="Avenir"/>
            </a:endParaRPr>
          </a:p>
          <a:p>
            <a:pPr indent="0" lvl="0" marL="0" rtl="0" algn="l">
              <a:spcBef>
                <a:spcPts val="0"/>
              </a:spcBef>
              <a:spcAft>
                <a:spcPts val="0"/>
              </a:spcAft>
              <a:buNone/>
            </a:pPr>
            <a:r>
              <a:t/>
            </a:r>
            <a:endParaRPr sz="1800">
              <a:latin typeface="Avenir"/>
              <a:ea typeface="Avenir"/>
              <a:cs typeface="Avenir"/>
              <a:sym typeface="Avenir"/>
            </a:endParaRPr>
          </a:p>
          <a:p>
            <a:pPr indent="-342900" lvl="0" marL="457200" rtl="0" algn="l">
              <a:spcBef>
                <a:spcPts val="0"/>
              </a:spcBef>
              <a:spcAft>
                <a:spcPts val="0"/>
              </a:spcAft>
              <a:buSzPts val="1800"/>
              <a:buFont typeface="Avenir"/>
              <a:buAutoNum type="arabicPeriod"/>
            </a:pPr>
            <a:r>
              <a:rPr lang="en-US" sz="1800">
                <a:latin typeface="Avenir"/>
                <a:ea typeface="Avenir"/>
                <a:cs typeface="Avenir"/>
                <a:sym typeface="Avenir"/>
              </a:rPr>
              <a:t>Allows for Payroll Giving</a:t>
            </a:r>
            <a:endParaRPr sz="1800">
              <a:latin typeface="Avenir"/>
              <a:ea typeface="Avenir"/>
              <a:cs typeface="Avenir"/>
              <a:sym typeface="Avenir"/>
            </a:endParaRPr>
          </a:p>
          <a:p>
            <a:pPr indent="0" lvl="0" marL="0" rtl="0" algn="l">
              <a:spcBef>
                <a:spcPts val="0"/>
              </a:spcBef>
              <a:spcAft>
                <a:spcPts val="0"/>
              </a:spcAft>
              <a:buNone/>
            </a:pPr>
            <a:r>
              <a:t/>
            </a:r>
            <a:endParaRPr sz="1800">
              <a:latin typeface="Avenir"/>
              <a:ea typeface="Avenir"/>
              <a:cs typeface="Avenir"/>
              <a:sym typeface="Avenir"/>
            </a:endParaRPr>
          </a:p>
          <a:p>
            <a:pPr indent="-342900" lvl="0" marL="457200" rtl="0" algn="l">
              <a:spcBef>
                <a:spcPts val="0"/>
              </a:spcBef>
              <a:spcAft>
                <a:spcPts val="0"/>
              </a:spcAft>
              <a:buSzPts val="1800"/>
              <a:buFont typeface="Avenir"/>
              <a:buAutoNum type="arabicPeriod"/>
            </a:pPr>
            <a:r>
              <a:rPr lang="en-US" sz="1800">
                <a:latin typeface="Avenir"/>
                <a:ea typeface="Avenir"/>
                <a:cs typeface="Avenir"/>
                <a:sym typeface="Avenir"/>
              </a:rPr>
              <a:t>APP for staff to use to access current leave availability etc</a:t>
            </a:r>
            <a:endParaRPr sz="1800">
              <a:latin typeface="Avenir"/>
              <a:ea typeface="Avenir"/>
              <a:cs typeface="Avenir"/>
              <a:sym typeface="Aveni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Logo, company name&#10;&#10;Description automatically generated" id="331" name="Google Shape;331;g27664ff940d_0_2"/>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332" name="Google Shape;332;g27664ff940d_0_2"/>
          <p:cNvPicPr preferRelativeResize="0"/>
          <p:nvPr/>
        </p:nvPicPr>
        <p:blipFill rotWithShape="1">
          <a:blip r:embed="rId4">
            <a:alphaModFix/>
          </a:blip>
          <a:srcRect b="0" l="0" r="0" t="0"/>
          <a:stretch/>
        </p:blipFill>
        <p:spPr>
          <a:xfrm>
            <a:off x="140675" y="125788"/>
            <a:ext cx="2159000" cy="944726"/>
          </a:xfrm>
          <a:prstGeom prst="rect">
            <a:avLst/>
          </a:prstGeom>
          <a:noFill/>
          <a:ln>
            <a:noFill/>
          </a:ln>
        </p:spPr>
      </p:pic>
      <p:pic>
        <p:nvPicPr>
          <p:cNvPr id="333" name="Google Shape;333;g27664ff940d_0_2"/>
          <p:cNvPicPr preferRelativeResize="0"/>
          <p:nvPr/>
        </p:nvPicPr>
        <p:blipFill>
          <a:blip r:embed="rId5">
            <a:alphaModFix/>
          </a:blip>
          <a:stretch>
            <a:fillRect/>
          </a:stretch>
        </p:blipFill>
        <p:spPr>
          <a:xfrm>
            <a:off x="2597550" y="125800"/>
            <a:ext cx="7632369" cy="66765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7664ff940d_0_16"/>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600"/>
              <a:buFont typeface="Arial"/>
              <a:buNone/>
            </a:pPr>
            <a:r>
              <a:rPr lang="en-US"/>
              <a:t>USEFUL RESOURCES</a:t>
            </a:r>
            <a:endParaRPr/>
          </a:p>
          <a:p>
            <a:pPr indent="0" lvl="0" marL="0" rtl="0" algn="ctr">
              <a:lnSpc>
                <a:spcPct val="90000"/>
              </a:lnSpc>
              <a:spcBef>
                <a:spcPts val="0"/>
              </a:spcBef>
              <a:spcAft>
                <a:spcPts val="0"/>
              </a:spcAft>
              <a:buClr>
                <a:schemeClr val="dk1"/>
              </a:buClr>
              <a:buSzPts val="3600"/>
              <a:buFont typeface="Arial"/>
              <a:buNone/>
            </a:pPr>
            <a:r>
              <a:rPr lang="en-US">
                <a:latin typeface="Arial"/>
                <a:ea typeface="Arial"/>
                <a:cs typeface="Arial"/>
                <a:sym typeface="Arial"/>
              </a:rPr>
              <a:t> </a:t>
            </a:r>
            <a:endParaRPr/>
          </a:p>
        </p:txBody>
      </p:sp>
      <p:pic>
        <p:nvPicPr>
          <p:cNvPr descr="Logo, company name&#10;&#10;Description automatically generated" id="340" name="Google Shape;340;g27664ff940d_0_16"/>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341" name="Google Shape;341;g27664ff940d_0_16"/>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sp>
        <p:nvSpPr>
          <p:cNvPr id="342" name="Google Shape;342;g27664ff940d_0_16"/>
          <p:cNvSpPr txBox="1"/>
          <p:nvPr/>
        </p:nvSpPr>
        <p:spPr>
          <a:xfrm>
            <a:off x="1205925" y="1344950"/>
            <a:ext cx="9149700" cy="48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t>Payroll Software vs PAYE Intermediaries (video)</a:t>
            </a:r>
            <a:endParaRPr b="1" sz="1800"/>
          </a:p>
          <a:p>
            <a:pPr indent="0" lvl="0" marL="0" rtl="0" algn="l">
              <a:spcBef>
                <a:spcPts val="0"/>
              </a:spcBef>
              <a:spcAft>
                <a:spcPts val="0"/>
              </a:spcAft>
              <a:buNone/>
            </a:pPr>
            <a:r>
              <a:rPr lang="en-US" sz="1500" u="sng">
                <a:solidFill>
                  <a:schemeClr val="hlink"/>
                </a:solidFill>
                <a:hlinkClick r:id="rId5"/>
              </a:rPr>
              <a:t>https://www.youtube.com/watch?v=iNeKzvgsrKo</a:t>
            </a:r>
            <a:r>
              <a:rPr lang="en-US" sz="1500"/>
              <a:t>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en-US" sz="1800"/>
              <a:t>Thankyou Payroll </a:t>
            </a:r>
            <a:endParaRPr b="1" sz="1800"/>
          </a:p>
          <a:p>
            <a:pPr indent="0" lvl="0" marL="0" rtl="0" algn="l">
              <a:spcBef>
                <a:spcPts val="0"/>
              </a:spcBef>
              <a:spcAft>
                <a:spcPts val="0"/>
              </a:spcAft>
              <a:buNone/>
            </a:pPr>
            <a:r>
              <a:rPr lang="en-US" sz="1800" u="sng">
                <a:solidFill>
                  <a:schemeClr val="hlink"/>
                </a:solidFill>
                <a:hlinkClick r:id="rId6"/>
              </a:rPr>
              <a:t>https://www.thankyoupayroll.co.nz/payroll-for-charities/</a:t>
            </a:r>
            <a:r>
              <a:rPr lang="en-US" sz="1800"/>
              <a:t>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US" sz="1800"/>
              <a:t>Inland Revenue</a:t>
            </a:r>
            <a:endParaRPr b="1" sz="1800"/>
          </a:p>
          <a:p>
            <a:pPr indent="0" lvl="0" marL="0" rtl="0" algn="l">
              <a:spcBef>
                <a:spcPts val="0"/>
              </a:spcBef>
              <a:spcAft>
                <a:spcPts val="0"/>
              </a:spcAft>
              <a:buNone/>
            </a:pPr>
            <a:r>
              <a:rPr lang="en-US" sz="1800" u="sng">
                <a:solidFill>
                  <a:schemeClr val="hlink"/>
                </a:solidFill>
                <a:hlinkClick r:id="rId7"/>
              </a:rPr>
              <a:t>https://www.ird.govt.nz/gst</a:t>
            </a:r>
            <a:endParaRPr sz="1800"/>
          </a:p>
          <a:p>
            <a:pPr indent="0" lvl="0" marL="0" rtl="0" algn="l">
              <a:spcBef>
                <a:spcPts val="0"/>
              </a:spcBef>
              <a:spcAft>
                <a:spcPts val="0"/>
              </a:spcAft>
              <a:buNone/>
            </a:pPr>
            <a:r>
              <a:rPr lang="en-US" sz="1800" u="sng">
                <a:solidFill>
                  <a:schemeClr val="hlink"/>
                </a:solidFill>
                <a:hlinkClick r:id="rId8"/>
              </a:rPr>
              <a:t>https://www.ird.govt.nz/employing-staff</a:t>
            </a:r>
            <a:r>
              <a:rPr lang="en-US" sz="1800"/>
              <a:t> </a:t>
            </a:r>
            <a:endParaRPr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en-US" sz="1800"/>
              <a:t>Xero</a:t>
            </a:r>
            <a:endParaRPr b="1" sz="1800"/>
          </a:p>
          <a:p>
            <a:pPr indent="0" lvl="0" marL="0" rtl="0" algn="l">
              <a:spcBef>
                <a:spcPts val="0"/>
              </a:spcBef>
              <a:spcAft>
                <a:spcPts val="0"/>
              </a:spcAft>
              <a:buNone/>
            </a:pPr>
            <a:r>
              <a:rPr lang="en-US" sz="1800"/>
              <a:t>Payroll</a:t>
            </a:r>
            <a:endParaRPr sz="1800"/>
          </a:p>
          <a:p>
            <a:pPr indent="0" lvl="0" marL="0" rtl="0" algn="l">
              <a:spcBef>
                <a:spcPts val="0"/>
              </a:spcBef>
              <a:spcAft>
                <a:spcPts val="0"/>
              </a:spcAft>
              <a:buClr>
                <a:schemeClr val="dk1"/>
              </a:buClr>
              <a:buSzPts val="1100"/>
              <a:buFont typeface="Arial"/>
              <a:buNone/>
            </a:pPr>
            <a:r>
              <a:rPr lang="en-US" sz="1800" u="sng">
                <a:solidFill>
                  <a:schemeClr val="hlink"/>
                </a:solidFill>
                <a:hlinkClick r:id="rId9"/>
              </a:rPr>
              <a:t>https://www.xero.com/nz/accounting-software/payroll/</a:t>
            </a:r>
            <a:r>
              <a:rPr lang="en-US" sz="1800">
                <a:solidFill>
                  <a:schemeClr val="dk1"/>
                </a:solidFill>
              </a:rPr>
              <a:t> </a:t>
            </a:r>
            <a:endParaRPr sz="2500"/>
          </a:p>
          <a:p>
            <a:pPr indent="0" lvl="0" marL="0" rtl="0" algn="l">
              <a:spcBef>
                <a:spcPts val="0"/>
              </a:spcBef>
              <a:spcAft>
                <a:spcPts val="0"/>
              </a:spcAft>
              <a:buNone/>
            </a:pPr>
            <a:r>
              <a:t/>
            </a:r>
            <a:endParaRPr sz="1800"/>
          </a:p>
          <a:p>
            <a:pPr indent="0" lvl="0" marL="0" rtl="0" algn="l">
              <a:spcBef>
                <a:spcPts val="0"/>
              </a:spcBef>
              <a:spcAft>
                <a:spcPts val="0"/>
              </a:spcAft>
              <a:buNone/>
            </a:pPr>
            <a:r>
              <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p35"/>
          <p:cNvSpPr txBox="1"/>
          <p:nvPr>
            <p:ph type="title"/>
          </p:nvPr>
        </p:nvSpPr>
        <p:spPr>
          <a:xfrm>
            <a:off x="943078" y="2126359"/>
            <a:ext cx="7474172"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br>
              <a:rPr lang="en-US" sz="4400">
                <a:solidFill>
                  <a:schemeClr val="dk1"/>
                </a:solidFill>
                <a:latin typeface="Arial"/>
                <a:ea typeface="Arial"/>
                <a:cs typeface="Arial"/>
                <a:sym typeface="Arial"/>
              </a:rPr>
            </a:br>
            <a:br>
              <a:rPr lang="en-US" sz="4400">
                <a:solidFill>
                  <a:schemeClr val="dk1"/>
                </a:solidFill>
                <a:latin typeface="Arial"/>
                <a:ea typeface="Arial"/>
                <a:cs typeface="Arial"/>
                <a:sym typeface="Arial"/>
              </a:rPr>
            </a:br>
            <a:r>
              <a:rPr lang="en-US" sz="4400"/>
              <a:t>FINAL</a:t>
            </a:r>
            <a:r>
              <a:rPr lang="en-US" sz="4400">
                <a:solidFill>
                  <a:schemeClr val="dk1"/>
                </a:solidFill>
                <a:latin typeface="Arial"/>
                <a:ea typeface="Arial"/>
                <a:cs typeface="Arial"/>
                <a:sym typeface="Arial"/>
              </a:rPr>
              <a:t> UNDERSTANDING FIN</a:t>
            </a:r>
            <a:r>
              <a:rPr lang="en-US" sz="4400"/>
              <a:t>ANCES </a:t>
            </a:r>
            <a:r>
              <a:rPr lang="en-US" sz="4400">
                <a:solidFill>
                  <a:schemeClr val="dk1"/>
                </a:solidFill>
                <a:latin typeface="Arial"/>
                <a:ea typeface="Arial"/>
                <a:cs typeface="Arial"/>
                <a:sym typeface="Arial"/>
              </a:rPr>
              <a:t>WORKSHOP</a:t>
            </a:r>
            <a:endParaRPr sz="4400">
              <a:solidFill>
                <a:schemeClr val="dk1"/>
              </a:solidFill>
              <a:latin typeface="Arial"/>
              <a:ea typeface="Arial"/>
              <a:cs typeface="Arial"/>
              <a:sym typeface="Arial"/>
            </a:endParaRPr>
          </a:p>
          <a:p>
            <a:pPr indent="0" lvl="0" marL="0" rtl="0" algn="ctr">
              <a:lnSpc>
                <a:spcPct val="90000"/>
              </a:lnSpc>
              <a:spcBef>
                <a:spcPts val="0"/>
              </a:spcBef>
              <a:spcAft>
                <a:spcPts val="0"/>
              </a:spcAft>
              <a:buClr>
                <a:schemeClr val="dk1"/>
              </a:buClr>
              <a:buSzPts val="4400"/>
              <a:buFont typeface="Arial"/>
              <a:buNone/>
            </a:pPr>
            <a:br>
              <a:rPr lang="en-US" sz="4400">
                <a:solidFill>
                  <a:schemeClr val="dk1"/>
                </a:solidFill>
                <a:latin typeface="Arial"/>
                <a:ea typeface="Arial"/>
                <a:cs typeface="Arial"/>
                <a:sym typeface="Arial"/>
              </a:rPr>
            </a:br>
            <a:br>
              <a:rPr lang="en-US" sz="4400">
                <a:solidFill>
                  <a:schemeClr val="dk1"/>
                </a:solidFill>
                <a:latin typeface="Arial"/>
                <a:ea typeface="Arial"/>
                <a:cs typeface="Arial"/>
                <a:sym typeface="Arial"/>
              </a:rPr>
            </a:br>
            <a:r>
              <a:rPr lang="en-US"/>
              <a:t>Annual Financial Statements</a:t>
            </a:r>
            <a:endParaRPr/>
          </a:p>
          <a:p>
            <a:pPr indent="0" lvl="0" marL="0" rtl="0" algn="ctr">
              <a:lnSpc>
                <a:spcPct val="90000"/>
              </a:lnSpc>
              <a:spcBef>
                <a:spcPts val="0"/>
              </a:spcBef>
              <a:spcAft>
                <a:spcPts val="0"/>
              </a:spcAft>
              <a:buClr>
                <a:schemeClr val="dk1"/>
              </a:buClr>
              <a:buSzPts val="4400"/>
              <a:buFont typeface="Arial"/>
              <a:buNone/>
            </a:pPr>
            <a:br>
              <a:rPr lang="en-US" sz="4400">
                <a:solidFill>
                  <a:schemeClr val="dk1"/>
                </a:solidFill>
                <a:latin typeface="Arial"/>
                <a:ea typeface="Arial"/>
                <a:cs typeface="Arial"/>
                <a:sym typeface="Arial"/>
              </a:rPr>
            </a:br>
            <a:r>
              <a:rPr lang="en-US" sz="2800"/>
              <a:t>22 September, 10am - 12pm</a:t>
            </a:r>
            <a:br>
              <a:rPr lang="en-US" sz="2800">
                <a:solidFill>
                  <a:schemeClr val="dk1"/>
                </a:solidFill>
                <a:latin typeface="Arial"/>
                <a:ea typeface="Arial"/>
                <a:cs typeface="Arial"/>
                <a:sym typeface="Arial"/>
              </a:rPr>
            </a:br>
            <a:br>
              <a:rPr lang="en-US" sz="2800">
                <a:solidFill>
                  <a:schemeClr val="dk1"/>
                </a:solidFill>
                <a:latin typeface="Arial"/>
                <a:ea typeface="Arial"/>
                <a:cs typeface="Arial"/>
                <a:sym typeface="Arial"/>
              </a:rPr>
            </a:br>
            <a:br>
              <a:rPr lang="en-US" sz="2800">
                <a:solidFill>
                  <a:schemeClr val="dk1"/>
                </a:solidFill>
                <a:latin typeface="Arial"/>
                <a:ea typeface="Arial"/>
                <a:cs typeface="Arial"/>
                <a:sym typeface="Arial"/>
              </a:rPr>
            </a:br>
            <a:endParaRPr sz="2800"/>
          </a:p>
        </p:txBody>
      </p:sp>
      <p:sp>
        <p:nvSpPr>
          <p:cNvPr id="349" name="Google Shape;349;p35"/>
          <p:cNvSpPr/>
          <p:nvPr/>
        </p:nvSpPr>
        <p:spPr>
          <a:xfrm>
            <a:off x="10088880" y="0"/>
            <a:ext cx="2103120" cy="6858000"/>
          </a:xfrm>
          <a:prstGeom prst="rect">
            <a:avLst/>
          </a:prstGeom>
          <a:solidFill>
            <a:srgbClr val="443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350" name="Google Shape;350;p35"/>
          <p:cNvSpPr/>
          <p:nvPr/>
        </p:nvSpPr>
        <p:spPr>
          <a:xfrm>
            <a:off x="8915400" y="2358913"/>
            <a:ext cx="2140172" cy="2140172"/>
          </a:xfrm>
          <a:prstGeom prst="ellipse">
            <a:avLst/>
          </a:prstGeom>
          <a:solidFill>
            <a:srgbClr val="FFFFFF"/>
          </a:solidFill>
          <a:ln cap="flat" cmpd="sng" w="22225">
            <a:solidFill>
              <a:srgbClr val="4D258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pic>
        <p:nvPicPr>
          <p:cNvPr descr="Logo, company name&#10;&#10;Description automatically generated" id="351" name="Google Shape;351;p35"/>
          <p:cNvPicPr preferRelativeResize="0"/>
          <p:nvPr/>
        </p:nvPicPr>
        <p:blipFill rotWithShape="1">
          <a:blip r:embed="rId3">
            <a:alphaModFix/>
          </a:blip>
          <a:srcRect b="0" l="0" r="0" t="0"/>
          <a:stretch/>
        </p:blipFill>
        <p:spPr>
          <a:xfrm>
            <a:off x="8762638" y="6026575"/>
            <a:ext cx="1174206" cy="610878"/>
          </a:xfrm>
          <a:prstGeom prst="rect">
            <a:avLst/>
          </a:prstGeom>
          <a:noFill/>
          <a:ln>
            <a:noFill/>
          </a:ln>
        </p:spPr>
      </p:pic>
      <p:pic>
        <p:nvPicPr>
          <p:cNvPr id="352" name="Google Shape;352;p35"/>
          <p:cNvPicPr preferRelativeResize="0"/>
          <p:nvPr/>
        </p:nvPicPr>
        <p:blipFill rotWithShape="1">
          <a:blip r:embed="rId4">
            <a:alphaModFix/>
          </a:blip>
          <a:srcRect b="0" l="0" r="0" t="0"/>
          <a:stretch/>
        </p:blipFill>
        <p:spPr>
          <a:xfrm>
            <a:off x="9023525" y="3034502"/>
            <a:ext cx="1867266" cy="817062"/>
          </a:xfrm>
          <a:prstGeom prst="rect">
            <a:avLst/>
          </a:prstGeom>
          <a:noFill/>
          <a:ln>
            <a:noFill/>
          </a:ln>
        </p:spPr>
      </p:pic>
      <p:pic>
        <p:nvPicPr>
          <p:cNvPr descr="Text, logo, company name&#10;&#10;Description automatically generated" id="353" name="Google Shape;353;p35"/>
          <p:cNvPicPr preferRelativeResize="0"/>
          <p:nvPr/>
        </p:nvPicPr>
        <p:blipFill rotWithShape="1">
          <a:blip r:embed="rId5">
            <a:alphaModFix/>
          </a:blip>
          <a:srcRect b="0" l="0" r="0" t="0"/>
          <a:stretch/>
        </p:blipFill>
        <p:spPr>
          <a:xfrm>
            <a:off x="228600" y="4104014"/>
            <a:ext cx="1867275" cy="18065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2765aa77877_0_42"/>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GST ACCOUNTING BASIS</a:t>
            </a:r>
            <a:endParaRPr/>
          </a:p>
        </p:txBody>
      </p:sp>
      <p:pic>
        <p:nvPicPr>
          <p:cNvPr descr="Logo, company name&#10;&#10;Description automatically generated" id="81" name="Google Shape;81;g2765aa77877_0_42"/>
          <p:cNvPicPr preferRelativeResize="0"/>
          <p:nvPr/>
        </p:nvPicPr>
        <p:blipFill rotWithShape="1">
          <a:blip r:embed="rId3">
            <a:alphaModFix/>
          </a:blip>
          <a:srcRect b="0" l="0" r="0" t="0"/>
          <a:stretch/>
        </p:blipFill>
        <p:spPr>
          <a:xfrm>
            <a:off x="10593788" y="220748"/>
            <a:ext cx="1212738" cy="630900"/>
          </a:xfrm>
          <a:prstGeom prst="rect">
            <a:avLst/>
          </a:prstGeom>
          <a:noFill/>
          <a:ln>
            <a:noFill/>
          </a:ln>
        </p:spPr>
      </p:pic>
      <p:pic>
        <p:nvPicPr>
          <p:cNvPr id="82" name="Google Shape;82;g2765aa77877_0_42"/>
          <p:cNvPicPr preferRelativeResize="0"/>
          <p:nvPr/>
        </p:nvPicPr>
        <p:blipFill rotWithShape="1">
          <a:blip r:embed="rId4">
            <a:alphaModFix/>
          </a:blip>
          <a:srcRect b="0" l="0" r="0" t="0"/>
          <a:stretch/>
        </p:blipFill>
        <p:spPr>
          <a:xfrm>
            <a:off x="228600" y="158475"/>
            <a:ext cx="2045675" cy="895149"/>
          </a:xfrm>
          <a:prstGeom prst="rect">
            <a:avLst/>
          </a:prstGeom>
          <a:noFill/>
          <a:ln>
            <a:noFill/>
          </a:ln>
        </p:spPr>
      </p:pic>
      <p:sp>
        <p:nvSpPr>
          <p:cNvPr id="83" name="Google Shape;83;g2765aa77877_0_42"/>
          <p:cNvSpPr txBox="1"/>
          <p:nvPr/>
        </p:nvSpPr>
        <p:spPr>
          <a:xfrm>
            <a:off x="622525" y="6274950"/>
            <a:ext cx="11184000" cy="42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700"/>
              <a:t>Source: https://www.ird.govt.nz/gst/registering-for-gst/which-gst-accounting-basis-and-filing-frequency-should-i-use</a:t>
            </a:r>
            <a:endParaRPr sz="1700"/>
          </a:p>
        </p:txBody>
      </p:sp>
      <p:graphicFrame>
        <p:nvGraphicFramePr>
          <p:cNvPr id="84" name="Google Shape;84;g2765aa77877_0_42"/>
          <p:cNvGraphicFramePr/>
          <p:nvPr/>
        </p:nvGraphicFramePr>
        <p:xfrm>
          <a:off x="759000" y="975550"/>
          <a:ext cx="3000000" cy="3000000"/>
        </p:xfrm>
        <a:graphic>
          <a:graphicData uri="http://schemas.openxmlformats.org/drawingml/2006/table">
            <a:tbl>
              <a:tblPr>
                <a:noFill/>
                <a:tableStyleId>{DA9E76D2-1392-49CF-9951-E0826170E27F}</a:tableStyleId>
              </a:tblPr>
              <a:tblGrid>
                <a:gridCol w="1616775"/>
                <a:gridCol w="3852700"/>
                <a:gridCol w="5204525"/>
              </a:tblGrid>
              <a:tr h="381000">
                <a:tc>
                  <a:txBody>
                    <a:bodyPr/>
                    <a:lstStyle/>
                    <a:p>
                      <a:pPr indent="0" lvl="0" marL="0" rtl="0" algn="l">
                        <a:spcBef>
                          <a:spcPts val="0"/>
                        </a:spcBef>
                        <a:spcAft>
                          <a:spcPts val="0"/>
                        </a:spcAft>
                        <a:buNone/>
                      </a:pPr>
                      <a:r>
                        <a:rPr b="1" lang="en-US"/>
                        <a:t>Accounting</a:t>
                      </a:r>
                      <a:r>
                        <a:rPr b="1" lang="en-US"/>
                        <a:t> basis</a:t>
                      </a:r>
                      <a:endParaRPr b="1"/>
                    </a:p>
                  </a:txBody>
                  <a:tcPr marT="91425" marB="91425" marR="91425" marL="91425"/>
                </a:tc>
                <a:tc>
                  <a:txBody>
                    <a:bodyPr/>
                    <a:lstStyle/>
                    <a:p>
                      <a:pPr indent="0" lvl="0" marL="0" rtl="0" algn="l">
                        <a:spcBef>
                          <a:spcPts val="0"/>
                        </a:spcBef>
                        <a:spcAft>
                          <a:spcPts val="0"/>
                        </a:spcAft>
                        <a:buNone/>
                      </a:pPr>
                      <a:r>
                        <a:rPr b="1" lang="en-US"/>
                        <a:t>Who’s eligible</a:t>
                      </a:r>
                      <a:endParaRPr b="1"/>
                    </a:p>
                  </a:txBody>
                  <a:tcPr marT="91425" marB="91425" marR="91425" marL="91425"/>
                </a:tc>
                <a:tc>
                  <a:txBody>
                    <a:bodyPr/>
                    <a:lstStyle/>
                    <a:p>
                      <a:pPr indent="0" lvl="0" marL="0" rtl="0" algn="l">
                        <a:spcBef>
                          <a:spcPts val="0"/>
                        </a:spcBef>
                        <a:spcAft>
                          <a:spcPts val="0"/>
                        </a:spcAft>
                        <a:buNone/>
                      </a:pPr>
                      <a:r>
                        <a:rPr b="1" lang="en-US"/>
                        <a:t>What you need to do</a:t>
                      </a:r>
                      <a:endParaRPr b="1"/>
                    </a:p>
                  </a:txBody>
                  <a:tcPr marT="91425" marB="91425" marR="91425" marL="91425"/>
                </a:tc>
              </a:tr>
              <a:tr h="1396700">
                <a:tc>
                  <a:txBody>
                    <a:bodyPr/>
                    <a:lstStyle/>
                    <a:p>
                      <a:pPr indent="0" lvl="0" marL="0" rtl="0" algn="l">
                        <a:spcBef>
                          <a:spcPts val="0"/>
                        </a:spcBef>
                        <a:spcAft>
                          <a:spcPts val="0"/>
                        </a:spcAft>
                        <a:buNone/>
                      </a:pPr>
                      <a:r>
                        <a:rPr lang="en-US"/>
                        <a:t>Payments</a:t>
                      </a:r>
                      <a:endParaRPr/>
                    </a:p>
                  </a:txBody>
                  <a:tcPr marT="91425" marB="91425" marR="91425" marL="91425"/>
                </a:tc>
                <a:tc>
                  <a:txBody>
                    <a:bodyPr/>
                    <a:lstStyle/>
                    <a:p>
                      <a:pPr indent="0" lvl="0" marL="0" rtl="0" algn="l">
                        <a:lnSpc>
                          <a:spcPct val="156000"/>
                        </a:lnSpc>
                        <a:spcBef>
                          <a:spcPts val="0"/>
                        </a:spcBef>
                        <a:spcAft>
                          <a:spcPts val="0"/>
                        </a:spcAft>
                        <a:buClr>
                          <a:schemeClr val="dk1"/>
                        </a:buClr>
                        <a:buSzPts val="1100"/>
                        <a:buFont typeface="Arial"/>
                        <a:buNone/>
                      </a:pPr>
                      <a:r>
                        <a:rPr lang="en-US" sz="1000">
                          <a:solidFill>
                            <a:srgbClr val="37424A"/>
                          </a:solidFill>
                        </a:rPr>
                        <a:t>If your total sales are:</a:t>
                      </a:r>
                      <a:endParaRPr sz="1000">
                        <a:solidFill>
                          <a:srgbClr val="37424A"/>
                        </a:solidFill>
                      </a:endParaRPr>
                    </a:p>
                    <a:p>
                      <a:pPr indent="-292100" lvl="0" marL="457200" rtl="0" algn="l">
                        <a:lnSpc>
                          <a:spcPct val="156000"/>
                        </a:lnSpc>
                        <a:spcBef>
                          <a:spcPts val="1600"/>
                        </a:spcBef>
                        <a:spcAft>
                          <a:spcPts val="0"/>
                        </a:spcAft>
                        <a:buClr>
                          <a:srgbClr val="37424A"/>
                        </a:buClr>
                        <a:buSzPts val="1000"/>
                        <a:buChar char="●"/>
                      </a:pPr>
                      <a:r>
                        <a:rPr lang="en-US" sz="1000">
                          <a:solidFill>
                            <a:srgbClr val="37424A"/>
                          </a:solidFill>
                        </a:rPr>
                        <a:t>$2 million or less in the last 12 months</a:t>
                      </a:r>
                      <a:endParaRPr sz="1000">
                        <a:solidFill>
                          <a:srgbClr val="37424A"/>
                        </a:solidFill>
                      </a:endParaRPr>
                    </a:p>
                    <a:p>
                      <a:pPr indent="-292100" lvl="0" marL="457200" rtl="0" algn="l">
                        <a:lnSpc>
                          <a:spcPct val="156000"/>
                        </a:lnSpc>
                        <a:spcBef>
                          <a:spcPts val="0"/>
                        </a:spcBef>
                        <a:spcAft>
                          <a:spcPts val="0"/>
                        </a:spcAft>
                        <a:buClr>
                          <a:srgbClr val="37424A"/>
                        </a:buClr>
                        <a:buSzPts val="1000"/>
                        <a:buChar char="●"/>
                      </a:pPr>
                      <a:r>
                        <a:rPr lang="en-US" sz="1000">
                          <a:solidFill>
                            <a:srgbClr val="37424A"/>
                          </a:solidFill>
                        </a:rPr>
                        <a:t>likely to be $2 million or less in any 12-month period beginning on the first day of a month.</a:t>
                      </a:r>
                      <a:endParaRPr sz="1000"/>
                    </a:p>
                  </a:txBody>
                  <a:tcPr marT="91425" marB="91425" marR="91425" marL="91425"/>
                </a:tc>
                <a:tc>
                  <a:txBody>
                    <a:bodyPr/>
                    <a:lstStyle/>
                    <a:p>
                      <a:pPr indent="0" lvl="0" marL="0" rtl="0" algn="l">
                        <a:lnSpc>
                          <a:spcPct val="156000"/>
                        </a:lnSpc>
                        <a:spcBef>
                          <a:spcPts val="0"/>
                        </a:spcBef>
                        <a:spcAft>
                          <a:spcPts val="0"/>
                        </a:spcAft>
                        <a:buClr>
                          <a:schemeClr val="dk1"/>
                        </a:buClr>
                        <a:buSzPts val="1100"/>
                        <a:buFont typeface="Arial"/>
                        <a:buNone/>
                      </a:pPr>
                      <a:r>
                        <a:rPr lang="en-US" sz="1000">
                          <a:solidFill>
                            <a:srgbClr val="37424A"/>
                          </a:solidFill>
                        </a:rPr>
                        <a:t>In your GST return for the period include:</a:t>
                      </a:r>
                      <a:endParaRPr sz="1000">
                        <a:solidFill>
                          <a:srgbClr val="37424A"/>
                        </a:solidFill>
                      </a:endParaRPr>
                    </a:p>
                    <a:p>
                      <a:pPr indent="-292100" lvl="0" marL="457200" rtl="0" algn="l">
                        <a:lnSpc>
                          <a:spcPct val="156000"/>
                        </a:lnSpc>
                        <a:spcBef>
                          <a:spcPts val="1600"/>
                        </a:spcBef>
                        <a:spcAft>
                          <a:spcPts val="0"/>
                        </a:spcAft>
                        <a:buClr>
                          <a:srgbClr val="37424A"/>
                        </a:buClr>
                        <a:buSzPts val="1000"/>
                        <a:buChar char="●"/>
                      </a:pPr>
                      <a:r>
                        <a:rPr lang="en-US" sz="1000">
                          <a:solidFill>
                            <a:srgbClr val="37424A"/>
                          </a:solidFill>
                        </a:rPr>
                        <a:t>amounts you've been paid by customers</a:t>
                      </a:r>
                      <a:endParaRPr sz="1000">
                        <a:solidFill>
                          <a:srgbClr val="37424A"/>
                        </a:solidFill>
                      </a:endParaRPr>
                    </a:p>
                    <a:p>
                      <a:pPr indent="-292100" lvl="0" marL="457200" rtl="0" algn="l">
                        <a:lnSpc>
                          <a:spcPct val="156000"/>
                        </a:lnSpc>
                        <a:spcBef>
                          <a:spcPts val="0"/>
                        </a:spcBef>
                        <a:spcAft>
                          <a:spcPts val="0"/>
                        </a:spcAft>
                        <a:buClr>
                          <a:srgbClr val="37424A"/>
                        </a:buClr>
                        <a:buSzPts val="1000"/>
                        <a:buChar char="●"/>
                      </a:pPr>
                      <a:r>
                        <a:rPr lang="en-US" sz="1000">
                          <a:solidFill>
                            <a:srgbClr val="37424A"/>
                          </a:solidFill>
                        </a:rPr>
                        <a:t>amounts you've paid to suppliers if you hold taxable supply information.</a:t>
                      </a:r>
                      <a:endParaRPr sz="1000"/>
                    </a:p>
                  </a:txBody>
                  <a:tcPr marT="91425" marB="91425" marR="91425" marL="91425"/>
                </a:tc>
              </a:tr>
              <a:tr h="381000">
                <a:tc>
                  <a:txBody>
                    <a:bodyPr/>
                    <a:lstStyle/>
                    <a:p>
                      <a:pPr indent="0" lvl="0" marL="0" rtl="0" algn="l">
                        <a:spcBef>
                          <a:spcPts val="0"/>
                        </a:spcBef>
                        <a:spcAft>
                          <a:spcPts val="0"/>
                        </a:spcAft>
                        <a:buNone/>
                      </a:pPr>
                      <a:r>
                        <a:rPr lang="en-US"/>
                        <a:t>Invoice</a:t>
                      </a:r>
                      <a:endParaRPr/>
                    </a:p>
                  </a:txBody>
                  <a:tcPr marT="91425" marB="91425" marR="91425" marL="91425"/>
                </a:tc>
                <a:tc>
                  <a:txBody>
                    <a:bodyPr/>
                    <a:lstStyle/>
                    <a:p>
                      <a:pPr indent="0" lvl="0" marL="0" rtl="0" algn="l">
                        <a:spcBef>
                          <a:spcPts val="0"/>
                        </a:spcBef>
                        <a:spcAft>
                          <a:spcPts val="0"/>
                        </a:spcAft>
                        <a:buNone/>
                      </a:pPr>
                      <a:r>
                        <a:rPr lang="en-US" sz="1000"/>
                        <a:t>Anyone</a:t>
                      </a:r>
                      <a:endParaRPr sz="1000"/>
                    </a:p>
                  </a:txBody>
                  <a:tcPr marT="91425" marB="91425" marR="91425" marL="91425"/>
                </a:tc>
                <a:tc>
                  <a:txBody>
                    <a:bodyPr/>
                    <a:lstStyle/>
                    <a:p>
                      <a:pPr indent="0" lvl="0" marL="0" rtl="0" algn="l">
                        <a:lnSpc>
                          <a:spcPct val="156000"/>
                        </a:lnSpc>
                        <a:spcBef>
                          <a:spcPts val="0"/>
                        </a:spcBef>
                        <a:spcAft>
                          <a:spcPts val="0"/>
                        </a:spcAft>
                        <a:buClr>
                          <a:schemeClr val="dk1"/>
                        </a:buClr>
                        <a:buSzPts val="1100"/>
                        <a:buFont typeface="Arial"/>
                        <a:buNone/>
                      </a:pPr>
                      <a:r>
                        <a:rPr lang="en-US" sz="1000">
                          <a:solidFill>
                            <a:srgbClr val="37424A"/>
                          </a:solidFill>
                        </a:rPr>
                        <a:t>In your GST return for the period include:</a:t>
                      </a:r>
                      <a:endParaRPr sz="1000">
                        <a:solidFill>
                          <a:srgbClr val="37424A"/>
                        </a:solidFill>
                      </a:endParaRPr>
                    </a:p>
                    <a:p>
                      <a:pPr indent="-292100" lvl="0" marL="457200" rtl="0" algn="l">
                        <a:lnSpc>
                          <a:spcPct val="156000"/>
                        </a:lnSpc>
                        <a:spcBef>
                          <a:spcPts val="1600"/>
                        </a:spcBef>
                        <a:spcAft>
                          <a:spcPts val="0"/>
                        </a:spcAft>
                        <a:buClr>
                          <a:srgbClr val="37424A"/>
                        </a:buClr>
                        <a:buSzPts val="1000"/>
                        <a:buChar char="●"/>
                      </a:pPr>
                      <a:r>
                        <a:rPr lang="en-US" sz="1000">
                          <a:solidFill>
                            <a:srgbClr val="37424A"/>
                          </a:solidFill>
                        </a:rPr>
                        <a:t>amounts you’ve notified customers to pay by invoice, even if you have not been paid yet</a:t>
                      </a:r>
                      <a:endParaRPr sz="1000">
                        <a:solidFill>
                          <a:srgbClr val="37424A"/>
                        </a:solidFill>
                      </a:endParaRPr>
                    </a:p>
                    <a:p>
                      <a:pPr indent="-292100" lvl="0" marL="457200" rtl="0" algn="l">
                        <a:lnSpc>
                          <a:spcPct val="156000"/>
                        </a:lnSpc>
                        <a:spcBef>
                          <a:spcPts val="0"/>
                        </a:spcBef>
                        <a:spcAft>
                          <a:spcPts val="0"/>
                        </a:spcAft>
                        <a:buClr>
                          <a:srgbClr val="37424A"/>
                        </a:buClr>
                        <a:buSzPts val="1000"/>
                        <a:buChar char="●"/>
                      </a:pPr>
                      <a:r>
                        <a:rPr lang="en-US" sz="1000">
                          <a:solidFill>
                            <a:srgbClr val="37424A"/>
                          </a:solidFill>
                        </a:rPr>
                        <a:t>the full sale price amount if customers have paid any amount before you’ve invoiced them</a:t>
                      </a:r>
                      <a:endParaRPr sz="1000">
                        <a:solidFill>
                          <a:srgbClr val="37424A"/>
                        </a:solidFill>
                      </a:endParaRPr>
                    </a:p>
                    <a:p>
                      <a:pPr indent="-292100" lvl="0" marL="457200" rtl="0" algn="l">
                        <a:lnSpc>
                          <a:spcPct val="156000"/>
                        </a:lnSpc>
                        <a:spcBef>
                          <a:spcPts val="0"/>
                        </a:spcBef>
                        <a:spcAft>
                          <a:spcPts val="0"/>
                        </a:spcAft>
                        <a:buClr>
                          <a:srgbClr val="37424A"/>
                        </a:buClr>
                        <a:buSzPts val="1000"/>
                        <a:buChar char="●"/>
                      </a:pPr>
                      <a:r>
                        <a:rPr lang="en-US" sz="1000">
                          <a:solidFill>
                            <a:srgbClr val="37424A"/>
                          </a:solidFill>
                        </a:rPr>
                        <a:t>amounts you’ve paid to or been invoiced by suppliers if you hold taxable supply information, even if you have not paid the full amount yet.</a:t>
                      </a:r>
                      <a:endParaRPr sz="1000"/>
                    </a:p>
                  </a:txBody>
                  <a:tcPr marT="91425" marB="91425" marR="91425" marL="91425"/>
                </a:tc>
              </a:tr>
              <a:tr h="381000">
                <a:tc>
                  <a:txBody>
                    <a:bodyPr/>
                    <a:lstStyle/>
                    <a:p>
                      <a:pPr indent="0" lvl="0" marL="0" rtl="0" algn="l">
                        <a:spcBef>
                          <a:spcPts val="0"/>
                        </a:spcBef>
                        <a:spcAft>
                          <a:spcPts val="0"/>
                        </a:spcAft>
                        <a:buNone/>
                      </a:pPr>
                      <a:r>
                        <a:rPr lang="en-US"/>
                        <a:t>Hybrid</a:t>
                      </a:r>
                      <a:endParaRPr/>
                    </a:p>
                  </a:txBody>
                  <a:tcPr marT="91425" marB="91425" marR="91425" marL="91425"/>
                </a:tc>
                <a:tc>
                  <a:txBody>
                    <a:bodyPr/>
                    <a:lstStyle/>
                    <a:p>
                      <a:pPr indent="0" lvl="0" marL="0" rtl="0" algn="l">
                        <a:spcBef>
                          <a:spcPts val="0"/>
                        </a:spcBef>
                        <a:spcAft>
                          <a:spcPts val="0"/>
                        </a:spcAft>
                        <a:buNone/>
                      </a:pPr>
                      <a:r>
                        <a:rPr lang="en-US" sz="1000">
                          <a:solidFill>
                            <a:srgbClr val="37424A"/>
                          </a:solidFill>
                          <a:highlight>
                            <a:schemeClr val="lt1"/>
                          </a:highlight>
                        </a:rPr>
                        <a:t>Anyone. </a:t>
                      </a:r>
                      <a:endParaRPr sz="1000">
                        <a:solidFill>
                          <a:srgbClr val="37424A"/>
                        </a:solidFill>
                        <a:highlight>
                          <a:schemeClr val="lt1"/>
                        </a:highlight>
                      </a:endParaRPr>
                    </a:p>
                    <a:p>
                      <a:pPr indent="0" lvl="0" marL="0" rtl="0" algn="l">
                        <a:spcBef>
                          <a:spcPts val="0"/>
                        </a:spcBef>
                        <a:spcAft>
                          <a:spcPts val="0"/>
                        </a:spcAft>
                        <a:buNone/>
                      </a:pPr>
                      <a:r>
                        <a:rPr b="1" lang="en-US" sz="1000">
                          <a:solidFill>
                            <a:srgbClr val="37424A"/>
                          </a:solidFill>
                          <a:highlight>
                            <a:schemeClr val="lt1"/>
                          </a:highlight>
                        </a:rPr>
                        <a:t>Note:</a:t>
                      </a:r>
                      <a:r>
                        <a:rPr lang="en-US" sz="1000">
                          <a:solidFill>
                            <a:srgbClr val="37424A"/>
                          </a:solidFill>
                          <a:highlight>
                            <a:schemeClr val="lt1"/>
                          </a:highlight>
                        </a:rPr>
                        <a:t> This method is not commonly used by small businesses because of negative cashflow consequences. This is because you may return GST on invoiced sales before you have received payment, but you can only claim GST when you have paid for your purchases (not when invoiced).</a:t>
                      </a:r>
                      <a:endParaRPr sz="1000">
                        <a:highlight>
                          <a:schemeClr val="lt1"/>
                        </a:highlight>
                      </a:endParaRPr>
                    </a:p>
                  </a:txBody>
                  <a:tcPr marT="91425" marB="91425" marR="91425" marL="91425"/>
                </a:tc>
                <a:tc>
                  <a:txBody>
                    <a:bodyPr/>
                    <a:lstStyle/>
                    <a:p>
                      <a:pPr indent="0" lvl="0" marL="0" rtl="0" algn="l">
                        <a:lnSpc>
                          <a:spcPct val="156000"/>
                        </a:lnSpc>
                        <a:spcBef>
                          <a:spcPts val="0"/>
                        </a:spcBef>
                        <a:spcAft>
                          <a:spcPts val="0"/>
                        </a:spcAft>
                        <a:buClr>
                          <a:schemeClr val="dk1"/>
                        </a:buClr>
                        <a:buSzPts val="1100"/>
                        <a:buFont typeface="Arial"/>
                        <a:buNone/>
                      </a:pPr>
                      <a:r>
                        <a:rPr lang="en-US" sz="1050">
                          <a:solidFill>
                            <a:srgbClr val="37424A"/>
                          </a:solidFill>
                        </a:rPr>
                        <a:t>Use the invoice basis for your sales.</a:t>
                      </a:r>
                      <a:endParaRPr sz="1050">
                        <a:solidFill>
                          <a:srgbClr val="37424A"/>
                        </a:solidFill>
                      </a:endParaRPr>
                    </a:p>
                    <a:p>
                      <a:pPr indent="0" lvl="0" marL="0" rtl="0" algn="l">
                        <a:lnSpc>
                          <a:spcPct val="156000"/>
                        </a:lnSpc>
                        <a:spcBef>
                          <a:spcPts val="1600"/>
                        </a:spcBef>
                        <a:spcAft>
                          <a:spcPts val="1600"/>
                        </a:spcAft>
                        <a:buNone/>
                      </a:pPr>
                      <a:r>
                        <a:rPr lang="en-US" sz="1050">
                          <a:solidFill>
                            <a:srgbClr val="37424A"/>
                          </a:solidFill>
                        </a:rPr>
                        <a:t>Use the payments basis for your expenses.</a:t>
                      </a:r>
                      <a:endParaRPr/>
                    </a:p>
                  </a:txBody>
                  <a:tcPr marT="91425" marB="91425" marR="91425" marL="91425"/>
                </a:tc>
              </a:tr>
            </a:tbl>
          </a:graphicData>
        </a:graphic>
      </p:graphicFrame>
      <p:cxnSp>
        <p:nvCxnSpPr>
          <p:cNvPr id="85" name="Google Shape;85;g2765aa77877_0_42"/>
          <p:cNvCxnSpPr/>
          <p:nvPr/>
        </p:nvCxnSpPr>
        <p:spPr>
          <a:xfrm rot="10800000">
            <a:off x="1852100" y="1831700"/>
            <a:ext cx="7473600" cy="52800"/>
          </a:xfrm>
          <a:prstGeom prst="straightConnector1">
            <a:avLst/>
          </a:prstGeom>
          <a:noFill/>
          <a:ln cap="flat" cmpd="sng" w="34925">
            <a:solidFill>
              <a:srgbClr val="00B050"/>
            </a:solidFill>
            <a:prstDash val="solid"/>
            <a:round/>
            <a:headEnd len="sm" w="sm" type="none"/>
            <a:tailEnd len="med" w="med" type="triangle"/>
          </a:ln>
        </p:spPr>
      </p:cxnSp>
      <p:sp>
        <p:nvSpPr>
          <p:cNvPr id="86" name="Google Shape;86;g2765aa77877_0_42"/>
          <p:cNvSpPr txBox="1"/>
          <p:nvPr/>
        </p:nvSpPr>
        <p:spPr>
          <a:xfrm>
            <a:off x="9325700" y="1471250"/>
            <a:ext cx="2355000" cy="77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chemeClr val="accent5"/>
                </a:solidFill>
                <a:latin typeface="Avenir"/>
                <a:ea typeface="Avenir"/>
                <a:cs typeface="Avenir"/>
                <a:sym typeface="Avenir"/>
              </a:rPr>
              <a:t>Most organisations use “Payments” based Accounting</a:t>
            </a:r>
            <a:endParaRPr b="1" sz="1800">
              <a:solidFill>
                <a:schemeClr val="accent5"/>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2765aa77877_0_63"/>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GST FILING FREQUENCY</a:t>
            </a:r>
            <a:endParaRPr/>
          </a:p>
        </p:txBody>
      </p:sp>
      <p:pic>
        <p:nvPicPr>
          <p:cNvPr descr="Logo, company name&#10;&#10;Description automatically generated" id="93" name="Google Shape;93;g2765aa77877_0_63"/>
          <p:cNvPicPr preferRelativeResize="0"/>
          <p:nvPr/>
        </p:nvPicPr>
        <p:blipFill rotWithShape="1">
          <a:blip r:embed="rId3">
            <a:alphaModFix/>
          </a:blip>
          <a:srcRect b="0" l="0" r="0" t="0"/>
          <a:stretch/>
        </p:blipFill>
        <p:spPr>
          <a:xfrm>
            <a:off x="10593788" y="220748"/>
            <a:ext cx="1212738" cy="630900"/>
          </a:xfrm>
          <a:prstGeom prst="rect">
            <a:avLst/>
          </a:prstGeom>
          <a:noFill/>
          <a:ln>
            <a:noFill/>
          </a:ln>
        </p:spPr>
      </p:pic>
      <p:pic>
        <p:nvPicPr>
          <p:cNvPr id="94" name="Google Shape;94;g2765aa77877_0_63"/>
          <p:cNvPicPr preferRelativeResize="0"/>
          <p:nvPr/>
        </p:nvPicPr>
        <p:blipFill rotWithShape="1">
          <a:blip r:embed="rId4">
            <a:alphaModFix/>
          </a:blip>
          <a:srcRect b="0" l="0" r="0" t="0"/>
          <a:stretch/>
        </p:blipFill>
        <p:spPr>
          <a:xfrm>
            <a:off x="228600" y="158475"/>
            <a:ext cx="2045675" cy="895149"/>
          </a:xfrm>
          <a:prstGeom prst="rect">
            <a:avLst/>
          </a:prstGeom>
          <a:noFill/>
          <a:ln>
            <a:noFill/>
          </a:ln>
        </p:spPr>
      </p:pic>
      <p:sp>
        <p:nvSpPr>
          <p:cNvPr id="95" name="Google Shape;95;g2765aa77877_0_63"/>
          <p:cNvSpPr txBox="1"/>
          <p:nvPr/>
        </p:nvSpPr>
        <p:spPr>
          <a:xfrm>
            <a:off x="622525" y="6274950"/>
            <a:ext cx="11184000" cy="42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700"/>
              <a:t>Source: </a:t>
            </a:r>
            <a:r>
              <a:rPr lang="en-US" sz="1700"/>
              <a:t>https://www.ird.govt.nz/gst/registering-for-gst/which-gst-accounting-basis-and-filing-frequency-should-i-use</a:t>
            </a:r>
            <a:endParaRPr sz="1700"/>
          </a:p>
        </p:txBody>
      </p:sp>
      <p:graphicFrame>
        <p:nvGraphicFramePr>
          <p:cNvPr id="96" name="Google Shape;96;g2765aa77877_0_63"/>
          <p:cNvGraphicFramePr/>
          <p:nvPr/>
        </p:nvGraphicFramePr>
        <p:xfrm>
          <a:off x="759000" y="1280338"/>
          <a:ext cx="3000000" cy="3000000"/>
        </p:xfrm>
        <a:graphic>
          <a:graphicData uri="http://schemas.openxmlformats.org/drawingml/2006/table">
            <a:tbl>
              <a:tblPr>
                <a:noFill/>
                <a:tableStyleId>{DA9E76D2-1392-49CF-9951-E0826170E27F}</a:tableStyleId>
              </a:tblPr>
              <a:tblGrid>
                <a:gridCol w="1616775"/>
                <a:gridCol w="3835100"/>
                <a:gridCol w="5222125"/>
              </a:tblGrid>
              <a:tr h="381000">
                <a:tc>
                  <a:txBody>
                    <a:bodyPr/>
                    <a:lstStyle/>
                    <a:p>
                      <a:pPr indent="0" lvl="0" marL="0" rtl="0" algn="l">
                        <a:spcBef>
                          <a:spcPts val="0"/>
                        </a:spcBef>
                        <a:spcAft>
                          <a:spcPts val="0"/>
                        </a:spcAft>
                        <a:buNone/>
                      </a:pPr>
                      <a:r>
                        <a:rPr b="1" lang="en-US"/>
                        <a:t>Filing Frequency</a:t>
                      </a:r>
                      <a:endParaRPr b="1"/>
                    </a:p>
                  </a:txBody>
                  <a:tcPr marT="91425" marB="91425" marR="91425" marL="91425"/>
                </a:tc>
                <a:tc>
                  <a:txBody>
                    <a:bodyPr/>
                    <a:lstStyle/>
                    <a:p>
                      <a:pPr indent="0" lvl="0" marL="0" rtl="0" algn="l">
                        <a:spcBef>
                          <a:spcPts val="0"/>
                        </a:spcBef>
                        <a:spcAft>
                          <a:spcPts val="0"/>
                        </a:spcAft>
                        <a:buNone/>
                      </a:pPr>
                      <a:r>
                        <a:rPr b="1" lang="en-US"/>
                        <a:t>Who’s eligible</a:t>
                      </a:r>
                      <a:endParaRPr b="1"/>
                    </a:p>
                  </a:txBody>
                  <a:tcPr marT="91425" marB="91425" marR="91425" marL="91425"/>
                </a:tc>
                <a:tc>
                  <a:txBody>
                    <a:bodyPr/>
                    <a:lstStyle/>
                    <a:p>
                      <a:pPr indent="0" lvl="0" marL="0" rtl="0" algn="l">
                        <a:spcBef>
                          <a:spcPts val="0"/>
                        </a:spcBef>
                        <a:spcAft>
                          <a:spcPts val="0"/>
                        </a:spcAft>
                        <a:buNone/>
                      </a:pPr>
                      <a:r>
                        <a:rPr b="1" lang="en-US"/>
                        <a:t>Who it’s suitable for</a:t>
                      </a:r>
                      <a:endParaRPr b="1"/>
                    </a:p>
                  </a:txBody>
                  <a:tcPr marT="91425" marB="91425" marR="91425" marL="91425"/>
                </a:tc>
              </a:tr>
              <a:tr h="1396700">
                <a:tc>
                  <a:txBody>
                    <a:bodyPr/>
                    <a:lstStyle/>
                    <a:p>
                      <a:pPr indent="0" lvl="0" marL="0" rtl="0" algn="l">
                        <a:spcBef>
                          <a:spcPts val="0"/>
                        </a:spcBef>
                        <a:spcAft>
                          <a:spcPts val="0"/>
                        </a:spcAft>
                        <a:buNone/>
                      </a:pPr>
                      <a:r>
                        <a:rPr lang="en-US"/>
                        <a:t>Monthly</a:t>
                      </a:r>
                      <a:endParaRPr/>
                    </a:p>
                  </a:txBody>
                  <a:tcPr marT="91425" marB="91425" marR="91425" marL="91425"/>
                </a:tc>
                <a:tc>
                  <a:txBody>
                    <a:bodyPr/>
                    <a:lstStyle/>
                    <a:p>
                      <a:pPr indent="-304800" lvl="0" marL="457200" rtl="0" algn="l">
                        <a:lnSpc>
                          <a:spcPct val="156000"/>
                        </a:lnSpc>
                        <a:spcBef>
                          <a:spcPts val="0"/>
                        </a:spcBef>
                        <a:spcAft>
                          <a:spcPts val="0"/>
                        </a:spcAft>
                        <a:buClr>
                          <a:srgbClr val="37424A"/>
                        </a:buClr>
                        <a:buSzPts val="1200"/>
                        <a:buChar char="●"/>
                      </a:pPr>
                      <a:r>
                        <a:rPr lang="en-US" sz="1200">
                          <a:solidFill>
                            <a:srgbClr val="37424A"/>
                          </a:solidFill>
                        </a:rPr>
                        <a:t>Anyone.</a:t>
                      </a:r>
                      <a:endParaRPr sz="1200">
                        <a:solidFill>
                          <a:srgbClr val="37424A"/>
                        </a:solidFill>
                      </a:endParaRPr>
                    </a:p>
                    <a:p>
                      <a:pPr indent="-304800" lvl="0" marL="457200" rtl="0" algn="l">
                        <a:lnSpc>
                          <a:spcPct val="156000"/>
                        </a:lnSpc>
                        <a:spcBef>
                          <a:spcPts val="0"/>
                        </a:spcBef>
                        <a:spcAft>
                          <a:spcPts val="0"/>
                        </a:spcAft>
                        <a:buClr>
                          <a:srgbClr val="37424A"/>
                        </a:buClr>
                        <a:buSzPts val="1200"/>
                        <a:buChar char="●"/>
                      </a:pPr>
                      <a:r>
                        <a:rPr lang="en-US" sz="1200">
                          <a:solidFill>
                            <a:srgbClr val="37424A"/>
                          </a:solidFill>
                        </a:rPr>
                        <a:t>You must file monthly if your sales are over $24 million in any 12-month period.</a:t>
                      </a:r>
                      <a:endParaRPr sz="1200">
                        <a:solidFill>
                          <a:srgbClr val="37424A"/>
                        </a:solidFill>
                      </a:endParaRPr>
                    </a:p>
                    <a:p>
                      <a:pPr indent="-304800" lvl="0" marL="457200" rtl="0" algn="l">
                        <a:lnSpc>
                          <a:spcPct val="156000"/>
                        </a:lnSpc>
                        <a:spcBef>
                          <a:spcPts val="0"/>
                        </a:spcBef>
                        <a:spcAft>
                          <a:spcPts val="0"/>
                        </a:spcAft>
                        <a:buClr>
                          <a:srgbClr val="37424A"/>
                        </a:buClr>
                        <a:buSzPts val="1200"/>
                        <a:buChar char="●"/>
                      </a:pPr>
                      <a:r>
                        <a:rPr lang="en-US" sz="1200">
                          <a:solidFill>
                            <a:srgbClr val="37424A"/>
                          </a:solidFill>
                        </a:rPr>
                        <a:t>For a GST group the $24 million applies to the group as a whole.</a:t>
                      </a:r>
                      <a:endParaRPr sz="1200">
                        <a:solidFill>
                          <a:srgbClr val="37424A"/>
                        </a:solidFill>
                      </a:endParaRPr>
                    </a:p>
                  </a:txBody>
                  <a:tcPr marT="91425" marB="91425" marR="91425" marL="91425"/>
                </a:tc>
                <a:tc>
                  <a:txBody>
                    <a:bodyPr/>
                    <a:lstStyle/>
                    <a:p>
                      <a:pPr indent="-304800" lvl="0" marL="457200" rtl="0" algn="l">
                        <a:lnSpc>
                          <a:spcPct val="156000"/>
                        </a:lnSpc>
                        <a:spcBef>
                          <a:spcPts val="0"/>
                        </a:spcBef>
                        <a:spcAft>
                          <a:spcPts val="0"/>
                        </a:spcAft>
                        <a:buClr>
                          <a:srgbClr val="37424A"/>
                        </a:buClr>
                        <a:buSzPts val="1200"/>
                        <a:buChar char="●"/>
                      </a:pPr>
                      <a:r>
                        <a:rPr lang="en-US" sz="1200">
                          <a:solidFill>
                            <a:srgbClr val="37424A"/>
                          </a:solidFill>
                          <a:highlight>
                            <a:schemeClr val="lt1"/>
                          </a:highlight>
                        </a:rPr>
                        <a:t>Customers likely to get regular GST refunds.</a:t>
                      </a:r>
                      <a:endParaRPr sz="1200">
                        <a:highlight>
                          <a:schemeClr val="lt1"/>
                        </a:highlight>
                      </a:endParaRPr>
                    </a:p>
                  </a:txBody>
                  <a:tcPr marT="91425" marB="91425" marR="91425" marL="91425"/>
                </a:tc>
              </a:tr>
              <a:tr h="1238025">
                <a:tc>
                  <a:txBody>
                    <a:bodyPr/>
                    <a:lstStyle/>
                    <a:p>
                      <a:pPr indent="0" lvl="0" marL="0" rtl="0" algn="l">
                        <a:spcBef>
                          <a:spcPts val="0"/>
                        </a:spcBef>
                        <a:spcAft>
                          <a:spcPts val="0"/>
                        </a:spcAft>
                        <a:buNone/>
                      </a:pPr>
                      <a:r>
                        <a:rPr lang="en-US"/>
                        <a:t>Two-monthly</a:t>
                      </a:r>
                      <a:endParaRPr/>
                    </a:p>
                  </a:txBody>
                  <a:tcPr marT="91425" marB="91425" marR="91425" marL="91425"/>
                </a:tc>
                <a:tc>
                  <a:txBody>
                    <a:bodyPr/>
                    <a:lstStyle/>
                    <a:p>
                      <a:pPr indent="-304800" lvl="0" marL="457200" rtl="0" algn="l">
                        <a:lnSpc>
                          <a:spcPct val="156000"/>
                        </a:lnSpc>
                        <a:spcBef>
                          <a:spcPts val="0"/>
                        </a:spcBef>
                        <a:spcAft>
                          <a:spcPts val="0"/>
                        </a:spcAft>
                        <a:buClr>
                          <a:srgbClr val="37424A"/>
                        </a:buClr>
                        <a:buSzPts val="1200"/>
                        <a:buChar char="●"/>
                      </a:pPr>
                      <a:r>
                        <a:rPr lang="en-US" sz="1200">
                          <a:solidFill>
                            <a:srgbClr val="37424A"/>
                          </a:solidFill>
                        </a:rPr>
                        <a:t>Anyone with sales under $24 million in any 12-month period.</a:t>
                      </a:r>
                      <a:endParaRPr sz="1200">
                        <a:solidFill>
                          <a:srgbClr val="37424A"/>
                        </a:solidFill>
                      </a:endParaRPr>
                    </a:p>
                    <a:p>
                      <a:pPr indent="-304800" lvl="0" marL="457200" rtl="0" algn="l">
                        <a:lnSpc>
                          <a:spcPct val="156000"/>
                        </a:lnSpc>
                        <a:spcBef>
                          <a:spcPts val="0"/>
                        </a:spcBef>
                        <a:spcAft>
                          <a:spcPts val="0"/>
                        </a:spcAft>
                        <a:buClr>
                          <a:srgbClr val="37424A"/>
                        </a:buClr>
                        <a:buSzPts val="1200"/>
                        <a:buChar char="●"/>
                      </a:pPr>
                      <a:r>
                        <a:rPr lang="en-US" sz="1200">
                          <a:solidFill>
                            <a:srgbClr val="37424A"/>
                          </a:solidFill>
                        </a:rPr>
                        <a:t>For a GST group the $24 million applies to the group as a whole.</a:t>
                      </a:r>
                      <a:endParaRPr sz="1200"/>
                    </a:p>
                  </a:txBody>
                  <a:tcPr marT="91425" marB="91425" marR="91425" marL="91425"/>
                </a:tc>
                <a:tc>
                  <a:txBody>
                    <a:bodyPr/>
                    <a:lstStyle/>
                    <a:p>
                      <a:pPr indent="-304800" lvl="0" marL="457200" rtl="0" algn="l">
                        <a:lnSpc>
                          <a:spcPct val="156000"/>
                        </a:lnSpc>
                        <a:spcBef>
                          <a:spcPts val="0"/>
                        </a:spcBef>
                        <a:spcAft>
                          <a:spcPts val="0"/>
                        </a:spcAft>
                        <a:buClr>
                          <a:srgbClr val="37424A"/>
                        </a:buClr>
                        <a:buSzPts val="1200"/>
                        <a:buChar char="●"/>
                      </a:pPr>
                      <a:r>
                        <a:rPr lang="en-US" sz="1200">
                          <a:solidFill>
                            <a:srgbClr val="37424A"/>
                          </a:solidFill>
                          <a:highlight>
                            <a:schemeClr val="lt1"/>
                          </a:highlight>
                        </a:rPr>
                        <a:t>Customers who find regular filing helps them keep on top of paperwork.</a:t>
                      </a:r>
                      <a:endParaRPr sz="1200">
                        <a:highlight>
                          <a:schemeClr val="lt1"/>
                        </a:highlight>
                      </a:endParaRPr>
                    </a:p>
                  </a:txBody>
                  <a:tcPr marT="91425" marB="91425" marR="91425" marL="91425"/>
                </a:tc>
              </a:tr>
              <a:tr h="381000">
                <a:tc>
                  <a:txBody>
                    <a:bodyPr/>
                    <a:lstStyle/>
                    <a:p>
                      <a:pPr indent="0" lvl="0" marL="0" rtl="0" algn="l">
                        <a:spcBef>
                          <a:spcPts val="0"/>
                        </a:spcBef>
                        <a:spcAft>
                          <a:spcPts val="0"/>
                        </a:spcAft>
                        <a:buNone/>
                      </a:pPr>
                      <a:r>
                        <a:rPr lang="en-US"/>
                        <a:t>Six-monthly</a:t>
                      </a:r>
                      <a:endParaRPr/>
                    </a:p>
                  </a:txBody>
                  <a:tcPr marT="91425" marB="91425" marR="91425" marL="91425"/>
                </a:tc>
                <a:tc>
                  <a:txBody>
                    <a:bodyPr/>
                    <a:lstStyle/>
                    <a:p>
                      <a:pPr indent="-304800" lvl="0" marL="457200" rtl="0" algn="l">
                        <a:lnSpc>
                          <a:spcPct val="156000"/>
                        </a:lnSpc>
                        <a:spcBef>
                          <a:spcPts val="0"/>
                        </a:spcBef>
                        <a:spcAft>
                          <a:spcPts val="0"/>
                        </a:spcAft>
                        <a:buClr>
                          <a:srgbClr val="37424A"/>
                        </a:buClr>
                        <a:buSzPts val="1200"/>
                        <a:buChar char="●"/>
                      </a:pPr>
                      <a:r>
                        <a:rPr lang="en-US" sz="1200">
                          <a:solidFill>
                            <a:srgbClr val="37424A"/>
                          </a:solidFill>
                        </a:rPr>
                        <a:t>Anyone with sales under $500,000 in any 12-month period.</a:t>
                      </a:r>
                      <a:endParaRPr sz="1200">
                        <a:solidFill>
                          <a:srgbClr val="37424A"/>
                        </a:solidFill>
                      </a:endParaRPr>
                    </a:p>
                    <a:p>
                      <a:pPr indent="-304800" lvl="0" marL="457200" rtl="0" algn="l">
                        <a:lnSpc>
                          <a:spcPct val="156000"/>
                        </a:lnSpc>
                        <a:spcBef>
                          <a:spcPts val="0"/>
                        </a:spcBef>
                        <a:spcAft>
                          <a:spcPts val="0"/>
                        </a:spcAft>
                        <a:buClr>
                          <a:srgbClr val="37424A"/>
                        </a:buClr>
                        <a:buSzPts val="1200"/>
                        <a:buChar char="●"/>
                      </a:pPr>
                      <a:r>
                        <a:rPr lang="en-US" sz="1200">
                          <a:solidFill>
                            <a:srgbClr val="37424A"/>
                          </a:solidFill>
                        </a:rPr>
                        <a:t>For a GST group the $500,000 applies to the group as a whole.</a:t>
                      </a:r>
                      <a:endParaRPr sz="1200">
                        <a:solidFill>
                          <a:srgbClr val="37424A"/>
                        </a:solidFill>
                        <a:highlight>
                          <a:schemeClr val="lt1"/>
                        </a:highlight>
                      </a:endParaRPr>
                    </a:p>
                  </a:txBody>
                  <a:tcPr marT="91425" marB="91425" marR="91425" marL="91425"/>
                </a:tc>
                <a:tc>
                  <a:txBody>
                    <a:bodyPr/>
                    <a:lstStyle/>
                    <a:p>
                      <a:pPr indent="-304800" lvl="0" marL="457200" rtl="0" algn="l">
                        <a:lnSpc>
                          <a:spcPct val="156000"/>
                        </a:lnSpc>
                        <a:spcBef>
                          <a:spcPts val="0"/>
                        </a:spcBef>
                        <a:spcAft>
                          <a:spcPts val="0"/>
                        </a:spcAft>
                        <a:buClr>
                          <a:srgbClr val="37424A"/>
                        </a:buClr>
                        <a:buSzPts val="1200"/>
                        <a:buChar char="●"/>
                      </a:pPr>
                      <a:r>
                        <a:rPr lang="en-US" sz="1200">
                          <a:solidFill>
                            <a:srgbClr val="37424A"/>
                          </a:solidFill>
                        </a:rPr>
                        <a:t>Customers with few sales and purchases.</a:t>
                      </a:r>
                      <a:endParaRPr sz="1200">
                        <a:solidFill>
                          <a:srgbClr val="37424A"/>
                        </a:solidFill>
                      </a:endParaRPr>
                    </a:p>
                    <a:p>
                      <a:pPr indent="-304800" lvl="0" marL="457200" rtl="0" algn="l">
                        <a:lnSpc>
                          <a:spcPct val="156000"/>
                        </a:lnSpc>
                        <a:spcBef>
                          <a:spcPts val="0"/>
                        </a:spcBef>
                        <a:spcAft>
                          <a:spcPts val="0"/>
                        </a:spcAft>
                        <a:buClr>
                          <a:srgbClr val="37424A"/>
                        </a:buClr>
                        <a:buSzPts val="1200"/>
                        <a:buChar char="●"/>
                      </a:pPr>
                      <a:r>
                        <a:rPr lang="en-US" sz="1200">
                          <a:solidFill>
                            <a:srgbClr val="37424A"/>
                          </a:solidFill>
                        </a:rPr>
                        <a:t>You only need to file two returns a year but it can be a big job to account for six months' worth of trading in one go.</a:t>
                      </a:r>
                      <a:endParaRPr sz="1200">
                        <a:solidFill>
                          <a:srgbClr val="37424A"/>
                        </a:solidFill>
                      </a:endParaRPr>
                    </a:p>
                    <a:p>
                      <a:pPr indent="0" lvl="0" marL="0" rtl="0" algn="l">
                        <a:lnSpc>
                          <a:spcPct val="156000"/>
                        </a:lnSpc>
                        <a:spcBef>
                          <a:spcPts val="1600"/>
                        </a:spcBef>
                        <a:spcAft>
                          <a:spcPts val="1600"/>
                        </a:spcAft>
                        <a:buNone/>
                      </a:pPr>
                      <a:r>
                        <a:t/>
                      </a:r>
                      <a:endParaRPr sz="1200">
                        <a:solidFill>
                          <a:srgbClr val="37424A"/>
                        </a:solidFill>
                      </a:endParaRPr>
                    </a:p>
                  </a:txBody>
                  <a:tcPr marT="91425" marB="91425" marR="91425" marL="91425"/>
                </a:tc>
              </a:tr>
            </a:tbl>
          </a:graphicData>
        </a:graphic>
      </p:graphicFrame>
      <p:sp>
        <p:nvSpPr>
          <p:cNvPr id="97" name="Google Shape;97;g2765aa77877_0_63"/>
          <p:cNvSpPr txBox="1"/>
          <p:nvPr/>
        </p:nvSpPr>
        <p:spPr>
          <a:xfrm>
            <a:off x="10011500" y="2170500"/>
            <a:ext cx="1934400" cy="77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chemeClr val="accent5"/>
                </a:solidFill>
                <a:latin typeface="Avenir"/>
                <a:ea typeface="Avenir"/>
                <a:cs typeface="Avenir"/>
                <a:sym typeface="Avenir"/>
              </a:rPr>
              <a:t>Most organisations use “Two-Monthly” Filing Frequency</a:t>
            </a:r>
            <a:endParaRPr b="1">
              <a:solidFill>
                <a:schemeClr val="accent5"/>
              </a:solidFill>
              <a:latin typeface="Avenir"/>
              <a:ea typeface="Avenir"/>
              <a:cs typeface="Avenir"/>
              <a:sym typeface="Avenir"/>
            </a:endParaRPr>
          </a:p>
        </p:txBody>
      </p:sp>
      <p:cxnSp>
        <p:nvCxnSpPr>
          <p:cNvPr id="98" name="Google Shape;98;g2765aa77877_0_63"/>
          <p:cNvCxnSpPr/>
          <p:nvPr/>
        </p:nvCxnSpPr>
        <p:spPr>
          <a:xfrm flipH="1">
            <a:off x="1957700" y="2491150"/>
            <a:ext cx="8053800" cy="1125600"/>
          </a:xfrm>
          <a:prstGeom prst="straightConnector1">
            <a:avLst/>
          </a:prstGeom>
          <a:noFill/>
          <a:ln cap="flat" cmpd="sng" w="34925">
            <a:solidFill>
              <a:srgbClr val="00B050"/>
            </a:solidFill>
            <a:prstDash val="solid"/>
            <a:round/>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latin typeface="Arial"/>
                <a:ea typeface="Arial"/>
                <a:cs typeface="Arial"/>
                <a:sym typeface="Arial"/>
              </a:rPr>
              <a:t>INVOICES (Accounts Receivable)</a:t>
            </a:r>
            <a:endParaRPr/>
          </a:p>
        </p:txBody>
      </p:sp>
      <p:pic>
        <p:nvPicPr>
          <p:cNvPr descr="Logo, company name&#10;&#10;Description automatically generated" id="105" name="Google Shape;105;p20"/>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106" name="Google Shape;106;p20"/>
          <p:cNvPicPr preferRelativeResize="0"/>
          <p:nvPr/>
        </p:nvPicPr>
        <p:blipFill rotWithShape="1">
          <a:blip r:embed="rId4">
            <a:alphaModFix/>
          </a:blip>
          <a:srcRect b="0" l="0" r="0" t="0"/>
          <a:stretch/>
        </p:blipFill>
        <p:spPr>
          <a:xfrm>
            <a:off x="228600" y="158475"/>
            <a:ext cx="2159000" cy="944727"/>
          </a:xfrm>
          <a:prstGeom prst="rect">
            <a:avLst/>
          </a:prstGeom>
          <a:noFill/>
          <a:ln>
            <a:noFill/>
          </a:ln>
        </p:spPr>
      </p:pic>
      <p:graphicFrame>
        <p:nvGraphicFramePr>
          <p:cNvPr id="107" name="Google Shape;107;p20"/>
          <p:cNvGraphicFramePr/>
          <p:nvPr/>
        </p:nvGraphicFramePr>
        <p:xfrm>
          <a:off x="1514388" y="1851050"/>
          <a:ext cx="3000000" cy="3000000"/>
        </p:xfrm>
        <a:graphic>
          <a:graphicData uri="http://schemas.openxmlformats.org/drawingml/2006/table">
            <a:tbl>
              <a:tblPr bandRow="1" firstRow="1">
                <a:noFill/>
                <a:tableStyleId>{77B9D46F-C072-47D6-9773-035C11A76A79}</a:tableStyleId>
              </a:tblPr>
              <a:tblGrid>
                <a:gridCol w="1890000"/>
                <a:gridCol w="1890000"/>
                <a:gridCol w="1890000"/>
                <a:gridCol w="2473600"/>
                <a:gridCol w="1781425"/>
              </a:tblGrid>
              <a:tr h="36647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Grants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Contracts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Donations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Other Income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Interest </a:t>
                      </a:r>
                      <a:endParaRPr sz="1400" u="none" cap="none" strike="noStrike"/>
                    </a:p>
                  </a:txBody>
                  <a:tcPr marT="45725" marB="45725" marR="91450" marL="91450"/>
                </a:tc>
              </a:tr>
              <a:tr h="2632475">
                <a:tc>
                  <a:txBody>
                    <a:bodyPr/>
                    <a:lstStyle/>
                    <a:p>
                      <a:pPr indent="0" lvl="0" marL="0" marR="0" rtl="0" algn="ctr">
                        <a:lnSpc>
                          <a:spcPct val="100000"/>
                        </a:lnSpc>
                        <a:spcBef>
                          <a:spcPts val="0"/>
                        </a:spcBef>
                        <a:spcAft>
                          <a:spcPts val="0"/>
                        </a:spcAft>
                        <a:buClr>
                          <a:srgbClr val="000000"/>
                        </a:buClr>
                        <a:buSzPts val="1600"/>
                        <a:buFont typeface="Arial"/>
                        <a:buNone/>
                      </a:pPr>
                      <a:r>
                        <a:t/>
                      </a:r>
                      <a:endParaRPr sz="1600"/>
                    </a:p>
                    <a:p>
                      <a:pPr indent="0" lvl="0" marL="0" marR="0" rtl="0" algn="ctr">
                        <a:lnSpc>
                          <a:spcPct val="100000"/>
                        </a:lnSpc>
                        <a:spcBef>
                          <a:spcPts val="0"/>
                        </a:spcBef>
                        <a:spcAft>
                          <a:spcPts val="0"/>
                        </a:spcAft>
                        <a:buClr>
                          <a:srgbClr val="000000"/>
                        </a:buClr>
                        <a:buSzPts val="1600"/>
                        <a:buFont typeface="Arial"/>
                        <a:buNone/>
                      </a:pPr>
                      <a:r>
                        <a:t/>
                      </a:r>
                      <a:endParaRPr sz="1600"/>
                    </a:p>
                    <a:p>
                      <a:pPr indent="0" lvl="0" marL="0" marR="0" rtl="0" algn="ctr">
                        <a:lnSpc>
                          <a:spcPct val="100000"/>
                        </a:lnSpc>
                        <a:spcBef>
                          <a:spcPts val="0"/>
                        </a:spcBef>
                        <a:spcAft>
                          <a:spcPts val="0"/>
                        </a:spcAft>
                        <a:buClr>
                          <a:srgbClr val="000000"/>
                        </a:buClr>
                        <a:buSzPts val="1600"/>
                        <a:buFont typeface="Arial"/>
                        <a:buNone/>
                      </a:pPr>
                      <a:r>
                        <a:rPr lang="en-US" sz="1600" u="none" cap="none" strike="noStrike"/>
                        <a:t>Generally Grants are exclusive of GST </a:t>
                      </a:r>
                      <a:endParaRPr sz="1400" u="none" cap="none" strike="noStrike"/>
                    </a:p>
                    <a:p>
                      <a:pPr indent="0" lvl="0" marL="0" marR="0" rtl="0" algn="ctr">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t/>
                      </a:r>
                      <a:endParaRPr sz="1600"/>
                    </a:p>
                    <a:p>
                      <a:pPr indent="0" lvl="0" marL="0" marR="0" rtl="0" algn="ctr">
                        <a:lnSpc>
                          <a:spcPct val="100000"/>
                        </a:lnSpc>
                        <a:spcBef>
                          <a:spcPts val="0"/>
                        </a:spcBef>
                        <a:spcAft>
                          <a:spcPts val="0"/>
                        </a:spcAft>
                        <a:buClr>
                          <a:srgbClr val="000000"/>
                        </a:buClr>
                        <a:buSzPts val="1600"/>
                        <a:buFont typeface="Arial"/>
                        <a:buNone/>
                      </a:pPr>
                      <a:r>
                        <a:t/>
                      </a:r>
                      <a:endParaRPr sz="1600"/>
                    </a:p>
                    <a:p>
                      <a:pPr indent="0" lvl="0" marL="0" marR="0" rtl="0" algn="ctr">
                        <a:lnSpc>
                          <a:spcPct val="100000"/>
                        </a:lnSpc>
                        <a:spcBef>
                          <a:spcPts val="0"/>
                        </a:spcBef>
                        <a:spcAft>
                          <a:spcPts val="0"/>
                        </a:spcAft>
                        <a:buClr>
                          <a:srgbClr val="000000"/>
                        </a:buClr>
                        <a:buSzPts val="1600"/>
                        <a:buFont typeface="Arial"/>
                        <a:buNone/>
                      </a:pPr>
                      <a:r>
                        <a:rPr lang="en-US" sz="1600" u="none" cap="none" strike="noStrike"/>
                        <a:t>GST is added to contract amounts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t/>
                      </a:r>
                      <a:endParaRPr sz="1600"/>
                    </a:p>
                    <a:p>
                      <a:pPr indent="0" lvl="0" marL="0" marR="0" rtl="0" algn="ctr">
                        <a:lnSpc>
                          <a:spcPct val="100000"/>
                        </a:lnSpc>
                        <a:spcBef>
                          <a:spcPts val="0"/>
                        </a:spcBef>
                        <a:spcAft>
                          <a:spcPts val="0"/>
                        </a:spcAft>
                        <a:buClr>
                          <a:srgbClr val="000000"/>
                        </a:buClr>
                        <a:buSzPts val="1600"/>
                        <a:buFont typeface="Arial"/>
                        <a:buNone/>
                      </a:pPr>
                      <a:r>
                        <a:t/>
                      </a:r>
                      <a:endParaRPr sz="1600"/>
                    </a:p>
                    <a:p>
                      <a:pPr indent="0" lvl="0" marL="0" marR="0" rtl="0" algn="ctr">
                        <a:lnSpc>
                          <a:spcPct val="100000"/>
                        </a:lnSpc>
                        <a:spcBef>
                          <a:spcPts val="0"/>
                        </a:spcBef>
                        <a:spcAft>
                          <a:spcPts val="0"/>
                        </a:spcAft>
                        <a:buClr>
                          <a:srgbClr val="000000"/>
                        </a:buClr>
                        <a:buSzPts val="1600"/>
                        <a:buFont typeface="Arial"/>
                        <a:buNone/>
                      </a:pPr>
                      <a:r>
                        <a:rPr lang="en-US" sz="1600" u="none" cap="none" strike="noStrike"/>
                        <a:t>No GST on Donations received</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Sale of goods must include a GST component if the group is GST registered</a:t>
                      </a:r>
                      <a:endParaRPr sz="1600" u="none" cap="none" strike="noStrike"/>
                    </a:p>
                    <a:p>
                      <a:pPr indent="0" lvl="0" marL="0" rtl="0" algn="ctr">
                        <a:spcBef>
                          <a:spcPts val="0"/>
                        </a:spcBef>
                        <a:spcAft>
                          <a:spcPts val="0"/>
                        </a:spcAft>
                        <a:buClr>
                          <a:schemeClr val="dk1"/>
                        </a:buClr>
                        <a:buSzPts val="1600"/>
                        <a:buFont typeface="Arial"/>
                        <a:buNone/>
                      </a:pPr>
                      <a:r>
                        <a:t/>
                      </a:r>
                      <a:endParaRPr sz="1600"/>
                    </a:p>
                    <a:p>
                      <a:pPr indent="0" lvl="0" marL="0" rtl="0" algn="ctr">
                        <a:spcBef>
                          <a:spcPts val="0"/>
                        </a:spcBef>
                        <a:spcAft>
                          <a:spcPts val="0"/>
                        </a:spcAft>
                        <a:buClr>
                          <a:schemeClr val="dk1"/>
                        </a:buClr>
                        <a:buSzPts val="1600"/>
                        <a:buFont typeface="Arial"/>
                        <a:buNone/>
                      </a:pPr>
                      <a:r>
                        <a:rPr lang="en-US" sz="1600"/>
                        <a:t>Training / workshop fees or registrations must include a GST component if the group is GST registered</a:t>
                      </a:r>
                      <a:endParaRPr/>
                    </a:p>
                    <a:p>
                      <a:pPr indent="0" lvl="0" marL="0" marR="0" rtl="0" algn="ctr">
                        <a:lnSpc>
                          <a:spcPct val="100000"/>
                        </a:lnSpc>
                        <a:spcBef>
                          <a:spcPts val="0"/>
                        </a:spcBef>
                        <a:spcAft>
                          <a:spcPts val="0"/>
                        </a:spcAft>
                        <a:buClr>
                          <a:srgbClr val="000000"/>
                        </a:buClr>
                        <a:buSzPts val="1600"/>
                        <a:buFont typeface="Arial"/>
                        <a:buNone/>
                      </a:pPr>
                      <a:r>
                        <a:t/>
                      </a:r>
                      <a:endParaRPr sz="1600"/>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t/>
                      </a:r>
                      <a:endParaRPr sz="1600"/>
                    </a:p>
                    <a:p>
                      <a:pPr indent="0" lvl="0" marL="0" marR="0" rtl="0" algn="ctr">
                        <a:lnSpc>
                          <a:spcPct val="100000"/>
                        </a:lnSpc>
                        <a:spcBef>
                          <a:spcPts val="0"/>
                        </a:spcBef>
                        <a:spcAft>
                          <a:spcPts val="0"/>
                        </a:spcAft>
                        <a:buClr>
                          <a:srgbClr val="000000"/>
                        </a:buClr>
                        <a:buSzPts val="1600"/>
                        <a:buFont typeface="Arial"/>
                        <a:buNone/>
                      </a:pPr>
                      <a:r>
                        <a:t/>
                      </a:r>
                      <a:endParaRPr sz="1600"/>
                    </a:p>
                    <a:p>
                      <a:pPr indent="0" lvl="0" marL="0" marR="0" rtl="0" algn="ctr">
                        <a:lnSpc>
                          <a:spcPct val="100000"/>
                        </a:lnSpc>
                        <a:spcBef>
                          <a:spcPts val="0"/>
                        </a:spcBef>
                        <a:spcAft>
                          <a:spcPts val="0"/>
                        </a:spcAft>
                        <a:buClr>
                          <a:srgbClr val="000000"/>
                        </a:buClr>
                        <a:buSzPts val="1600"/>
                        <a:buFont typeface="Arial"/>
                        <a:buNone/>
                      </a:pPr>
                      <a:r>
                        <a:rPr lang="en-US" sz="1600" u="none" cap="none" strike="noStrike"/>
                        <a:t>No GST on Interest Income</a:t>
                      </a:r>
                      <a:endParaRPr sz="1400" u="none" cap="none" strike="noStrike"/>
                    </a:p>
                  </a:txBody>
                  <a:tcPr marT="45725" marB="45725" marR="91450" marL="91450"/>
                </a:tc>
              </a:tr>
              <a:tr h="1536150">
                <a:tc>
                  <a:txBody>
                    <a:bodyPr/>
                    <a:lstStyle/>
                    <a:p>
                      <a:pPr indent="0" lvl="0" marL="0" marR="0" rtl="0" algn="ctr">
                        <a:lnSpc>
                          <a:spcPct val="100000"/>
                        </a:lnSpc>
                        <a:spcBef>
                          <a:spcPts val="0"/>
                        </a:spcBef>
                        <a:spcAft>
                          <a:spcPts val="0"/>
                        </a:spcAft>
                        <a:buClr>
                          <a:srgbClr val="000000"/>
                        </a:buClr>
                        <a:buSzPts val="1600"/>
                        <a:buFont typeface="Arial"/>
                        <a:buNone/>
                      </a:pPr>
                      <a:r>
                        <a:rPr lang="en-US" sz="1600"/>
                        <a:t>Generally</a:t>
                      </a:r>
                      <a:r>
                        <a:rPr lang="en-US" sz="1600" u="none" cap="none" strike="noStrike"/>
                        <a:t> </a:t>
                      </a:r>
                      <a:r>
                        <a:rPr lang="en-US" sz="1600"/>
                        <a:t>G</a:t>
                      </a:r>
                      <a:r>
                        <a:rPr lang="en-US" sz="1600" u="none" cap="none" strike="noStrike"/>
                        <a:t>rants will</a:t>
                      </a:r>
                      <a:r>
                        <a:rPr lang="en-US" sz="1600"/>
                        <a:t> </a:t>
                      </a:r>
                      <a:r>
                        <a:rPr lang="en-US" sz="1600" u="none" cap="none" strike="noStrike"/>
                        <a:t>include GST</a:t>
                      </a:r>
                      <a:endParaRPr sz="1400" u="none" cap="none" strike="noStrike"/>
                    </a:p>
                  </a:txBody>
                  <a:tcPr marT="45725" marB="45725" marR="91450" marL="91450"/>
                </a:tc>
                <a:tc>
                  <a:txBody>
                    <a:bodyPr/>
                    <a:lstStyle/>
                    <a:p>
                      <a:pPr indent="0" lvl="0" marL="0" rtl="0" algn="ctr">
                        <a:spcBef>
                          <a:spcPts val="0"/>
                        </a:spcBef>
                        <a:spcAft>
                          <a:spcPts val="0"/>
                        </a:spcAft>
                        <a:buClr>
                          <a:schemeClr val="dk1"/>
                        </a:buClr>
                        <a:buSzPts val="1100"/>
                        <a:buFont typeface="Arial"/>
                        <a:buNone/>
                      </a:pPr>
                      <a:r>
                        <a:t/>
                      </a:r>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r>
            </a:tbl>
          </a:graphicData>
        </a:graphic>
      </p:graphicFrame>
      <p:sp>
        <p:nvSpPr>
          <p:cNvPr id="108" name="Google Shape;108;p20"/>
          <p:cNvSpPr txBox="1"/>
          <p:nvPr/>
        </p:nvSpPr>
        <p:spPr>
          <a:xfrm>
            <a:off x="1514400" y="1200900"/>
            <a:ext cx="8907900" cy="4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t>Below is a summary of how GST is applied to Income:</a:t>
            </a:r>
            <a:endParaRPr sz="1700"/>
          </a:p>
        </p:txBody>
      </p:sp>
      <p:sp>
        <p:nvSpPr>
          <p:cNvPr id="109" name="Google Shape;109;p20"/>
          <p:cNvSpPr txBox="1"/>
          <p:nvPr/>
        </p:nvSpPr>
        <p:spPr>
          <a:xfrm>
            <a:off x="228600" y="2217525"/>
            <a:ext cx="1285800" cy="277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Avenir"/>
                <a:ea typeface="Avenir"/>
                <a:cs typeface="Avenir"/>
                <a:sym typeface="Avenir"/>
              </a:rPr>
              <a:t>Groups</a:t>
            </a:r>
            <a:r>
              <a:rPr b="1" lang="en-US" sz="2100">
                <a:latin typeface="Avenir"/>
                <a:ea typeface="Avenir"/>
                <a:cs typeface="Avenir"/>
                <a:sym typeface="Avenir"/>
              </a:rPr>
              <a:t> </a:t>
            </a:r>
            <a:r>
              <a:rPr b="1" lang="en-US" sz="2100">
                <a:latin typeface="Avenir"/>
                <a:ea typeface="Avenir"/>
                <a:cs typeface="Avenir"/>
                <a:sym typeface="Avenir"/>
              </a:rPr>
              <a:t>GST </a:t>
            </a:r>
            <a:endParaRPr b="1" sz="2100">
              <a:latin typeface="Avenir"/>
              <a:ea typeface="Avenir"/>
              <a:cs typeface="Avenir"/>
              <a:sym typeface="Avenir"/>
            </a:endParaRPr>
          </a:p>
          <a:p>
            <a:pPr indent="0" lvl="0" marL="0" rtl="0" algn="ctr">
              <a:spcBef>
                <a:spcPts val="0"/>
              </a:spcBef>
              <a:spcAft>
                <a:spcPts val="0"/>
              </a:spcAft>
              <a:buNone/>
            </a:pPr>
            <a:r>
              <a:rPr b="1" lang="en-US" sz="1700">
                <a:latin typeface="Avenir"/>
                <a:ea typeface="Avenir"/>
                <a:cs typeface="Avenir"/>
                <a:sym typeface="Avenir"/>
              </a:rPr>
              <a:t>Registered</a:t>
            </a:r>
            <a:endParaRPr b="1" sz="1700">
              <a:latin typeface="Avenir"/>
              <a:ea typeface="Avenir"/>
              <a:cs typeface="Avenir"/>
              <a:sym typeface="Avenir"/>
            </a:endParaRPr>
          </a:p>
        </p:txBody>
      </p:sp>
      <p:sp>
        <p:nvSpPr>
          <p:cNvPr id="110" name="Google Shape;110;p20"/>
          <p:cNvSpPr txBox="1"/>
          <p:nvPr/>
        </p:nvSpPr>
        <p:spPr>
          <a:xfrm>
            <a:off x="228600" y="4991200"/>
            <a:ext cx="1285800" cy="153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solidFill>
                  <a:schemeClr val="dk1"/>
                </a:solidFill>
                <a:latin typeface="Avenir"/>
                <a:ea typeface="Avenir"/>
                <a:cs typeface="Avenir"/>
                <a:sym typeface="Avenir"/>
              </a:rPr>
              <a:t>Groups</a:t>
            </a:r>
            <a:endParaRPr b="1" sz="1700">
              <a:solidFill>
                <a:schemeClr val="dk1"/>
              </a:solidFill>
              <a:latin typeface="Avenir"/>
              <a:ea typeface="Avenir"/>
              <a:cs typeface="Avenir"/>
              <a:sym typeface="Avenir"/>
            </a:endParaRPr>
          </a:p>
          <a:p>
            <a:pPr indent="0" lvl="0" marL="0" rtl="0" algn="ctr">
              <a:spcBef>
                <a:spcPts val="0"/>
              </a:spcBef>
              <a:spcAft>
                <a:spcPts val="0"/>
              </a:spcAft>
              <a:buNone/>
            </a:pPr>
            <a:r>
              <a:rPr b="1" lang="en-US" sz="2100">
                <a:latin typeface="Avenir"/>
                <a:ea typeface="Avenir"/>
                <a:cs typeface="Avenir"/>
                <a:sym typeface="Avenir"/>
              </a:rPr>
              <a:t>Not GST </a:t>
            </a:r>
            <a:endParaRPr b="1" sz="2100">
              <a:latin typeface="Avenir"/>
              <a:ea typeface="Avenir"/>
              <a:cs typeface="Avenir"/>
              <a:sym typeface="Avenir"/>
            </a:endParaRPr>
          </a:p>
          <a:p>
            <a:pPr indent="0" lvl="0" marL="0" rtl="0" algn="ctr">
              <a:spcBef>
                <a:spcPts val="0"/>
              </a:spcBef>
              <a:spcAft>
                <a:spcPts val="0"/>
              </a:spcAft>
              <a:buNone/>
            </a:pPr>
            <a:r>
              <a:rPr b="1" lang="en-US" sz="1700">
                <a:latin typeface="Avenir"/>
                <a:ea typeface="Avenir"/>
                <a:cs typeface="Avenir"/>
                <a:sym typeface="Avenir"/>
              </a:rPr>
              <a:t>Registered</a:t>
            </a:r>
            <a:endParaRPr b="1" sz="1700">
              <a:latin typeface="Avenir"/>
              <a:ea typeface="Avenir"/>
              <a:cs typeface="Avenir"/>
              <a:sym typeface="Avenir"/>
            </a:endParaRPr>
          </a:p>
        </p:txBody>
      </p:sp>
      <p:sp>
        <p:nvSpPr>
          <p:cNvPr id="111" name="Google Shape;111;p20"/>
          <p:cNvSpPr txBox="1"/>
          <p:nvPr/>
        </p:nvSpPr>
        <p:spPr>
          <a:xfrm>
            <a:off x="4337550" y="5338400"/>
            <a:ext cx="6289500" cy="63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300">
                <a:latin typeface="Avenir"/>
                <a:ea typeface="Avenir"/>
                <a:cs typeface="Avenir"/>
                <a:sym typeface="Avenir"/>
              </a:rPr>
              <a:t>Record the Gross amount received</a:t>
            </a:r>
            <a:endParaRPr>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765aa77877_0_83"/>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latin typeface="Arial"/>
                <a:ea typeface="Arial"/>
                <a:cs typeface="Arial"/>
                <a:sym typeface="Arial"/>
              </a:rPr>
              <a:t>INVOICES (Accounts </a:t>
            </a:r>
            <a:r>
              <a:rPr lang="en-US"/>
              <a:t>Payable</a:t>
            </a:r>
            <a:r>
              <a:rPr lang="en-US">
                <a:latin typeface="Arial"/>
                <a:ea typeface="Arial"/>
                <a:cs typeface="Arial"/>
                <a:sym typeface="Arial"/>
              </a:rPr>
              <a:t>)</a:t>
            </a:r>
            <a:endParaRPr/>
          </a:p>
        </p:txBody>
      </p:sp>
      <p:pic>
        <p:nvPicPr>
          <p:cNvPr descr="Logo, company name&#10;&#10;Description automatically generated" id="118" name="Google Shape;118;g2765aa77877_0_83"/>
          <p:cNvPicPr preferRelativeResize="0"/>
          <p:nvPr/>
        </p:nvPicPr>
        <p:blipFill rotWithShape="1">
          <a:blip r:embed="rId3">
            <a:alphaModFix/>
          </a:blip>
          <a:srcRect b="0" l="0" r="0" t="0"/>
          <a:stretch/>
        </p:blipFill>
        <p:spPr>
          <a:xfrm>
            <a:off x="10355623" y="220738"/>
            <a:ext cx="1450894" cy="754824"/>
          </a:xfrm>
          <a:prstGeom prst="rect">
            <a:avLst/>
          </a:prstGeom>
          <a:noFill/>
          <a:ln>
            <a:noFill/>
          </a:ln>
        </p:spPr>
      </p:pic>
      <p:pic>
        <p:nvPicPr>
          <p:cNvPr id="119" name="Google Shape;119;g2765aa77877_0_83"/>
          <p:cNvPicPr preferRelativeResize="0"/>
          <p:nvPr/>
        </p:nvPicPr>
        <p:blipFill rotWithShape="1">
          <a:blip r:embed="rId4">
            <a:alphaModFix/>
          </a:blip>
          <a:srcRect b="0" l="0" r="0" t="0"/>
          <a:stretch/>
        </p:blipFill>
        <p:spPr>
          <a:xfrm>
            <a:off x="228600" y="158475"/>
            <a:ext cx="2159000" cy="944726"/>
          </a:xfrm>
          <a:prstGeom prst="rect">
            <a:avLst/>
          </a:prstGeom>
          <a:noFill/>
          <a:ln>
            <a:noFill/>
          </a:ln>
        </p:spPr>
      </p:pic>
      <p:graphicFrame>
        <p:nvGraphicFramePr>
          <p:cNvPr id="120" name="Google Shape;120;g2765aa77877_0_83"/>
          <p:cNvGraphicFramePr/>
          <p:nvPr/>
        </p:nvGraphicFramePr>
        <p:xfrm>
          <a:off x="1514388" y="1899375"/>
          <a:ext cx="3000000" cy="3000000"/>
        </p:xfrm>
        <a:graphic>
          <a:graphicData uri="http://schemas.openxmlformats.org/drawingml/2006/table">
            <a:tbl>
              <a:tblPr bandRow="1" firstRow="1">
                <a:noFill/>
                <a:tableStyleId>{77B9D46F-C072-47D6-9773-035C11A76A79}</a:tableStyleId>
              </a:tblPr>
              <a:tblGrid>
                <a:gridCol w="1406150"/>
                <a:gridCol w="1687475"/>
                <a:gridCol w="2163150"/>
                <a:gridCol w="1572725"/>
                <a:gridCol w="1902425"/>
                <a:gridCol w="1383600"/>
              </a:tblGrid>
              <a:tr h="417200">
                <a:tc>
                  <a:txBody>
                    <a:bodyPr/>
                    <a:lstStyle/>
                    <a:p>
                      <a:pPr indent="0" lvl="0" marL="0" marR="0" rtl="0" algn="ctr">
                        <a:lnSpc>
                          <a:spcPct val="100000"/>
                        </a:lnSpc>
                        <a:spcBef>
                          <a:spcPts val="0"/>
                        </a:spcBef>
                        <a:spcAft>
                          <a:spcPts val="0"/>
                        </a:spcAft>
                        <a:buClr>
                          <a:srgbClr val="000000"/>
                        </a:buClr>
                        <a:buSzPts val="1600"/>
                        <a:buFont typeface="Arial"/>
                        <a:buNone/>
                      </a:pPr>
                      <a:r>
                        <a:rPr lang="en-US" sz="1600"/>
                        <a:t>Bank Fees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t>Contractors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t>Koha / </a:t>
                      </a:r>
                      <a:r>
                        <a:rPr lang="en-US" sz="1600" u="none" cap="none" strike="noStrike"/>
                        <a:t>Donations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t>Mileage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600"/>
                        <a:t>Reimbursements</a:t>
                      </a:r>
                      <a:endParaRPr sz="1600"/>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t>Wages</a:t>
                      </a:r>
                      <a:endParaRPr sz="1400" u="none" cap="none" strike="noStrike"/>
                    </a:p>
                  </a:txBody>
                  <a:tcPr marT="45725" marB="45725" marR="91450" marL="91450"/>
                </a:tc>
              </a:tr>
              <a:tr h="1748800">
                <a:tc>
                  <a:txBody>
                    <a:bodyPr/>
                    <a:lstStyle/>
                    <a:p>
                      <a:pPr indent="0" lvl="0" marL="0" marR="0" rtl="0" algn="ctr">
                        <a:lnSpc>
                          <a:spcPct val="100000"/>
                        </a:lnSpc>
                        <a:spcBef>
                          <a:spcPts val="0"/>
                        </a:spcBef>
                        <a:spcAft>
                          <a:spcPts val="0"/>
                        </a:spcAft>
                        <a:buClr>
                          <a:srgbClr val="000000"/>
                        </a:buClr>
                        <a:buSzPts val="1600"/>
                        <a:buFont typeface="Arial"/>
                        <a:buNone/>
                      </a:pPr>
                      <a:r>
                        <a:rPr lang="en-US" sz="1600"/>
                        <a:t>Bank fees do not have GST</a:t>
                      </a:r>
                      <a:endParaRPr sz="1400" u="none" cap="none" strike="noStrike"/>
                    </a:p>
                    <a:p>
                      <a:pPr indent="0" lvl="0" marL="0" marR="0" rtl="0" algn="ctr">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t>GST is applicable only if the Contractor is GST registered</a:t>
                      </a:r>
                      <a:r>
                        <a:rPr lang="en-US" sz="1600" u="none" cap="none" strike="noStrike"/>
                        <a:t>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No GST on Koha / Donations </a:t>
                      </a:r>
                      <a:r>
                        <a:rPr lang="en-US" sz="1600"/>
                        <a:t>made to individuals or organisations.</a:t>
                      </a:r>
                      <a:endParaRPr sz="1600"/>
                    </a:p>
                    <a:p>
                      <a:pPr indent="0" lvl="0" marL="0" marR="0" rtl="0" algn="ctr">
                        <a:lnSpc>
                          <a:spcPct val="100000"/>
                        </a:lnSpc>
                        <a:spcBef>
                          <a:spcPts val="0"/>
                        </a:spcBef>
                        <a:spcAft>
                          <a:spcPts val="0"/>
                        </a:spcAft>
                        <a:buClr>
                          <a:srgbClr val="000000"/>
                        </a:buClr>
                        <a:buSzPts val="1600"/>
                        <a:buFont typeface="Arial"/>
                        <a:buNone/>
                      </a:pPr>
                      <a:r>
                        <a:t/>
                      </a:r>
                      <a:endParaRPr sz="1600"/>
                    </a:p>
                    <a:p>
                      <a:pPr indent="0" lvl="0" marL="0" marR="0" rtl="0" algn="ctr">
                        <a:lnSpc>
                          <a:spcPct val="100000"/>
                        </a:lnSpc>
                        <a:spcBef>
                          <a:spcPts val="0"/>
                        </a:spcBef>
                        <a:spcAft>
                          <a:spcPts val="0"/>
                        </a:spcAft>
                        <a:buClr>
                          <a:srgbClr val="000000"/>
                        </a:buClr>
                        <a:buSzPts val="1600"/>
                        <a:buFont typeface="Arial"/>
                        <a:buNone/>
                      </a:pPr>
                      <a:r>
                        <a:rPr lang="en-US" sz="1600"/>
                        <a:t>Vouchers - generally there is no GST. Check the receipt when processing</a:t>
                      </a:r>
                      <a:endParaRPr sz="1600"/>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t>No GST on mileage reimbursement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600"/>
                        <a:t>GST is applicable </a:t>
                      </a:r>
                      <a:r>
                        <a:rPr lang="en-US" sz="1600"/>
                        <a:t>only</a:t>
                      </a:r>
                      <a:r>
                        <a:rPr lang="en-US" sz="1600"/>
                        <a:t> if the supplier is GST </a:t>
                      </a:r>
                      <a:r>
                        <a:rPr lang="en-US" sz="1600"/>
                        <a:t>registered</a:t>
                      </a:r>
                      <a:r>
                        <a:rPr lang="en-US" sz="1600"/>
                        <a:t> and you have a GST invoice / receipt</a:t>
                      </a:r>
                      <a:endParaRPr sz="1600"/>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a:t>No GST on wages </a:t>
                      </a:r>
                      <a:endParaRPr sz="1400" u="none" cap="none" strike="noStrike"/>
                    </a:p>
                  </a:txBody>
                  <a:tcPr marT="45725" marB="45725" marR="91450" marL="91450"/>
                </a:tc>
              </a:tr>
              <a:tr h="1748800">
                <a:tc>
                  <a:txBody>
                    <a:bodyPr/>
                    <a:lstStyle/>
                    <a:p>
                      <a:pPr indent="0" lvl="0" marL="0" marR="0" rtl="0" algn="ctr">
                        <a:lnSpc>
                          <a:spcPct val="100000"/>
                        </a:lnSpc>
                        <a:spcBef>
                          <a:spcPts val="0"/>
                        </a:spcBef>
                        <a:spcAft>
                          <a:spcPts val="0"/>
                        </a:spcAft>
                        <a:buNone/>
                      </a:pPr>
                      <a:r>
                        <a:t/>
                      </a:r>
                      <a:endParaRPr sz="1600"/>
                    </a:p>
                    <a:p>
                      <a:pPr indent="0" lvl="0" marL="0" marR="0" rtl="0" algn="ctr">
                        <a:lnSpc>
                          <a:spcPct val="100000"/>
                        </a:lnSpc>
                        <a:spcBef>
                          <a:spcPts val="0"/>
                        </a:spcBef>
                        <a:spcAft>
                          <a:spcPts val="0"/>
                        </a:spcAft>
                        <a:buNone/>
                      </a:pPr>
                      <a:r>
                        <a:t/>
                      </a:r>
                      <a:endParaRPr sz="1600"/>
                    </a:p>
                  </a:txBody>
                  <a:tcPr marT="45725" marB="45725" marR="91450" marL="91450"/>
                </a:tc>
                <a:tc>
                  <a:txBody>
                    <a:bodyPr/>
                    <a:lstStyle/>
                    <a:p>
                      <a:pPr indent="0" lvl="0" marL="0" rtl="0" algn="ctr">
                        <a:spcBef>
                          <a:spcPts val="0"/>
                        </a:spcBef>
                        <a:spcAft>
                          <a:spcPts val="0"/>
                        </a:spcAft>
                        <a:buNone/>
                      </a:pPr>
                      <a:r>
                        <a:t/>
                      </a:r>
                      <a:endParaRPr sz="1600"/>
                    </a:p>
                    <a:p>
                      <a:pPr indent="0" lvl="0" marL="0" marR="0" rtl="0" algn="ctr">
                        <a:lnSpc>
                          <a:spcPct val="100000"/>
                        </a:lnSpc>
                        <a:spcBef>
                          <a:spcPts val="0"/>
                        </a:spcBef>
                        <a:spcAft>
                          <a:spcPts val="0"/>
                        </a:spcAft>
                        <a:buNone/>
                      </a:pPr>
                      <a:r>
                        <a:t/>
                      </a:r>
                      <a:endParaRPr sz="1600"/>
                    </a:p>
                  </a:txBody>
                  <a:tcPr marT="45725" marB="45725" marR="91450" marL="91450"/>
                </a:tc>
                <a:tc>
                  <a:txBody>
                    <a:bodyPr/>
                    <a:lstStyle/>
                    <a:p>
                      <a:pPr indent="0" lvl="0" marL="0" rtl="0" algn="ctr">
                        <a:spcBef>
                          <a:spcPts val="0"/>
                        </a:spcBef>
                        <a:spcAft>
                          <a:spcPts val="0"/>
                        </a:spcAft>
                        <a:buNone/>
                      </a:pPr>
                      <a:r>
                        <a:t/>
                      </a:r>
                      <a:endParaRPr sz="1600"/>
                    </a:p>
                    <a:p>
                      <a:pPr indent="0" lvl="0" marL="0" rtl="0" algn="ctr">
                        <a:spcBef>
                          <a:spcPts val="0"/>
                        </a:spcBef>
                        <a:spcAft>
                          <a:spcPts val="0"/>
                        </a:spcAft>
                        <a:buClr>
                          <a:schemeClr val="dk1"/>
                        </a:buClr>
                        <a:buSzPts val="1100"/>
                        <a:buFont typeface="Arial"/>
                        <a:buNone/>
                      </a:pPr>
                      <a:r>
                        <a:t/>
                      </a:r>
                      <a:endParaRPr sz="1600"/>
                    </a:p>
                    <a:p>
                      <a:pPr indent="0" lvl="0" marL="0" marR="0" rtl="0" algn="ctr">
                        <a:lnSpc>
                          <a:spcPct val="100000"/>
                        </a:lnSpc>
                        <a:spcBef>
                          <a:spcPts val="0"/>
                        </a:spcBef>
                        <a:spcAft>
                          <a:spcPts val="0"/>
                        </a:spcAft>
                        <a:buNone/>
                      </a:pPr>
                      <a:r>
                        <a:t/>
                      </a:r>
                      <a:endParaRPr sz="1600"/>
                    </a:p>
                  </a:txBody>
                  <a:tcPr marT="45725" marB="45725" marR="91450" marL="91450"/>
                </a:tc>
                <a:tc>
                  <a:txBody>
                    <a:bodyPr/>
                    <a:lstStyle/>
                    <a:p>
                      <a:pPr indent="0" lvl="0" marL="0" rtl="0" algn="ctr">
                        <a:spcBef>
                          <a:spcPts val="0"/>
                        </a:spcBef>
                        <a:spcAft>
                          <a:spcPts val="0"/>
                        </a:spcAft>
                        <a:buNone/>
                      </a:pPr>
                      <a:r>
                        <a:t/>
                      </a:r>
                      <a:endParaRPr sz="1600"/>
                    </a:p>
                    <a:p>
                      <a:pPr indent="0" lvl="0" marL="0" marR="0" rtl="0" algn="ctr">
                        <a:lnSpc>
                          <a:spcPct val="100000"/>
                        </a:lnSpc>
                        <a:spcBef>
                          <a:spcPts val="0"/>
                        </a:spcBef>
                        <a:spcAft>
                          <a:spcPts val="0"/>
                        </a:spcAft>
                        <a:buNone/>
                      </a:pPr>
                      <a:r>
                        <a:t/>
                      </a:r>
                      <a:endParaRPr sz="1600"/>
                    </a:p>
                  </a:txBody>
                  <a:tcPr marT="45725" marB="45725" marR="91450" marL="91450"/>
                </a:tc>
                <a:tc>
                  <a:txBody>
                    <a:bodyPr/>
                    <a:lstStyle/>
                    <a:p>
                      <a:pPr indent="0" lvl="0" marL="0" rtl="0" algn="ctr">
                        <a:spcBef>
                          <a:spcPts val="0"/>
                        </a:spcBef>
                        <a:spcAft>
                          <a:spcPts val="0"/>
                        </a:spcAft>
                        <a:buNone/>
                      </a:pPr>
                      <a:r>
                        <a:t/>
                      </a:r>
                      <a:endParaRPr sz="1600"/>
                    </a:p>
                    <a:p>
                      <a:pPr indent="0" lvl="0" marL="0" rtl="0" algn="ctr">
                        <a:spcBef>
                          <a:spcPts val="0"/>
                        </a:spcBef>
                        <a:spcAft>
                          <a:spcPts val="0"/>
                        </a:spcAft>
                        <a:buClr>
                          <a:schemeClr val="dk1"/>
                        </a:buClr>
                        <a:buSzPts val="1100"/>
                        <a:buFont typeface="Arial"/>
                        <a:buNone/>
                      </a:pPr>
                      <a:r>
                        <a:t/>
                      </a:r>
                      <a:endParaRPr sz="1600"/>
                    </a:p>
                    <a:p>
                      <a:pPr indent="0" lvl="0" marL="0" rtl="0" algn="ctr">
                        <a:spcBef>
                          <a:spcPts val="0"/>
                        </a:spcBef>
                        <a:spcAft>
                          <a:spcPts val="0"/>
                        </a:spcAft>
                        <a:buNone/>
                      </a:pPr>
                      <a:r>
                        <a:t/>
                      </a:r>
                      <a:endParaRPr sz="1600"/>
                    </a:p>
                  </a:txBody>
                  <a:tcPr marT="45725" marB="45725" marR="91450" marL="91450"/>
                </a:tc>
                <a:tc>
                  <a:txBody>
                    <a:bodyPr/>
                    <a:lstStyle/>
                    <a:p>
                      <a:pPr indent="0" lvl="0" marL="0" rtl="0" algn="ctr">
                        <a:spcBef>
                          <a:spcPts val="0"/>
                        </a:spcBef>
                        <a:spcAft>
                          <a:spcPts val="0"/>
                        </a:spcAft>
                        <a:buNone/>
                      </a:pPr>
                      <a:r>
                        <a:t/>
                      </a:r>
                      <a:endParaRPr sz="1600"/>
                    </a:p>
                    <a:p>
                      <a:pPr indent="0" lvl="0" marL="0" marR="0" rtl="0" algn="ctr">
                        <a:lnSpc>
                          <a:spcPct val="100000"/>
                        </a:lnSpc>
                        <a:spcBef>
                          <a:spcPts val="0"/>
                        </a:spcBef>
                        <a:spcAft>
                          <a:spcPts val="0"/>
                        </a:spcAft>
                        <a:buNone/>
                      </a:pPr>
                      <a:r>
                        <a:t/>
                      </a:r>
                      <a:endParaRPr sz="1600"/>
                    </a:p>
                  </a:txBody>
                  <a:tcPr marT="45725" marB="45725" marR="91450" marL="91450"/>
                </a:tc>
              </a:tr>
            </a:tbl>
          </a:graphicData>
        </a:graphic>
      </p:graphicFrame>
      <p:sp>
        <p:nvSpPr>
          <p:cNvPr id="121" name="Google Shape;121;g2765aa77877_0_83"/>
          <p:cNvSpPr txBox="1"/>
          <p:nvPr/>
        </p:nvSpPr>
        <p:spPr>
          <a:xfrm>
            <a:off x="1447725" y="1103200"/>
            <a:ext cx="8907900" cy="4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t>Below is a summary of how GST is applied to Expenses:</a:t>
            </a:r>
            <a:endParaRPr sz="1700"/>
          </a:p>
        </p:txBody>
      </p:sp>
      <p:sp>
        <p:nvSpPr>
          <p:cNvPr id="122" name="Google Shape;122;g2765aa77877_0_83"/>
          <p:cNvSpPr txBox="1"/>
          <p:nvPr/>
        </p:nvSpPr>
        <p:spPr>
          <a:xfrm>
            <a:off x="228600" y="2316575"/>
            <a:ext cx="1285800" cy="228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latin typeface="Avenir"/>
                <a:ea typeface="Avenir"/>
                <a:cs typeface="Avenir"/>
                <a:sym typeface="Avenir"/>
              </a:rPr>
              <a:t>Groups</a:t>
            </a:r>
            <a:r>
              <a:rPr b="1" lang="en-US" sz="2100">
                <a:latin typeface="Avenir"/>
                <a:ea typeface="Avenir"/>
                <a:cs typeface="Avenir"/>
                <a:sym typeface="Avenir"/>
              </a:rPr>
              <a:t> GST </a:t>
            </a:r>
            <a:endParaRPr b="1" sz="2100">
              <a:latin typeface="Avenir"/>
              <a:ea typeface="Avenir"/>
              <a:cs typeface="Avenir"/>
              <a:sym typeface="Avenir"/>
            </a:endParaRPr>
          </a:p>
          <a:p>
            <a:pPr indent="0" lvl="0" marL="0" rtl="0" algn="ctr">
              <a:spcBef>
                <a:spcPts val="0"/>
              </a:spcBef>
              <a:spcAft>
                <a:spcPts val="0"/>
              </a:spcAft>
              <a:buNone/>
            </a:pPr>
            <a:r>
              <a:rPr b="1" lang="en-US" sz="1700">
                <a:latin typeface="Avenir"/>
                <a:ea typeface="Avenir"/>
                <a:cs typeface="Avenir"/>
                <a:sym typeface="Avenir"/>
              </a:rPr>
              <a:t>Registered</a:t>
            </a:r>
            <a:endParaRPr b="1" sz="1700">
              <a:latin typeface="Avenir"/>
              <a:ea typeface="Avenir"/>
              <a:cs typeface="Avenir"/>
              <a:sym typeface="Avenir"/>
            </a:endParaRPr>
          </a:p>
        </p:txBody>
      </p:sp>
      <p:sp>
        <p:nvSpPr>
          <p:cNvPr id="123" name="Google Shape;123;g2765aa77877_0_83"/>
          <p:cNvSpPr txBox="1"/>
          <p:nvPr/>
        </p:nvSpPr>
        <p:spPr>
          <a:xfrm>
            <a:off x="228600" y="4602575"/>
            <a:ext cx="1285800" cy="174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solidFill>
                  <a:schemeClr val="dk1"/>
                </a:solidFill>
                <a:latin typeface="Avenir"/>
                <a:ea typeface="Avenir"/>
                <a:cs typeface="Avenir"/>
                <a:sym typeface="Avenir"/>
              </a:rPr>
              <a:t>Groups</a:t>
            </a:r>
            <a:r>
              <a:rPr b="1" lang="en-US" sz="2100">
                <a:solidFill>
                  <a:schemeClr val="dk1"/>
                </a:solidFill>
                <a:latin typeface="Avenir"/>
                <a:ea typeface="Avenir"/>
                <a:cs typeface="Avenir"/>
                <a:sym typeface="Avenir"/>
              </a:rPr>
              <a:t> </a:t>
            </a:r>
            <a:r>
              <a:rPr b="1" lang="en-US" sz="2100">
                <a:latin typeface="Avenir"/>
                <a:ea typeface="Avenir"/>
                <a:cs typeface="Avenir"/>
                <a:sym typeface="Avenir"/>
              </a:rPr>
              <a:t>Not </a:t>
            </a:r>
            <a:r>
              <a:rPr b="1" lang="en-US" sz="2100">
                <a:latin typeface="Avenir"/>
                <a:ea typeface="Avenir"/>
                <a:cs typeface="Avenir"/>
                <a:sym typeface="Avenir"/>
              </a:rPr>
              <a:t>GST </a:t>
            </a:r>
            <a:endParaRPr b="1" sz="2100">
              <a:latin typeface="Avenir"/>
              <a:ea typeface="Avenir"/>
              <a:cs typeface="Avenir"/>
              <a:sym typeface="Avenir"/>
            </a:endParaRPr>
          </a:p>
          <a:p>
            <a:pPr indent="0" lvl="0" marL="0" rtl="0" algn="ctr">
              <a:spcBef>
                <a:spcPts val="0"/>
              </a:spcBef>
              <a:spcAft>
                <a:spcPts val="0"/>
              </a:spcAft>
              <a:buNone/>
            </a:pPr>
            <a:r>
              <a:rPr b="1" lang="en-US" sz="1700">
                <a:latin typeface="Avenir"/>
                <a:ea typeface="Avenir"/>
                <a:cs typeface="Avenir"/>
                <a:sym typeface="Avenir"/>
              </a:rPr>
              <a:t>Registered</a:t>
            </a:r>
            <a:endParaRPr b="1" sz="1700">
              <a:latin typeface="Avenir"/>
              <a:ea typeface="Avenir"/>
              <a:cs typeface="Avenir"/>
              <a:sym typeface="Avenir"/>
            </a:endParaRPr>
          </a:p>
        </p:txBody>
      </p:sp>
      <p:sp>
        <p:nvSpPr>
          <p:cNvPr id="124" name="Google Shape;124;g2765aa77877_0_83"/>
          <p:cNvSpPr txBox="1"/>
          <p:nvPr/>
        </p:nvSpPr>
        <p:spPr>
          <a:xfrm>
            <a:off x="2080850" y="5146425"/>
            <a:ext cx="88098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300">
                <a:latin typeface="Avenir"/>
                <a:ea typeface="Avenir"/>
                <a:cs typeface="Avenir"/>
                <a:sym typeface="Avenir"/>
              </a:rPr>
              <a:t>Record the Gross amount payable /paid</a:t>
            </a:r>
            <a:endParaRPr sz="2300">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Timeline&#10;&#10;Description automatically generated" id="130" name="Google Shape;130;p2"/>
          <p:cNvPicPr preferRelativeResize="0"/>
          <p:nvPr/>
        </p:nvPicPr>
        <p:blipFill rotWithShape="1">
          <a:blip r:embed="rId3">
            <a:alphaModFix/>
          </a:blip>
          <a:srcRect b="0" l="0" r="0" t="0"/>
          <a:stretch/>
        </p:blipFill>
        <p:spPr>
          <a:xfrm>
            <a:off x="2491775" y="580883"/>
            <a:ext cx="7266475" cy="5791342"/>
          </a:xfrm>
          <a:prstGeom prst="rect">
            <a:avLst/>
          </a:prstGeom>
          <a:noFill/>
          <a:ln>
            <a:noFill/>
          </a:ln>
        </p:spPr>
      </p:pic>
      <p:sp>
        <p:nvSpPr>
          <p:cNvPr id="131" name="Google Shape;131;p2"/>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latin typeface="Arial"/>
                <a:ea typeface="Arial"/>
                <a:cs typeface="Arial"/>
                <a:sym typeface="Arial"/>
              </a:rPr>
              <a:t>BILLS (Accounts Payable)</a:t>
            </a:r>
            <a:endParaRPr/>
          </a:p>
        </p:txBody>
      </p:sp>
      <p:pic>
        <p:nvPicPr>
          <p:cNvPr descr="Logo, company name&#10;&#10;Description automatically generated" id="132" name="Google Shape;132;p2"/>
          <p:cNvPicPr preferRelativeResize="0"/>
          <p:nvPr/>
        </p:nvPicPr>
        <p:blipFill rotWithShape="1">
          <a:blip r:embed="rId4">
            <a:alphaModFix/>
          </a:blip>
          <a:srcRect b="0" l="0" r="0" t="0"/>
          <a:stretch/>
        </p:blipFill>
        <p:spPr>
          <a:xfrm>
            <a:off x="10355623" y="220738"/>
            <a:ext cx="1450894" cy="754824"/>
          </a:xfrm>
          <a:prstGeom prst="rect">
            <a:avLst/>
          </a:prstGeom>
          <a:noFill/>
          <a:ln>
            <a:noFill/>
          </a:ln>
        </p:spPr>
      </p:pic>
      <p:pic>
        <p:nvPicPr>
          <p:cNvPr id="133" name="Google Shape;133;p2"/>
          <p:cNvPicPr preferRelativeResize="0"/>
          <p:nvPr/>
        </p:nvPicPr>
        <p:blipFill rotWithShape="1">
          <a:blip r:embed="rId5">
            <a:alphaModFix/>
          </a:blip>
          <a:srcRect b="0" l="0" r="0" t="0"/>
          <a:stretch/>
        </p:blipFill>
        <p:spPr>
          <a:xfrm>
            <a:off x="228600" y="158475"/>
            <a:ext cx="2159000" cy="944727"/>
          </a:xfrm>
          <a:prstGeom prst="rect">
            <a:avLst/>
          </a:prstGeom>
          <a:noFill/>
          <a:ln>
            <a:noFill/>
          </a:ln>
        </p:spPr>
      </p:pic>
      <p:pic>
        <p:nvPicPr>
          <p:cNvPr descr="Checkmark with solid fill" id="134" name="Google Shape;134;p2"/>
          <p:cNvPicPr preferRelativeResize="0"/>
          <p:nvPr/>
        </p:nvPicPr>
        <p:blipFill rotWithShape="1">
          <a:blip r:embed="rId6">
            <a:alphaModFix/>
          </a:blip>
          <a:srcRect b="0" l="0" r="0" t="0"/>
          <a:stretch/>
        </p:blipFill>
        <p:spPr>
          <a:xfrm>
            <a:off x="389624" y="2592925"/>
            <a:ext cx="1548700" cy="1548700"/>
          </a:xfrm>
          <a:prstGeom prst="rect">
            <a:avLst/>
          </a:prstGeom>
          <a:noFill/>
          <a:ln>
            <a:noFill/>
          </a:ln>
        </p:spPr>
      </p:pic>
      <p:cxnSp>
        <p:nvCxnSpPr>
          <p:cNvPr id="135" name="Google Shape;135;p2"/>
          <p:cNvCxnSpPr/>
          <p:nvPr/>
        </p:nvCxnSpPr>
        <p:spPr>
          <a:xfrm flipH="1">
            <a:off x="8525132" y="1731422"/>
            <a:ext cx="788700" cy="393900"/>
          </a:xfrm>
          <a:prstGeom prst="straightConnector1">
            <a:avLst/>
          </a:prstGeom>
          <a:noFill/>
          <a:ln cap="flat" cmpd="sng" w="34925">
            <a:solidFill>
              <a:srgbClr val="00B050"/>
            </a:solidFill>
            <a:prstDash val="solid"/>
            <a:round/>
            <a:headEnd len="sm" w="sm" type="none"/>
            <a:tailEnd len="med" w="med" type="triangle"/>
          </a:ln>
        </p:spPr>
      </p:cxnSp>
      <p:cxnSp>
        <p:nvCxnSpPr>
          <p:cNvPr id="136" name="Google Shape;136;p2"/>
          <p:cNvCxnSpPr/>
          <p:nvPr/>
        </p:nvCxnSpPr>
        <p:spPr>
          <a:xfrm flipH="1">
            <a:off x="9599924" y="5319350"/>
            <a:ext cx="755700" cy="533400"/>
          </a:xfrm>
          <a:prstGeom prst="straightConnector1">
            <a:avLst/>
          </a:prstGeom>
          <a:noFill/>
          <a:ln cap="flat" cmpd="sng" w="34925">
            <a:solidFill>
              <a:srgbClr val="00B050"/>
            </a:solidFill>
            <a:prstDash val="solid"/>
            <a:round/>
            <a:headEnd len="sm" w="sm" type="none"/>
            <a:tailEnd len="med" w="med" type="triangle"/>
          </a:ln>
        </p:spPr>
      </p:cxnSp>
      <p:sp>
        <p:nvSpPr>
          <p:cNvPr id="137" name="Google Shape;137;p2"/>
          <p:cNvSpPr txBox="1"/>
          <p:nvPr/>
        </p:nvSpPr>
        <p:spPr>
          <a:xfrm>
            <a:off x="9313836" y="1576481"/>
            <a:ext cx="2338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GST Number displayed</a:t>
            </a:r>
            <a:endParaRPr b="0" i="0" sz="1400" u="none" cap="none" strike="noStrike">
              <a:solidFill>
                <a:srgbClr val="000000"/>
              </a:solidFill>
              <a:latin typeface="Arial"/>
              <a:ea typeface="Arial"/>
              <a:cs typeface="Arial"/>
              <a:sym typeface="Arial"/>
            </a:endParaRPr>
          </a:p>
        </p:txBody>
      </p:sp>
      <p:cxnSp>
        <p:nvCxnSpPr>
          <p:cNvPr id="138" name="Google Shape;138;p2"/>
          <p:cNvCxnSpPr/>
          <p:nvPr/>
        </p:nvCxnSpPr>
        <p:spPr>
          <a:xfrm>
            <a:off x="4413922" y="3162300"/>
            <a:ext cx="1008000" cy="32400"/>
          </a:xfrm>
          <a:prstGeom prst="straightConnector1">
            <a:avLst/>
          </a:prstGeom>
          <a:noFill/>
          <a:ln cap="flat" cmpd="sng" w="34925">
            <a:solidFill>
              <a:srgbClr val="00B050"/>
            </a:solidFill>
            <a:prstDash val="solid"/>
            <a:round/>
            <a:headEnd len="sm" w="sm" type="none"/>
            <a:tailEnd len="med" w="med" type="triangle"/>
          </a:ln>
        </p:spPr>
      </p:cxnSp>
      <p:sp>
        <p:nvSpPr>
          <p:cNvPr id="139" name="Google Shape;139;p2"/>
          <p:cNvSpPr txBox="1"/>
          <p:nvPr/>
        </p:nvSpPr>
        <p:spPr>
          <a:xfrm>
            <a:off x="2928939" y="2900690"/>
            <a:ext cx="169545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Word “Tax Invoice” included</a:t>
            </a:r>
            <a:endParaRPr b="0" i="0" sz="1400" u="none" cap="none" strike="noStrike">
              <a:solidFill>
                <a:srgbClr val="000000"/>
              </a:solidFill>
              <a:latin typeface="Arial"/>
              <a:ea typeface="Arial"/>
              <a:cs typeface="Arial"/>
              <a:sym typeface="Arial"/>
            </a:endParaRPr>
          </a:p>
        </p:txBody>
      </p:sp>
      <p:cxnSp>
        <p:nvCxnSpPr>
          <p:cNvPr id="140" name="Google Shape;140;p2"/>
          <p:cNvCxnSpPr/>
          <p:nvPr/>
        </p:nvCxnSpPr>
        <p:spPr>
          <a:xfrm flipH="1">
            <a:off x="8343769" y="2704055"/>
            <a:ext cx="880200" cy="85500"/>
          </a:xfrm>
          <a:prstGeom prst="straightConnector1">
            <a:avLst/>
          </a:prstGeom>
          <a:noFill/>
          <a:ln cap="flat" cmpd="sng" w="34925">
            <a:solidFill>
              <a:srgbClr val="00B050"/>
            </a:solidFill>
            <a:prstDash val="solid"/>
            <a:round/>
            <a:headEnd len="sm" w="sm" type="none"/>
            <a:tailEnd len="med" w="med" type="triangle"/>
          </a:ln>
        </p:spPr>
      </p:cxnSp>
      <p:sp>
        <p:nvSpPr>
          <p:cNvPr id="141" name="Google Shape;141;p2"/>
          <p:cNvSpPr txBox="1"/>
          <p:nvPr/>
        </p:nvSpPr>
        <p:spPr>
          <a:xfrm>
            <a:off x="9183973" y="2592913"/>
            <a:ext cx="712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Dated </a:t>
            </a:r>
            <a:endParaRPr b="0" i="0" sz="1400" u="none" cap="none" strike="noStrike">
              <a:solidFill>
                <a:srgbClr val="000000"/>
              </a:solidFill>
              <a:latin typeface="Arial"/>
              <a:ea typeface="Arial"/>
              <a:cs typeface="Arial"/>
              <a:sym typeface="Arial"/>
            </a:endParaRPr>
          </a:p>
        </p:txBody>
      </p:sp>
      <p:sp>
        <p:nvSpPr>
          <p:cNvPr id="142" name="Google Shape;142;p2"/>
          <p:cNvSpPr txBox="1"/>
          <p:nvPr/>
        </p:nvSpPr>
        <p:spPr>
          <a:xfrm>
            <a:off x="10074273" y="4964725"/>
            <a:ext cx="14508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GST amount included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Table&#10;&#10;Description automatically generated with medium confidence" id="148" name="Google Shape;148;p21"/>
          <p:cNvPicPr preferRelativeResize="0"/>
          <p:nvPr/>
        </p:nvPicPr>
        <p:blipFill rotWithShape="1">
          <a:blip r:embed="rId3">
            <a:alphaModFix/>
          </a:blip>
          <a:srcRect b="0" l="0" r="0" t="0"/>
          <a:stretch/>
        </p:blipFill>
        <p:spPr>
          <a:xfrm>
            <a:off x="228600" y="975550"/>
            <a:ext cx="6654619" cy="5204500"/>
          </a:xfrm>
          <a:prstGeom prst="rect">
            <a:avLst/>
          </a:prstGeom>
          <a:noFill/>
          <a:ln>
            <a:noFill/>
          </a:ln>
        </p:spPr>
      </p:pic>
      <p:sp>
        <p:nvSpPr>
          <p:cNvPr id="149" name="Google Shape;149;p21"/>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latin typeface="Arial"/>
                <a:ea typeface="Arial"/>
                <a:cs typeface="Arial"/>
                <a:sym typeface="Arial"/>
              </a:rPr>
              <a:t>BILLS (Accounts Payable)</a:t>
            </a:r>
            <a:endParaRPr/>
          </a:p>
        </p:txBody>
      </p:sp>
      <p:pic>
        <p:nvPicPr>
          <p:cNvPr descr="Logo, company name&#10;&#10;Description automatically generated" id="150" name="Google Shape;150;p21"/>
          <p:cNvPicPr preferRelativeResize="0"/>
          <p:nvPr/>
        </p:nvPicPr>
        <p:blipFill rotWithShape="1">
          <a:blip r:embed="rId4">
            <a:alphaModFix/>
          </a:blip>
          <a:srcRect b="0" l="0" r="0" t="0"/>
          <a:stretch/>
        </p:blipFill>
        <p:spPr>
          <a:xfrm>
            <a:off x="10355623" y="220738"/>
            <a:ext cx="1450894" cy="754824"/>
          </a:xfrm>
          <a:prstGeom prst="rect">
            <a:avLst/>
          </a:prstGeom>
          <a:noFill/>
          <a:ln>
            <a:noFill/>
          </a:ln>
        </p:spPr>
      </p:pic>
      <p:pic>
        <p:nvPicPr>
          <p:cNvPr id="151" name="Google Shape;151;p21"/>
          <p:cNvPicPr preferRelativeResize="0"/>
          <p:nvPr/>
        </p:nvPicPr>
        <p:blipFill rotWithShape="1">
          <a:blip r:embed="rId5">
            <a:alphaModFix/>
          </a:blip>
          <a:srcRect b="0" l="0" r="0" t="0"/>
          <a:stretch/>
        </p:blipFill>
        <p:spPr>
          <a:xfrm>
            <a:off x="228600" y="125788"/>
            <a:ext cx="2159000" cy="944726"/>
          </a:xfrm>
          <a:prstGeom prst="rect">
            <a:avLst/>
          </a:prstGeom>
          <a:noFill/>
          <a:ln>
            <a:noFill/>
          </a:ln>
        </p:spPr>
      </p:pic>
      <p:cxnSp>
        <p:nvCxnSpPr>
          <p:cNvPr id="152" name="Google Shape;152;p21"/>
          <p:cNvCxnSpPr>
            <a:stCxn id="153" idx="1"/>
          </p:cNvCxnSpPr>
          <p:nvPr/>
        </p:nvCxnSpPr>
        <p:spPr>
          <a:xfrm flipH="1">
            <a:off x="5427093" y="2113032"/>
            <a:ext cx="937500" cy="420600"/>
          </a:xfrm>
          <a:prstGeom prst="straightConnector1">
            <a:avLst/>
          </a:prstGeom>
          <a:noFill/>
          <a:ln cap="flat" cmpd="sng" w="34925">
            <a:solidFill>
              <a:srgbClr val="FF0000"/>
            </a:solidFill>
            <a:prstDash val="solid"/>
            <a:round/>
            <a:headEnd len="sm" w="sm" type="none"/>
            <a:tailEnd len="med" w="med" type="triangle"/>
          </a:ln>
        </p:spPr>
      </p:cxnSp>
      <p:cxnSp>
        <p:nvCxnSpPr>
          <p:cNvPr id="154" name="Google Shape;154;p21"/>
          <p:cNvCxnSpPr/>
          <p:nvPr/>
        </p:nvCxnSpPr>
        <p:spPr>
          <a:xfrm flipH="1">
            <a:off x="6606827" y="5502272"/>
            <a:ext cx="879600" cy="184200"/>
          </a:xfrm>
          <a:prstGeom prst="straightConnector1">
            <a:avLst/>
          </a:prstGeom>
          <a:noFill/>
          <a:ln cap="flat" cmpd="sng" w="34925">
            <a:solidFill>
              <a:srgbClr val="FF0000"/>
            </a:solidFill>
            <a:prstDash val="solid"/>
            <a:round/>
            <a:headEnd len="sm" w="sm" type="none"/>
            <a:tailEnd len="med" w="med" type="triangle"/>
          </a:ln>
        </p:spPr>
      </p:cxnSp>
      <p:sp>
        <p:nvSpPr>
          <p:cNvPr id="153" name="Google Shape;153;p21"/>
          <p:cNvSpPr txBox="1"/>
          <p:nvPr/>
        </p:nvSpPr>
        <p:spPr>
          <a:xfrm>
            <a:off x="6364593" y="1959132"/>
            <a:ext cx="2338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No GST Number displayed</a:t>
            </a:r>
            <a:endParaRPr b="0" i="0" sz="1400" u="none" cap="none" strike="noStrike">
              <a:solidFill>
                <a:srgbClr val="000000"/>
              </a:solidFill>
              <a:latin typeface="Arial"/>
              <a:ea typeface="Arial"/>
              <a:cs typeface="Arial"/>
              <a:sym typeface="Arial"/>
            </a:endParaRPr>
          </a:p>
        </p:txBody>
      </p:sp>
      <p:cxnSp>
        <p:nvCxnSpPr>
          <p:cNvPr id="155" name="Google Shape;155;p21"/>
          <p:cNvCxnSpPr>
            <a:stCxn id="156" idx="3"/>
          </p:cNvCxnSpPr>
          <p:nvPr/>
        </p:nvCxnSpPr>
        <p:spPr>
          <a:xfrm>
            <a:off x="1996185" y="3026910"/>
            <a:ext cx="1027500" cy="205800"/>
          </a:xfrm>
          <a:prstGeom prst="straightConnector1">
            <a:avLst/>
          </a:prstGeom>
          <a:noFill/>
          <a:ln cap="flat" cmpd="sng" w="34925">
            <a:solidFill>
              <a:srgbClr val="00B050"/>
            </a:solidFill>
            <a:prstDash val="solid"/>
            <a:round/>
            <a:headEnd len="sm" w="sm" type="none"/>
            <a:tailEnd len="med" w="med" type="triangle"/>
          </a:ln>
        </p:spPr>
      </p:cxnSp>
      <p:sp>
        <p:nvSpPr>
          <p:cNvPr id="156" name="Google Shape;156;p21"/>
          <p:cNvSpPr txBox="1"/>
          <p:nvPr/>
        </p:nvSpPr>
        <p:spPr>
          <a:xfrm>
            <a:off x="300735" y="2765300"/>
            <a:ext cx="169545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Word “Tax Invoice” included</a:t>
            </a:r>
            <a:endParaRPr b="0" i="0" sz="1400" u="none" cap="none" strike="noStrike">
              <a:solidFill>
                <a:srgbClr val="000000"/>
              </a:solidFill>
              <a:latin typeface="Arial"/>
              <a:ea typeface="Arial"/>
              <a:cs typeface="Arial"/>
              <a:sym typeface="Arial"/>
            </a:endParaRPr>
          </a:p>
        </p:txBody>
      </p:sp>
      <p:cxnSp>
        <p:nvCxnSpPr>
          <p:cNvPr id="157" name="Google Shape;157;p21"/>
          <p:cNvCxnSpPr/>
          <p:nvPr/>
        </p:nvCxnSpPr>
        <p:spPr>
          <a:xfrm flipH="1">
            <a:off x="5484533" y="2811984"/>
            <a:ext cx="880078" cy="85528"/>
          </a:xfrm>
          <a:prstGeom prst="straightConnector1">
            <a:avLst/>
          </a:prstGeom>
          <a:noFill/>
          <a:ln cap="flat" cmpd="sng" w="34925">
            <a:solidFill>
              <a:srgbClr val="00B050"/>
            </a:solidFill>
            <a:prstDash val="solid"/>
            <a:round/>
            <a:headEnd len="sm" w="sm" type="none"/>
            <a:tailEnd len="med" w="med" type="triangle"/>
          </a:ln>
        </p:spPr>
      </p:cxnSp>
      <p:sp>
        <p:nvSpPr>
          <p:cNvPr id="158" name="Google Shape;158;p21"/>
          <p:cNvSpPr txBox="1"/>
          <p:nvPr/>
        </p:nvSpPr>
        <p:spPr>
          <a:xfrm>
            <a:off x="6370413" y="2658095"/>
            <a:ext cx="71205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Dated </a:t>
            </a:r>
            <a:endParaRPr b="0" i="0" sz="1400" u="none" cap="none" strike="noStrike">
              <a:solidFill>
                <a:srgbClr val="000000"/>
              </a:solidFill>
              <a:latin typeface="Arial"/>
              <a:ea typeface="Arial"/>
              <a:cs typeface="Arial"/>
              <a:sym typeface="Arial"/>
            </a:endParaRPr>
          </a:p>
        </p:txBody>
      </p:sp>
      <p:pic>
        <p:nvPicPr>
          <p:cNvPr descr="Close with solid fill" id="159" name="Google Shape;159;p21"/>
          <p:cNvPicPr preferRelativeResize="0"/>
          <p:nvPr/>
        </p:nvPicPr>
        <p:blipFill rotWithShape="1">
          <a:blip r:embed="rId6">
            <a:alphaModFix/>
          </a:blip>
          <a:srcRect b="0" l="0" r="0" t="0"/>
          <a:stretch/>
        </p:blipFill>
        <p:spPr>
          <a:xfrm>
            <a:off x="10355624" y="5213371"/>
            <a:ext cx="1203325" cy="1203300"/>
          </a:xfrm>
          <a:prstGeom prst="rect">
            <a:avLst/>
          </a:prstGeom>
          <a:noFill/>
          <a:ln>
            <a:noFill/>
          </a:ln>
        </p:spPr>
      </p:pic>
      <p:sp>
        <p:nvSpPr>
          <p:cNvPr id="160" name="Google Shape;160;p21"/>
          <p:cNvSpPr txBox="1"/>
          <p:nvPr/>
        </p:nvSpPr>
        <p:spPr>
          <a:xfrm>
            <a:off x="7486427" y="5117255"/>
            <a:ext cx="18879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GST amount charged but no GST number recorded on the invoice received</a:t>
            </a:r>
            <a:endParaRPr b="0" i="0" sz="1400" u="none" cap="none" strike="noStrike">
              <a:solidFill>
                <a:srgbClr val="000000"/>
              </a:solidFill>
              <a:latin typeface="Arial"/>
              <a:ea typeface="Arial"/>
              <a:cs typeface="Arial"/>
              <a:sym typeface="Arial"/>
            </a:endParaRPr>
          </a:p>
        </p:txBody>
      </p:sp>
      <p:sp>
        <p:nvSpPr>
          <p:cNvPr id="161" name="Google Shape;161;p21"/>
          <p:cNvSpPr txBox="1"/>
          <p:nvPr/>
        </p:nvSpPr>
        <p:spPr>
          <a:xfrm>
            <a:off x="8006107" y="2533611"/>
            <a:ext cx="3921187" cy="25237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Arial"/>
                <a:ea typeface="Arial"/>
                <a:cs typeface="Arial"/>
                <a:sym typeface="Arial"/>
              </a:rPr>
              <a:t>If the Supplier is not GST Registered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No GST number required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No GST charged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“Not registered for GST” should be recorded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Arial"/>
                <a:ea typeface="Arial"/>
                <a:cs typeface="Arial"/>
                <a:sym typeface="Arial"/>
              </a:rPr>
              <a:t>If the Supplier is GST Registered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GST number required on bill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GST charged on bill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A close-up of a document&#10;&#10;Description automatically generated with medium confidence" id="167" name="Google Shape;167;p24"/>
          <p:cNvPicPr preferRelativeResize="0"/>
          <p:nvPr/>
        </p:nvPicPr>
        <p:blipFill rotWithShape="1">
          <a:blip r:embed="rId3">
            <a:alphaModFix/>
          </a:blip>
          <a:srcRect b="0" l="0" r="0" t="0"/>
          <a:stretch/>
        </p:blipFill>
        <p:spPr>
          <a:xfrm>
            <a:off x="2942500" y="507825"/>
            <a:ext cx="4434975" cy="5496850"/>
          </a:xfrm>
          <a:prstGeom prst="rect">
            <a:avLst/>
          </a:prstGeom>
          <a:noFill/>
          <a:ln>
            <a:noFill/>
          </a:ln>
        </p:spPr>
      </p:pic>
      <p:pic>
        <p:nvPicPr>
          <p:cNvPr descr="A picture containing text, receipt, screenshot&#10;&#10;Description automatically generated" id="168" name="Google Shape;168;p24"/>
          <p:cNvPicPr preferRelativeResize="0"/>
          <p:nvPr/>
        </p:nvPicPr>
        <p:blipFill rotWithShape="1">
          <a:blip r:embed="rId4">
            <a:alphaModFix/>
          </a:blip>
          <a:srcRect b="0" l="0" r="0" t="0"/>
          <a:stretch/>
        </p:blipFill>
        <p:spPr>
          <a:xfrm>
            <a:off x="8692025" y="561291"/>
            <a:ext cx="3465300" cy="6068106"/>
          </a:xfrm>
          <a:prstGeom prst="rect">
            <a:avLst/>
          </a:prstGeom>
          <a:noFill/>
          <a:ln>
            <a:noFill/>
          </a:ln>
        </p:spPr>
      </p:pic>
      <p:sp>
        <p:nvSpPr>
          <p:cNvPr id="169" name="Google Shape;169;p24"/>
          <p:cNvSpPr txBox="1"/>
          <p:nvPr>
            <p:ph type="title"/>
          </p:nvPr>
        </p:nvSpPr>
        <p:spPr>
          <a:xfrm>
            <a:off x="230099" y="236925"/>
            <a:ext cx="11731800" cy="63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latin typeface="Arial"/>
                <a:ea typeface="Arial"/>
                <a:cs typeface="Arial"/>
                <a:sym typeface="Arial"/>
              </a:rPr>
              <a:t>RECEIPTS</a:t>
            </a:r>
            <a:endParaRPr/>
          </a:p>
        </p:txBody>
      </p:sp>
      <p:pic>
        <p:nvPicPr>
          <p:cNvPr descr="A close-up of a document&#10;&#10;Description automatically generated with low confidence" id="170" name="Google Shape;170;p24"/>
          <p:cNvPicPr preferRelativeResize="0"/>
          <p:nvPr/>
        </p:nvPicPr>
        <p:blipFill rotWithShape="1">
          <a:blip r:embed="rId5">
            <a:alphaModFix/>
          </a:blip>
          <a:srcRect b="0" l="0" r="0" t="0"/>
          <a:stretch/>
        </p:blipFill>
        <p:spPr>
          <a:xfrm>
            <a:off x="59450" y="507825"/>
            <a:ext cx="3076475" cy="5127450"/>
          </a:xfrm>
          <a:prstGeom prst="rect">
            <a:avLst/>
          </a:prstGeom>
          <a:noFill/>
          <a:ln>
            <a:noFill/>
          </a:ln>
        </p:spPr>
      </p:pic>
      <p:pic>
        <p:nvPicPr>
          <p:cNvPr descr="Checkmark with solid fill" id="171" name="Google Shape;171;p24"/>
          <p:cNvPicPr preferRelativeResize="0"/>
          <p:nvPr/>
        </p:nvPicPr>
        <p:blipFill rotWithShape="1">
          <a:blip r:embed="rId6">
            <a:alphaModFix/>
          </a:blip>
          <a:srcRect b="0" l="0" r="0" t="0"/>
          <a:stretch/>
        </p:blipFill>
        <p:spPr>
          <a:xfrm>
            <a:off x="5582494" y="5712149"/>
            <a:ext cx="914400" cy="914400"/>
          </a:xfrm>
          <a:prstGeom prst="rect">
            <a:avLst/>
          </a:prstGeom>
          <a:noFill/>
          <a:ln>
            <a:noFill/>
          </a:ln>
        </p:spPr>
      </p:pic>
      <p:pic>
        <p:nvPicPr>
          <p:cNvPr descr="Close with solid fill" id="172" name="Google Shape;172;p24"/>
          <p:cNvPicPr preferRelativeResize="0"/>
          <p:nvPr/>
        </p:nvPicPr>
        <p:blipFill rotWithShape="1">
          <a:blip r:embed="rId7">
            <a:alphaModFix/>
          </a:blip>
          <a:srcRect b="0" l="0" r="0" t="0"/>
          <a:stretch/>
        </p:blipFill>
        <p:spPr>
          <a:xfrm>
            <a:off x="59450" y="5635282"/>
            <a:ext cx="914400" cy="914400"/>
          </a:xfrm>
          <a:prstGeom prst="rect">
            <a:avLst/>
          </a:prstGeom>
          <a:noFill/>
          <a:ln>
            <a:noFill/>
          </a:ln>
        </p:spPr>
      </p:pic>
      <p:sp>
        <p:nvSpPr>
          <p:cNvPr id="173" name="Google Shape;173;p24"/>
          <p:cNvSpPr txBox="1"/>
          <p:nvPr/>
        </p:nvSpPr>
        <p:spPr>
          <a:xfrm>
            <a:off x="6898223" y="2627769"/>
            <a:ext cx="1793794" cy="26776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Vouchers generally do not have a GST component.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receipt will confirm if GST is included or not.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Example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Non-Taxable items</a:t>
            </a:r>
            <a:endParaRPr b="0" i="0" sz="1400" u="none" cap="none" strike="noStrike">
              <a:solidFill>
                <a:srgbClr val="000000"/>
              </a:solidFill>
              <a:latin typeface="Arial"/>
              <a:ea typeface="Arial"/>
              <a:cs typeface="Arial"/>
              <a:sym typeface="Arial"/>
            </a:endParaRPr>
          </a:p>
        </p:txBody>
      </p:sp>
      <p:cxnSp>
        <p:nvCxnSpPr>
          <p:cNvPr id="174" name="Google Shape;174;p24"/>
          <p:cNvCxnSpPr/>
          <p:nvPr/>
        </p:nvCxnSpPr>
        <p:spPr>
          <a:xfrm flipH="1" rot="10800000">
            <a:off x="8582025" y="2561550"/>
            <a:ext cx="726000" cy="497100"/>
          </a:xfrm>
          <a:prstGeom prst="straightConnector1">
            <a:avLst/>
          </a:prstGeom>
          <a:noFill/>
          <a:ln cap="flat" cmpd="sng" w="34925">
            <a:solidFill>
              <a:srgbClr val="FF0000"/>
            </a:solidFill>
            <a:prstDash val="solid"/>
            <a:round/>
            <a:headEnd len="sm" w="sm" type="none"/>
            <a:tailEnd len="med" w="med" type="triangle"/>
          </a:ln>
        </p:spPr>
      </p:cxnSp>
      <p:cxnSp>
        <p:nvCxnSpPr>
          <p:cNvPr id="175" name="Google Shape;175;p24"/>
          <p:cNvCxnSpPr/>
          <p:nvPr/>
        </p:nvCxnSpPr>
        <p:spPr>
          <a:xfrm>
            <a:off x="8387019" y="4981500"/>
            <a:ext cx="428700" cy="165000"/>
          </a:xfrm>
          <a:prstGeom prst="straightConnector1">
            <a:avLst/>
          </a:prstGeom>
          <a:noFill/>
          <a:ln cap="flat" cmpd="sng" w="34925">
            <a:solidFill>
              <a:srgbClr val="FF0000"/>
            </a:solidFill>
            <a:prstDash val="solid"/>
            <a:round/>
            <a:headEnd len="sm" w="sm" type="none"/>
            <a:tailEnd len="med" w="med" type="triangle"/>
          </a:ln>
        </p:spPr>
      </p:cxnSp>
      <p:sp>
        <p:nvSpPr>
          <p:cNvPr id="176" name="Google Shape;176;p24"/>
          <p:cNvSpPr txBox="1"/>
          <p:nvPr/>
        </p:nvSpPr>
        <p:spPr>
          <a:xfrm>
            <a:off x="717905" y="5830872"/>
            <a:ext cx="1989600" cy="738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lang="en-US"/>
              <a:t>EFTPOS receipt</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No GST Number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Not a “Tax Invoice”</a:t>
            </a:r>
            <a:endParaRPr b="0" i="0" sz="1400" u="none" cap="none" strike="noStrike">
              <a:solidFill>
                <a:srgbClr val="000000"/>
              </a:solidFill>
              <a:latin typeface="Arial"/>
              <a:ea typeface="Arial"/>
              <a:cs typeface="Arial"/>
              <a:sym typeface="Arial"/>
            </a:endParaRPr>
          </a:p>
        </p:txBody>
      </p:sp>
      <p:sp>
        <p:nvSpPr>
          <p:cNvPr id="177" name="Google Shape;177;p24"/>
          <p:cNvSpPr txBox="1"/>
          <p:nvPr/>
        </p:nvSpPr>
        <p:spPr>
          <a:xfrm>
            <a:off x="3413125" y="5902265"/>
            <a:ext cx="2263761" cy="5232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GST Number provided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“Tax Invoice” printed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2022-04-20T20:32:45Z</dcterms:created>
  <dc:creator>Tracy Stockman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