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42"/>
  </p:notesMasterIdLst>
  <p:sldIdLst>
    <p:sldId id="256" r:id="rId2"/>
    <p:sldId id="1504" r:id="rId3"/>
    <p:sldId id="283" r:id="rId4"/>
    <p:sldId id="259" r:id="rId5"/>
    <p:sldId id="1489" r:id="rId6"/>
    <p:sldId id="533" r:id="rId7"/>
    <p:sldId id="1433" r:id="rId8"/>
    <p:sldId id="1490" r:id="rId9"/>
    <p:sldId id="534" r:id="rId10"/>
    <p:sldId id="311" r:id="rId11"/>
    <p:sldId id="1831" r:id="rId12"/>
    <p:sldId id="1833" r:id="rId13"/>
    <p:sldId id="1832" r:id="rId14"/>
    <p:sldId id="1845" r:id="rId15"/>
    <p:sldId id="1830" r:id="rId16"/>
    <p:sldId id="1839" r:id="rId17"/>
    <p:sldId id="1838" r:id="rId18"/>
    <p:sldId id="1837" r:id="rId19"/>
    <p:sldId id="1834" r:id="rId20"/>
    <p:sldId id="1835" r:id="rId21"/>
    <p:sldId id="1820" r:id="rId22"/>
    <p:sldId id="1506" r:id="rId23"/>
    <p:sldId id="1821" r:id="rId24"/>
    <p:sldId id="1827" r:id="rId25"/>
    <p:sldId id="260" r:id="rId26"/>
    <p:sldId id="1822" r:id="rId27"/>
    <p:sldId id="1829" r:id="rId28"/>
    <p:sldId id="1824" r:id="rId29"/>
    <p:sldId id="1844" r:id="rId30"/>
    <p:sldId id="1446" r:id="rId31"/>
    <p:sldId id="1507" r:id="rId32"/>
    <p:sldId id="1481" r:id="rId33"/>
    <p:sldId id="284" r:id="rId34"/>
    <p:sldId id="1488" r:id="rId35"/>
    <p:sldId id="1828" r:id="rId36"/>
    <p:sldId id="1499" r:id="rId37"/>
    <p:sldId id="1500" r:id="rId38"/>
    <p:sldId id="1505" r:id="rId39"/>
    <p:sldId id="257" r:id="rId40"/>
    <p:sldId id="184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3" autoAdjust="0"/>
    <p:restoredTop sz="86385" autoAdjust="0"/>
  </p:normalViewPr>
  <p:slideViewPr>
    <p:cSldViewPr snapToGrid="0">
      <p:cViewPr varScale="1">
        <p:scale>
          <a:sx n="72" d="100"/>
          <a:sy n="72" d="100"/>
        </p:scale>
        <p:origin x="450" y="78"/>
      </p:cViewPr>
      <p:guideLst/>
    </p:cSldViewPr>
  </p:slideViewPr>
  <p:outlineViewPr>
    <p:cViewPr>
      <p:scale>
        <a:sx n="33" d="100"/>
        <a:sy n="33" d="100"/>
      </p:scale>
      <p:origin x="0" y="-13020"/>
    </p:cViewPr>
  </p:outlineViewPr>
  <p:notesTextViewPr>
    <p:cViewPr>
      <p:scale>
        <a:sx n="1" d="1"/>
        <a:sy n="1" d="1"/>
      </p:scale>
      <p:origin x="0" y="0"/>
    </p:cViewPr>
  </p:notesTextViewPr>
  <p:sorterViewPr>
    <p:cViewPr>
      <p:scale>
        <a:sx n="100" d="100"/>
        <a:sy n="100" d="100"/>
      </p:scale>
      <p:origin x="0" y="-162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F55B5-7953-4FE0-A3A3-D96698DD5688}"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358C9249-1E93-4307-AEBF-C8F940A2B3E3}">
      <dgm:prSet custT="1"/>
      <dgm:spPr/>
      <dgm:t>
        <a:bodyPr/>
        <a:lstStyle/>
        <a:p>
          <a:r>
            <a:rPr lang="en-US" sz="3600" dirty="0">
              <a:latin typeface="Arial" panose="020B0604020202020204" pitchFamily="34" charset="0"/>
              <a:cs typeface="Arial" panose="020B0604020202020204" pitchFamily="34" charset="0"/>
            </a:rPr>
            <a:t>Trauma causes depression, despair.</a:t>
          </a:r>
        </a:p>
      </dgm:t>
    </dgm:pt>
    <dgm:pt modelId="{CB66CDF4-BA67-4482-90AA-E7F8A02077B7}" type="parTrans" cxnId="{E3E8A618-2867-4884-AA52-1004B134C56A}">
      <dgm:prSet/>
      <dgm:spPr/>
      <dgm:t>
        <a:bodyPr/>
        <a:lstStyle/>
        <a:p>
          <a:endParaRPr lang="en-US"/>
        </a:p>
      </dgm:t>
    </dgm:pt>
    <dgm:pt modelId="{EDDC1A60-277D-4C8B-A77F-0AA646BABAB8}" type="sibTrans" cxnId="{E3E8A618-2867-4884-AA52-1004B134C56A}">
      <dgm:prSet/>
      <dgm:spPr/>
      <dgm:t>
        <a:bodyPr/>
        <a:lstStyle/>
        <a:p>
          <a:endParaRPr lang="en-US"/>
        </a:p>
      </dgm:t>
    </dgm:pt>
    <dgm:pt modelId="{8A578537-8885-4AC3-8354-D4870E4A554D}">
      <dgm:prSet custT="1"/>
      <dgm:spPr/>
      <dgm:t>
        <a:bodyPr/>
        <a:lstStyle/>
        <a:p>
          <a:r>
            <a:rPr lang="en-US" sz="3600" dirty="0">
              <a:latin typeface="Arial" panose="020B0604020202020204" pitchFamily="34" charset="0"/>
              <a:cs typeface="Arial" panose="020B0604020202020204" pitchFamily="34" charset="0"/>
            </a:rPr>
            <a:t>Depression, despair is an affect or impact of </a:t>
          </a:r>
          <a:r>
            <a:rPr lang="en-US" sz="3600" dirty="0" err="1">
              <a:latin typeface="Arial" panose="020B0604020202020204" pitchFamily="34" charset="0"/>
              <a:cs typeface="Arial" panose="020B0604020202020204" pitchFamily="34" charset="0"/>
            </a:rPr>
            <a:t>sexualised</a:t>
          </a:r>
          <a:r>
            <a:rPr lang="en-US" sz="3600" dirty="0">
              <a:latin typeface="Arial" panose="020B0604020202020204" pitchFamily="34" charset="0"/>
              <a:cs typeface="Arial" panose="020B0604020202020204" pitchFamily="34" charset="0"/>
            </a:rPr>
            <a:t> violence.</a:t>
          </a:r>
        </a:p>
      </dgm:t>
    </dgm:pt>
    <dgm:pt modelId="{2E396AB6-5A02-4F1D-BFE2-0509ED48A4B2}" type="parTrans" cxnId="{F624D3CB-7BFF-4EC3-9461-12A2FFFEA9CA}">
      <dgm:prSet/>
      <dgm:spPr/>
      <dgm:t>
        <a:bodyPr/>
        <a:lstStyle/>
        <a:p>
          <a:endParaRPr lang="en-US"/>
        </a:p>
      </dgm:t>
    </dgm:pt>
    <dgm:pt modelId="{733B63E7-F63F-464E-BBFB-22E343C477AD}" type="sibTrans" cxnId="{F624D3CB-7BFF-4EC3-9461-12A2FFFEA9CA}">
      <dgm:prSet/>
      <dgm:spPr/>
      <dgm:t>
        <a:bodyPr/>
        <a:lstStyle/>
        <a:p>
          <a:endParaRPr lang="en-US"/>
        </a:p>
      </dgm:t>
    </dgm:pt>
    <dgm:pt modelId="{C1C6E094-B1AB-423D-8520-7DCD3FF66653}" type="pres">
      <dgm:prSet presAssocID="{FA6F55B5-7953-4FE0-A3A3-D96698DD5688}" presName="vert0" presStyleCnt="0">
        <dgm:presLayoutVars>
          <dgm:dir/>
          <dgm:animOne val="branch"/>
          <dgm:animLvl val="lvl"/>
        </dgm:presLayoutVars>
      </dgm:prSet>
      <dgm:spPr/>
    </dgm:pt>
    <dgm:pt modelId="{0CFF4217-BCFE-44D2-89AB-C6C24AD2003A}" type="pres">
      <dgm:prSet presAssocID="{358C9249-1E93-4307-AEBF-C8F940A2B3E3}" presName="thickLine" presStyleLbl="alignNode1" presStyleIdx="0" presStyleCnt="2"/>
      <dgm:spPr/>
    </dgm:pt>
    <dgm:pt modelId="{5BDCE800-D616-484E-AE03-2FEDA94B9C1B}" type="pres">
      <dgm:prSet presAssocID="{358C9249-1E93-4307-AEBF-C8F940A2B3E3}" presName="horz1" presStyleCnt="0"/>
      <dgm:spPr/>
    </dgm:pt>
    <dgm:pt modelId="{D71EAED2-20AE-4086-BB37-ABF83A6F1C08}" type="pres">
      <dgm:prSet presAssocID="{358C9249-1E93-4307-AEBF-C8F940A2B3E3}" presName="tx1" presStyleLbl="revTx" presStyleIdx="0" presStyleCnt="2"/>
      <dgm:spPr/>
    </dgm:pt>
    <dgm:pt modelId="{6EFB254F-CF5F-42D9-B22A-B03153AD1816}" type="pres">
      <dgm:prSet presAssocID="{358C9249-1E93-4307-AEBF-C8F940A2B3E3}" presName="vert1" presStyleCnt="0"/>
      <dgm:spPr/>
    </dgm:pt>
    <dgm:pt modelId="{8872EF32-5C82-4FE8-ACF6-8CF2AB050C87}" type="pres">
      <dgm:prSet presAssocID="{8A578537-8885-4AC3-8354-D4870E4A554D}" presName="thickLine" presStyleLbl="alignNode1" presStyleIdx="1" presStyleCnt="2"/>
      <dgm:spPr/>
    </dgm:pt>
    <dgm:pt modelId="{2ECE6EB5-A33B-488F-BBAD-9611E13E36F2}" type="pres">
      <dgm:prSet presAssocID="{8A578537-8885-4AC3-8354-D4870E4A554D}" presName="horz1" presStyleCnt="0"/>
      <dgm:spPr/>
    </dgm:pt>
    <dgm:pt modelId="{76B1431F-D7CF-407F-B405-DF99D2D29692}" type="pres">
      <dgm:prSet presAssocID="{8A578537-8885-4AC3-8354-D4870E4A554D}" presName="tx1" presStyleLbl="revTx" presStyleIdx="1" presStyleCnt="2"/>
      <dgm:spPr/>
    </dgm:pt>
    <dgm:pt modelId="{0BAA7437-A0C2-47EE-90BF-B6BC65F1E1AC}" type="pres">
      <dgm:prSet presAssocID="{8A578537-8885-4AC3-8354-D4870E4A554D}" presName="vert1" presStyleCnt="0"/>
      <dgm:spPr/>
    </dgm:pt>
  </dgm:ptLst>
  <dgm:cxnLst>
    <dgm:cxn modelId="{B5CCDB0C-FB04-40CA-A632-C870807E4803}" type="presOf" srcId="{8A578537-8885-4AC3-8354-D4870E4A554D}" destId="{76B1431F-D7CF-407F-B405-DF99D2D29692}" srcOrd="0" destOrd="0" presId="urn:microsoft.com/office/officeart/2008/layout/LinedList"/>
    <dgm:cxn modelId="{9ECC2E0F-50DE-481D-BE2C-83BE80F28390}" type="presOf" srcId="{358C9249-1E93-4307-AEBF-C8F940A2B3E3}" destId="{D71EAED2-20AE-4086-BB37-ABF83A6F1C08}" srcOrd="0" destOrd="0" presId="urn:microsoft.com/office/officeart/2008/layout/LinedList"/>
    <dgm:cxn modelId="{E3E8A618-2867-4884-AA52-1004B134C56A}" srcId="{FA6F55B5-7953-4FE0-A3A3-D96698DD5688}" destId="{358C9249-1E93-4307-AEBF-C8F940A2B3E3}" srcOrd="0" destOrd="0" parTransId="{CB66CDF4-BA67-4482-90AA-E7F8A02077B7}" sibTransId="{EDDC1A60-277D-4C8B-A77F-0AA646BABAB8}"/>
    <dgm:cxn modelId="{C185B429-5434-429E-9039-B4659D8DAD07}" type="presOf" srcId="{FA6F55B5-7953-4FE0-A3A3-D96698DD5688}" destId="{C1C6E094-B1AB-423D-8520-7DCD3FF66653}" srcOrd="0" destOrd="0" presId="urn:microsoft.com/office/officeart/2008/layout/LinedList"/>
    <dgm:cxn modelId="{F624D3CB-7BFF-4EC3-9461-12A2FFFEA9CA}" srcId="{FA6F55B5-7953-4FE0-A3A3-D96698DD5688}" destId="{8A578537-8885-4AC3-8354-D4870E4A554D}" srcOrd="1" destOrd="0" parTransId="{2E396AB6-5A02-4F1D-BFE2-0509ED48A4B2}" sibTransId="{733B63E7-F63F-464E-BBFB-22E343C477AD}"/>
    <dgm:cxn modelId="{BFBED9BD-6228-4181-A1F5-D42C004784EA}" type="presParOf" srcId="{C1C6E094-B1AB-423D-8520-7DCD3FF66653}" destId="{0CFF4217-BCFE-44D2-89AB-C6C24AD2003A}" srcOrd="0" destOrd="0" presId="urn:microsoft.com/office/officeart/2008/layout/LinedList"/>
    <dgm:cxn modelId="{4A83FB7A-FB95-4705-89D0-57C03E444B52}" type="presParOf" srcId="{C1C6E094-B1AB-423D-8520-7DCD3FF66653}" destId="{5BDCE800-D616-484E-AE03-2FEDA94B9C1B}" srcOrd="1" destOrd="0" presId="urn:microsoft.com/office/officeart/2008/layout/LinedList"/>
    <dgm:cxn modelId="{A9AC9C9F-26DC-40E6-A201-9DDBC26A269A}" type="presParOf" srcId="{5BDCE800-D616-484E-AE03-2FEDA94B9C1B}" destId="{D71EAED2-20AE-4086-BB37-ABF83A6F1C08}" srcOrd="0" destOrd="0" presId="urn:microsoft.com/office/officeart/2008/layout/LinedList"/>
    <dgm:cxn modelId="{7F80A16D-6E5E-4B61-8B06-2171FD5F64F0}" type="presParOf" srcId="{5BDCE800-D616-484E-AE03-2FEDA94B9C1B}" destId="{6EFB254F-CF5F-42D9-B22A-B03153AD1816}" srcOrd="1" destOrd="0" presId="urn:microsoft.com/office/officeart/2008/layout/LinedList"/>
    <dgm:cxn modelId="{D17CFE58-D28C-4E72-A0C4-51CD7C77CD77}" type="presParOf" srcId="{C1C6E094-B1AB-423D-8520-7DCD3FF66653}" destId="{8872EF32-5C82-4FE8-ACF6-8CF2AB050C87}" srcOrd="2" destOrd="0" presId="urn:microsoft.com/office/officeart/2008/layout/LinedList"/>
    <dgm:cxn modelId="{C776D3D9-1E3D-4763-B566-15C9263CB4D3}" type="presParOf" srcId="{C1C6E094-B1AB-423D-8520-7DCD3FF66653}" destId="{2ECE6EB5-A33B-488F-BBAD-9611E13E36F2}" srcOrd="3" destOrd="0" presId="urn:microsoft.com/office/officeart/2008/layout/LinedList"/>
    <dgm:cxn modelId="{6B630AFC-D664-47BB-A4A7-DED4C9F01DD5}" type="presParOf" srcId="{2ECE6EB5-A33B-488F-BBAD-9611E13E36F2}" destId="{76B1431F-D7CF-407F-B405-DF99D2D29692}" srcOrd="0" destOrd="0" presId="urn:microsoft.com/office/officeart/2008/layout/LinedList"/>
    <dgm:cxn modelId="{F500C0DC-198C-4CE5-A1B3-9AC09D738BB4}" type="presParOf" srcId="{2ECE6EB5-A33B-488F-BBAD-9611E13E36F2}" destId="{0BAA7437-A0C2-47EE-90BF-B6BC65F1E1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F4217-BCFE-44D2-89AB-C6C24AD2003A}">
      <dsp:nvSpPr>
        <dsp:cNvPr id="0" name=""/>
        <dsp:cNvSpPr/>
      </dsp:nvSpPr>
      <dsp:spPr>
        <a:xfrm>
          <a:off x="0" y="0"/>
          <a:ext cx="61923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71EAED2-20AE-4086-BB37-ABF83A6F1C08}">
      <dsp:nvSpPr>
        <dsp:cNvPr id="0" name=""/>
        <dsp:cNvSpPr/>
      </dsp:nvSpPr>
      <dsp:spPr>
        <a:xfrm>
          <a:off x="0" y="0"/>
          <a:ext cx="6192319" cy="236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Arial" panose="020B0604020202020204" pitchFamily="34" charset="0"/>
              <a:cs typeface="Arial" panose="020B0604020202020204" pitchFamily="34" charset="0"/>
            </a:rPr>
            <a:t>Trauma causes depression, despair.</a:t>
          </a:r>
        </a:p>
      </dsp:txBody>
      <dsp:txXfrm>
        <a:off x="0" y="0"/>
        <a:ext cx="6192319" cy="2363137"/>
      </dsp:txXfrm>
    </dsp:sp>
    <dsp:sp modelId="{8872EF32-5C82-4FE8-ACF6-8CF2AB050C87}">
      <dsp:nvSpPr>
        <dsp:cNvPr id="0" name=""/>
        <dsp:cNvSpPr/>
      </dsp:nvSpPr>
      <dsp:spPr>
        <a:xfrm>
          <a:off x="0" y="2363137"/>
          <a:ext cx="619231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B1431F-D7CF-407F-B405-DF99D2D29692}">
      <dsp:nvSpPr>
        <dsp:cNvPr id="0" name=""/>
        <dsp:cNvSpPr/>
      </dsp:nvSpPr>
      <dsp:spPr>
        <a:xfrm>
          <a:off x="0" y="2363137"/>
          <a:ext cx="6192319" cy="236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Arial" panose="020B0604020202020204" pitchFamily="34" charset="0"/>
              <a:cs typeface="Arial" panose="020B0604020202020204" pitchFamily="34" charset="0"/>
            </a:rPr>
            <a:t>Depression, despair is an affect or impact of </a:t>
          </a:r>
          <a:r>
            <a:rPr lang="en-US" sz="3600" kern="1200" dirty="0" err="1">
              <a:latin typeface="Arial" panose="020B0604020202020204" pitchFamily="34" charset="0"/>
              <a:cs typeface="Arial" panose="020B0604020202020204" pitchFamily="34" charset="0"/>
            </a:rPr>
            <a:t>sexualised</a:t>
          </a:r>
          <a:r>
            <a:rPr lang="en-US" sz="3600" kern="1200" dirty="0">
              <a:latin typeface="Arial" panose="020B0604020202020204" pitchFamily="34" charset="0"/>
              <a:cs typeface="Arial" panose="020B0604020202020204" pitchFamily="34" charset="0"/>
            </a:rPr>
            <a:t> violence.</a:t>
          </a:r>
        </a:p>
      </dsp:txBody>
      <dsp:txXfrm>
        <a:off x="0" y="2363137"/>
        <a:ext cx="6192319" cy="23631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9:11:50.894"/>
    </inkml:context>
    <inkml:brush xml:id="br0">
      <inkml:brushProperty name="width" value="0.05" units="cm"/>
      <inkml:brushProperty name="height" value="0.05" units="cm"/>
      <inkml:brushProperty name="color" value="#E71224"/>
    </inkml:brush>
  </inkml:definitions>
  <inkml:trace contextRef="#ctx0" brushRef="#br0">2916 0 24575,'-2886'0'-1365,"2856"0"-5461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9:11:54.634"/>
    </inkml:context>
    <inkml:brush xml:id="br0">
      <inkml:brushProperty name="width" value="0.05" units="cm"/>
      <inkml:brushProperty name="height" value="0.05" units="cm"/>
      <inkml:brushProperty name="color" value="#E71224"/>
    </inkml:brush>
  </inkml:definitions>
  <inkml:trace contextRef="#ctx0" brushRef="#br0">1874 1 24575,'-189'-1'0,"-205"3"0,160 24 0,168-13 0,37-7 0,-55 5 0,-320-10 0,201-3 0,133 2 0,-81 1 0,123 4-1365,6 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9:12:44.704"/>
    </inkml:context>
    <inkml:brush xml:id="br0">
      <inkml:brushProperty name="width" value="0.05" units="cm"/>
      <inkml:brushProperty name="height" value="0.05" units="cm"/>
      <inkml:brushProperty name="color" value="#E71224"/>
    </inkml:brush>
  </inkml:definitions>
  <inkml:trace contextRef="#ctx0" brushRef="#br0">1 31 24575,'2628'0'0,"-2599"2"0,0 1 0,0 2 0,0 0 0,32 12 0,-13-4 0,61 9 0,-71-15 0,-1 1 0,0 1 0,-1 2 0,46 21 0,-52-20 0,1-1 0,0-1 0,62 11 0,-59-14 0,69 25 0,-30-8 0,-49-17 0,-3 0 0,0-2 0,1 0 0,23 2 0,-18-4 0,33 8 0,-35-6 0,46 5 0,-2-9 0,-38-2 0,0 2 0,58 9 0,-45-2 0,-1-2 0,50 1 0,89-8 0,-64-1 0,330 2 0,-432-1 0,-1-1 0,1-1 0,-1 0 0,1-1 0,-1 0 0,15-8 0,-12 5 0,0 1 0,0 1 0,29-4 0,-37 7 0,1 0 0,-1 0 0,0-1 0,0 0 0,0-1 0,0 0 0,16-10 0,3-5 0,28-24 0,3-2 0,-21 20 0,0 2 0,1 2 0,1 1 0,79-25 0,-101 38 0,3 0 0,0 0 0,0 1 0,1 2 0,44-4 0,350 8 0,-170 2 0,-215-2-1365,-2 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9:12:49.478"/>
    </inkml:context>
    <inkml:brush xml:id="br0">
      <inkml:brushProperty name="width" value="0.05" units="cm"/>
      <inkml:brushProperty name="height" value="0.05" units="cm"/>
      <inkml:brushProperty name="color" value="#E71224"/>
    </inkml:brush>
  </inkml:definitions>
  <inkml:trace contextRef="#ctx0" brushRef="#br0">0 126 24575,'1241'0'0,"-1224"-1"0,1 0 0,-1-2 0,20-5 0,32-4 0,234 7 0,-167 7 0,372-2 0,-494 0-85,0-1 0,0 0-1,0-1 1,0-1 0,0 0-1,0-1 1,-1 0 0,1-1-1,-1 0 1,0-2 0,-1 1-1,1-1 1,-1-1 0,-1 0-1,14-13 1,-12 8-6741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4T09:13:07.374"/>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FF39A-BC28-4BF2-97F7-97CA31C06BFE}"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8E70B-B148-40AF-961A-94E17AAB2EAF}" type="slidenum">
              <a:rPr lang="en-US" smtClean="0"/>
              <a:t>‹#›</a:t>
            </a:fld>
            <a:endParaRPr lang="en-US"/>
          </a:p>
        </p:txBody>
      </p:sp>
    </p:spTree>
    <p:extLst>
      <p:ext uri="{BB962C8B-B14F-4D97-AF65-F5344CB8AC3E}">
        <p14:creationId xmlns:p14="http://schemas.microsoft.com/office/powerpoint/2010/main" val="353155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E70B-B148-40AF-961A-94E17AAB2EAF}" type="slidenum">
              <a:rPr lang="en-US" smtClean="0"/>
              <a:t>1</a:t>
            </a:fld>
            <a:endParaRPr lang="en-US"/>
          </a:p>
        </p:txBody>
      </p:sp>
    </p:spTree>
    <p:extLst>
      <p:ext uri="{BB962C8B-B14F-4D97-AF65-F5344CB8AC3E}">
        <p14:creationId xmlns:p14="http://schemas.microsoft.com/office/powerpoint/2010/main" val="1874561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E70B-B148-40AF-961A-94E17AAB2EAF}" type="slidenum">
              <a:rPr lang="en-US" smtClean="0"/>
              <a:t>20</a:t>
            </a:fld>
            <a:endParaRPr lang="en-US"/>
          </a:p>
        </p:txBody>
      </p:sp>
    </p:spTree>
    <p:extLst>
      <p:ext uri="{BB962C8B-B14F-4D97-AF65-F5344CB8AC3E}">
        <p14:creationId xmlns:p14="http://schemas.microsoft.com/office/powerpoint/2010/main" val="358856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E70B-B148-40AF-961A-94E17AAB2EAF}" type="slidenum">
              <a:rPr lang="en-US" smtClean="0"/>
              <a:t>24</a:t>
            </a:fld>
            <a:endParaRPr lang="en-US"/>
          </a:p>
        </p:txBody>
      </p:sp>
    </p:spTree>
    <p:extLst>
      <p:ext uri="{BB962C8B-B14F-4D97-AF65-F5344CB8AC3E}">
        <p14:creationId xmlns:p14="http://schemas.microsoft.com/office/powerpoint/2010/main" val="1473445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99294E-3EAA-4A5E-B89D-1CBD33F94326}" type="slidenum">
              <a:rPr lang="en-US" smtClean="0"/>
              <a:t>31</a:t>
            </a:fld>
            <a:endParaRPr lang="en-US"/>
          </a:p>
        </p:txBody>
      </p:sp>
    </p:spTree>
    <p:extLst>
      <p:ext uri="{BB962C8B-B14F-4D97-AF65-F5344CB8AC3E}">
        <p14:creationId xmlns:p14="http://schemas.microsoft.com/office/powerpoint/2010/main" val="1316722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E70B-B148-40AF-961A-94E17AAB2EAF}" type="slidenum">
              <a:rPr lang="en-US" smtClean="0"/>
              <a:t>33</a:t>
            </a:fld>
            <a:endParaRPr lang="en-US"/>
          </a:p>
        </p:txBody>
      </p:sp>
    </p:spTree>
    <p:extLst>
      <p:ext uri="{BB962C8B-B14F-4D97-AF65-F5344CB8AC3E}">
        <p14:creationId xmlns:p14="http://schemas.microsoft.com/office/powerpoint/2010/main" val="414547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E70B-B148-40AF-961A-94E17AAB2EAF}" type="slidenum">
              <a:rPr lang="en-US" smtClean="0"/>
              <a:t>38</a:t>
            </a:fld>
            <a:endParaRPr lang="en-US"/>
          </a:p>
        </p:txBody>
      </p:sp>
    </p:spTree>
    <p:extLst>
      <p:ext uri="{BB962C8B-B14F-4D97-AF65-F5344CB8AC3E}">
        <p14:creationId xmlns:p14="http://schemas.microsoft.com/office/powerpoint/2010/main" val="3631974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E70B-B148-40AF-961A-94E17AAB2EAF}" type="slidenum">
              <a:rPr lang="en-US" smtClean="0"/>
              <a:t>39</a:t>
            </a:fld>
            <a:endParaRPr lang="en-US"/>
          </a:p>
        </p:txBody>
      </p:sp>
    </p:spTree>
    <p:extLst>
      <p:ext uri="{BB962C8B-B14F-4D97-AF65-F5344CB8AC3E}">
        <p14:creationId xmlns:p14="http://schemas.microsoft.com/office/powerpoint/2010/main" val="843562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F8E70B-B148-40AF-961A-94E17AAB2EAF}" type="slidenum">
              <a:rPr lang="en-US" smtClean="0"/>
              <a:t>40</a:t>
            </a:fld>
            <a:endParaRPr lang="en-US"/>
          </a:p>
        </p:txBody>
      </p:sp>
    </p:spTree>
    <p:extLst>
      <p:ext uri="{BB962C8B-B14F-4D97-AF65-F5344CB8AC3E}">
        <p14:creationId xmlns:p14="http://schemas.microsoft.com/office/powerpoint/2010/main" val="289774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E70B-B148-40AF-961A-94E17AAB2EAF}" type="slidenum">
              <a:rPr lang="en-US" smtClean="0"/>
              <a:t>5</a:t>
            </a:fld>
            <a:endParaRPr lang="en-US"/>
          </a:p>
        </p:txBody>
      </p:sp>
    </p:spTree>
    <p:extLst>
      <p:ext uri="{BB962C8B-B14F-4D97-AF65-F5344CB8AC3E}">
        <p14:creationId xmlns:p14="http://schemas.microsoft.com/office/powerpoint/2010/main" val="401231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194FC-DEC1-6B42-BE8E-AED5B4B5A5FA}" type="slidenum">
              <a:rPr lang="en-US"/>
              <a:pPr/>
              <a:t>6</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63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194FC-DEC1-6B42-BE8E-AED5B4B5A5FA}" type="slidenum">
              <a:rPr lang="en-US"/>
              <a:pPr/>
              <a:t>9</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a:t>The point here is that we refer to violence as trauma</a:t>
            </a:r>
            <a:r>
              <a:rPr lang="mr-IN" dirty="0"/>
              <a:t>…</a:t>
            </a:r>
            <a:r>
              <a:rPr lang="en-CA" dirty="0"/>
              <a:t> this hiding people’s truth, people’s histories and refusing to acknowledge that</a:t>
            </a:r>
            <a:r>
              <a:rPr lang="en-CA" baseline="0" dirty="0"/>
              <a:t> the harm was done by someone</a:t>
            </a:r>
            <a:r>
              <a:rPr lang="mr-IN" baseline="0" dirty="0"/>
              <a:t>…</a:t>
            </a:r>
            <a:r>
              <a:rPr lang="en-CA" baseline="0" dirty="0"/>
              <a:t> a perpetrator</a:t>
            </a:r>
            <a:r>
              <a:rPr lang="mr-IN" baseline="0" dirty="0"/>
              <a:t>…</a:t>
            </a:r>
            <a:r>
              <a:rPr lang="en-CA" baseline="0" dirty="0"/>
              <a:t>  If someone is not held accountable, it is more likely that the victim will suffer through self-blame</a:t>
            </a:r>
            <a:endParaRPr lang="en-US" dirty="0"/>
          </a:p>
        </p:txBody>
      </p:sp>
    </p:spTree>
    <p:extLst>
      <p:ext uri="{BB962C8B-B14F-4D97-AF65-F5344CB8AC3E}">
        <p14:creationId xmlns:p14="http://schemas.microsoft.com/office/powerpoint/2010/main" val="200673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E70B-B148-40AF-961A-94E17AAB2EAF}" type="slidenum">
              <a:rPr lang="en-US" smtClean="0"/>
              <a:t>11</a:t>
            </a:fld>
            <a:endParaRPr lang="en-US"/>
          </a:p>
        </p:txBody>
      </p:sp>
    </p:spTree>
    <p:extLst>
      <p:ext uri="{BB962C8B-B14F-4D97-AF65-F5344CB8AC3E}">
        <p14:creationId xmlns:p14="http://schemas.microsoft.com/office/powerpoint/2010/main" val="3364038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194FC-DEC1-6B42-BE8E-AED5B4B5A5FA}" type="slidenum">
              <a:rPr lang="en-US"/>
              <a:pPr/>
              <a:t>12</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98705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E70B-B148-40AF-961A-94E17AAB2EAF}" type="slidenum">
              <a:rPr lang="en-US" smtClean="0"/>
              <a:t>13</a:t>
            </a:fld>
            <a:endParaRPr lang="en-US"/>
          </a:p>
        </p:txBody>
      </p:sp>
    </p:spTree>
    <p:extLst>
      <p:ext uri="{BB962C8B-B14F-4D97-AF65-F5344CB8AC3E}">
        <p14:creationId xmlns:p14="http://schemas.microsoft.com/office/powerpoint/2010/main" val="2522475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8E70B-B148-40AF-961A-94E17AAB2EAF}" type="slidenum">
              <a:rPr lang="en-US" smtClean="0"/>
              <a:t>15</a:t>
            </a:fld>
            <a:endParaRPr lang="en-US"/>
          </a:p>
        </p:txBody>
      </p:sp>
    </p:spTree>
    <p:extLst>
      <p:ext uri="{BB962C8B-B14F-4D97-AF65-F5344CB8AC3E}">
        <p14:creationId xmlns:p14="http://schemas.microsoft.com/office/powerpoint/2010/main" val="91171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289E9D-6683-48F9-9E7C-76F5F0AFCEB4}"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3F562-CE61-449C-85D9-8B5684C1A161}" type="slidenum">
              <a:rPr lang="en-US" smtClean="0"/>
              <a:t>‹#›</a:t>
            </a:fld>
            <a:endParaRPr lang="en-US"/>
          </a:p>
        </p:txBody>
      </p:sp>
    </p:spTree>
    <p:extLst>
      <p:ext uri="{BB962C8B-B14F-4D97-AF65-F5344CB8AC3E}">
        <p14:creationId xmlns:p14="http://schemas.microsoft.com/office/powerpoint/2010/main" val="244891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289E9D-6683-48F9-9E7C-76F5F0AFCEB4}"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3F562-CE61-449C-85D9-8B5684C1A161}" type="slidenum">
              <a:rPr lang="en-US" smtClean="0"/>
              <a:t>‹#›</a:t>
            </a:fld>
            <a:endParaRPr lang="en-US"/>
          </a:p>
        </p:txBody>
      </p:sp>
    </p:spTree>
    <p:extLst>
      <p:ext uri="{BB962C8B-B14F-4D97-AF65-F5344CB8AC3E}">
        <p14:creationId xmlns:p14="http://schemas.microsoft.com/office/powerpoint/2010/main" val="95552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289E9D-6683-48F9-9E7C-76F5F0AFCEB4}"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3F562-CE61-449C-85D9-8B5684C1A161}" type="slidenum">
              <a:rPr lang="en-US" smtClean="0"/>
              <a:t>‹#›</a:t>
            </a:fld>
            <a:endParaRPr lang="en-US"/>
          </a:p>
        </p:txBody>
      </p:sp>
    </p:spTree>
    <p:extLst>
      <p:ext uri="{BB962C8B-B14F-4D97-AF65-F5344CB8AC3E}">
        <p14:creationId xmlns:p14="http://schemas.microsoft.com/office/powerpoint/2010/main" val="857074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1" y="277813"/>
            <a:ext cx="10972800" cy="1143000"/>
          </a:xfrm>
        </p:spPr>
        <p:txBody>
          <a:bodyPr/>
          <a:lstStyle/>
          <a:p>
            <a:r>
              <a:rPr lang="en-CA"/>
              <a:t>Click to edit Master title style</a:t>
            </a:r>
            <a:endParaRPr lang="en-US"/>
          </a:p>
        </p:txBody>
      </p:sp>
      <p:sp>
        <p:nvSpPr>
          <p:cNvPr id="3" name="Chart Placeholder 2"/>
          <p:cNvSpPr>
            <a:spLocks noGrp="1"/>
          </p:cNvSpPr>
          <p:nvPr>
            <p:ph type="chart" idx="1"/>
          </p:nvPr>
        </p:nvSpPr>
        <p:spPr>
          <a:xfrm>
            <a:off x="609601" y="1600202"/>
            <a:ext cx="10972800" cy="4530725"/>
          </a:xfrm>
        </p:spPr>
        <p:txBody>
          <a:bodyPr/>
          <a:lstStyle/>
          <a:p>
            <a:pPr lvl="0"/>
            <a:endParaRPr lang="en-US" noProof="0"/>
          </a:p>
        </p:txBody>
      </p:sp>
      <p:sp>
        <p:nvSpPr>
          <p:cNvPr id="4" name="Date Placeholder 3"/>
          <p:cNvSpPr>
            <a:spLocks noGrp="1"/>
          </p:cNvSpPr>
          <p:nvPr>
            <p:ph type="dt" sz="half" idx="10"/>
          </p:nvPr>
        </p:nvSpPr>
        <p:spPr>
          <a:xfrm>
            <a:off x="609600" y="6243638"/>
            <a:ext cx="28448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1"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3638"/>
            <a:ext cx="2844800" cy="457200"/>
          </a:xfrm>
        </p:spPr>
        <p:txBody>
          <a:bodyPr/>
          <a:lstStyle>
            <a:lvl1pPr>
              <a:defRPr/>
            </a:lvl1pPr>
          </a:lstStyle>
          <a:p>
            <a:pPr>
              <a:defRPr/>
            </a:pPr>
            <a:fld id="{66DE33B0-2AF5-4B4A-AFE5-1C62C9109825}" type="slidenum">
              <a:rPr lang="en-US"/>
              <a:pPr>
                <a:defRPr/>
              </a:pPr>
              <a:t>‹#›</a:t>
            </a:fld>
            <a:endParaRPr lang="en-US"/>
          </a:p>
        </p:txBody>
      </p:sp>
    </p:spTree>
    <p:extLst>
      <p:ext uri="{BB962C8B-B14F-4D97-AF65-F5344CB8AC3E}">
        <p14:creationId xmlns:p14="http://schemas.microsoft.com/office/powerpoint/2010/main" val="290366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289E9D-6683-48F9-9E7C-76F5F0AFCEB4}"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3F562-CE61-449C-85D9-8B5684C1A161}" type="slidenum">
              <a:rPr lang="en-US" smtClean="0"/>
              <a:t>‹#›</a:t>
            </a:fld>
            <a:endParaRPr lang="en-US"/>
          </a:p>
        </p:txBody>
      </p:sp>
    </p:spTree>
    <p:extLst>
      <p:ext uri="{BB962C8B-B14F-4D97-AF65-F5344CB8AC3E}">
        <p14:creationId xmlns:p14="http://schemas.microsoft.com/office/powerpoint/2010/main" val="91634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289E9D-6683-48F9-9E7C-76F5F0AFCEB4}"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3F562-CE61-449C-85D9-8B5684C1A161}" type="slidenum">
              <a:rPr lang="en-US" smtClean="0"/>
              <a:t>‹#›</a:t>
            </a:fld>
            <a:endParaRPr lang="en-US"/>
          </a:p>
        </p:txBody>
      </p:sp>
    </p:spTree>
    <p:extLst>
      <p:ext uri="{BB962C8B-B14F-4D97-AF65-F5344CB8AC3E}">
        <p14:creationId xmlns:p14="http://schemas.microsoft.com/office/powerpoint/2010/main" val="382438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289E9D-6683-48F9-9E7C-76F5F0AFCEB4}"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3F562-CE61-449C-85D9-8B5684C1A161}" type="slidenum">
              <a:rPr lang="en-US" smtClean="0"/>
              <a:t>‹#›</a:t>
            </a:fld>
            <a:endParaRPr lang="en-US"/>
          </a:p>
        </p:txBody>
      </p:sp>
    </p:spTree>
    <p:extLst>
      <p:ext uri="{BB962C8B-B14F-4D97-AF65-F5344CB8AC3E}">
        <p14:creationId xmlns:p14="http://schemas.microsoft.com/office/powerpoint/2010/main" val="259644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289E9D-6683-48F9-9E7C-76F5F0AFCEB4}" type="datetimeFigureOut">
              <a:rPr lang="en-US" smtClean="0"/>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3F562-CE61-449C-85D9-8B5684C1A161}" type="slidenum">
              <a:rPr lang="en-US" smtClean="0"/>
              <a:t>‹#›</a:t>
            </a:fld>
            <a:endParaRPr lang="en-US"/>
          </a:p>
        </p:txBody>
      </p:sp>
    </p:spTree>
    <p:extLst>
      <p:ext uri="{BB962C8B-B14F-4D97-AF65-F5344CB8AC3E}">
        <p14:creationId xmlns:p14="http://schemas.microsoft.com/office/powerpoint/2010/main" val="426093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289E9D-6683-48F9-9E7C-76F5F0AFCEB4}" type="datetimeFigureOut">
              <a:rPr lang="en-US" smtClean="0"/>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3F562-CE61-449C-85D9-8B5684C1A161}" type="slidenum">
              <a:rPr lang="en-US" smtClean="0"/>
              <a:t>‹#›</a:t>
            </a:fld>
            <a:endParaRPr lang="en-US"/>
          </a:p>
        </p:txBody>
      </p:sp>
    </p:spTree>
    <p:extLst>
      <p:ext uri="{BB962C8B-B14F-4D97-AF65-F5344CB8AC3E}">
        <p14:creationId xmlns:p14="http://schemas.microsoft.com/office/powerpoint/2010/main" val="73983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89E9D-6683-48F9-9E7C-76F5F0AFCEB4}" type="datetimeFigureOut">
              <a:rPr lang="en-US" smtClean="0"/>
              <a:t>11/20/2023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3F562-CE61-449C-85D9-8B5684C1A161}" type="slidenum">
              <a:rPr lang="en-US" smtClean="0"/>
              <a:t>‹#›</a:t>
            </a:fld>
            <a:endParaRPr lang="en-US"/>
          </a:p>
        </p:txBody>
      </p:sp>
    </p:spTree>
    <p:extLst>
      <p:ext uri="{BB962C8B-B14F-4D97-AF65-F5344CB8AC3E}">
        <p14:creationId xmlns:p14="http://schemas.microsoft.com/office/powerpoint/2010/main" val="335634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289E9D-6683-48F9-9E7C-76F5F0AFCEB4}"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3F562-CE61-449C-85D9-8B5684C1A161}" type="slidenum">
              <a:rPr lang="en-US" smtClean="0"/>
              <a:t>‹#›</a:t>
            </a:fld>
            <a:endParaRPr lang="en-US"/>
          </a:p>
        </p:txBody>
      </p:sp>
    </p:spTree>
    <p:extLst>
      <p:ext uri="{BB962C8B-B14F-4D97-AF65-F5344CB8AC3E}">
        <p14:creationId xmlns:p14="http://schemas.microsoft.com/office/powerpoint/2010/main" val="58220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289E9D-6683-48F9-9E7C-76F5F0AFCEB4}"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3F562-CE61-449C-85D9-8B5684C1A161}" type="slidenum">
              <a:rPr lang="en-US" smtClean="0"/>
              <a:t>‹#›</a:t>
            </a:fld>
            <a:endParaRPr lang="en-US"/>
          </a:p>
        </p:txBody>
      </p:sp>
    </p:spTree>
    <p:extLst>
      <p:ext uri="{BB962C8B-B14F-4D97-AF65-F5344CB8AC3E}">
        <p14:creationId xmlns:p14="http://schemas.microsoft.com/office/powerpoint/2010/main" val="2535963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89E9D-6683-48F9-9E7C-76F5F0AFCEB4}" type="datetimeFigureOut">
              <a:rPr lang="en-US" smtClean="0"/>
              <a:t>11/20/2023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3F562-CE61-449C-85D9-8B5684C1A161}" type="slidenum">
              <a:rPr lang="en-US" smtClean="0"/>
              <a:t>‹#›</a:t>
            </a:fld>
            <a:endParaRPr lang="en-US"/>
          </a:p>
        </p:txBody>
      </p:sp>
    </p:spTree>
    <p:extLst>
      <p:ext uri="{BB962C8B-B14F-4D97-AF65-F5344CB8AC3E}">
        <p14:creationId xmlns:p14="http://schemas.microsoft.com/office/powerpoint/2010/main" val="2474622889"/>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customXml" Target="../ink/ink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544180-3678-CE4A-6119-467A14F58ABF}"/>
              </a:ext>
            </a:extLst>
          </p:cNvPr>
          <p:cNvSpPr>
            <a:spLocks noGrp="1"/>
          </p:cNvSpPr>
          <p:nvPr>
            <p:ph type="ctrTitle"/>
          </p:nvPr>
        </p:nvSpPr>
        <p:spPr>
          <a:xfrm>
            <a:off x="674237" y="914400"/>
            <a:ext cx="3657600" cy="2887579"/>
          </a:xfrm>
        </p:spPr>
        <p:txBody>
          <a:bodyPr>
            <a:normAutofit/>
          </a:bodyPr>
          <a:lstStyle/>
          <a:p>
            <a:r>
              <a:rPr lang="en-US" sz="4800" dirty="0">
                <a:solidFill>
                  <a:srgbClr val="FFFFFF"/>
                </a:solidFill>
                <a:latin typeface="Arial" panose="020B0604020202020204" pitchFamily="34" charset="0"/>
                <a:ea typeface="Calibri" panose="020F0502020204030204" pitchFamily="34" charset="0"/>
                <a:cs typeface="Arial" panose="020B0604020202020204" pitchFamily="34" charset="0"/>
              </a:rPr>
              <a:t>Mind your language</a:t>
            </a:r>
            <a:br>
              <a:rPr lang="en-US" sz="4800" dirty="0">
                <a:solidFill>
                  <a:srgbClr val="FFFFFF"/>
                </a:solidFill>
                <a:effectLst/>
                <a:latin typeface="Calibri" panose="020F0502020204030204" pitchFamily="34" charset="0"/>
                <a:ea typeface="Calibri" panose="020F0502020204030204" pitchFamily="34" charset="0"/>
              </a:rPr>
            </a:br>
            <a:br>
              <a:rPr lang="en-US" sz="4800" dirty="0">
                <a:solidFill>
                  <a:srgbClr val="FFFFFF"/>
                </a:solidFill>
                <a:effectLst/>
                <a:latin typeface="Calibri" panose="020F0502020204030204" pitchFamily="34" charset="0"/>
                <a:ea typeface="Calibri" panose="020F0502020204030204" pitchFamily="34" charset="0"/>
              </a:rPr>
            </a:br>
            <a:endParaRPr lang="en-US" sz="4800" dirty="0">
              <a:solidFill>
                <a:srgbClr val="FFFFFF"/>
              </a:solidFill>
            </a:endParaRPr>
          </a:p>
        </p:txBody>
      </p:sp>
      <p:sp>
        <p:nvSpPr>
          <p:cNvPr id="3" name="Subtitle 2">
            <a:extLst>
              <a:ext uri="{FF2B5EF4-FFF2-40B4-BE49-F238E27FC236}">
                <a16:creationId xmlns:a16="http://schemas.microsoft.com/office/drawing/2014/main" id="{A46E2CA8-E787-763A-1976-735FCB144433}"/>
              </a:ext>
            </a:extLst>
          </p:cNvPr>
          <p:cNvSpPr>
            <a:spLocks noGrp="1"/>
          </p:cNvSpPr>
          <p:nvPr>
            <p:ph type="subTitle" idx="1"/>
          </p:nvPr>
        </p:nvSpPr>
        <p:spPr>
          <a:xfrm>
            <a:off x="674237" y="4170501"/>
            <a:ext cx="3657600" cy="1525597"/>
          </a:xfrm>
        </p:spPr>
        <p:txBody>
          <a:bodyPr>
            <a:normAutofit/>
          </a:bodyPr>
          <a:lstStyle/>
          <a:p>
            <a:r>
              <a:rPr lang="mi-NZ" sz="2000" dirty="0">
                <a:solidFill>
                  <a:srgbClr val="FFFFFF"/>
                </a:solidFill>
                <a:latin typeface="Arial" panose="020B0604020202020204" pitchFamily="34" charset="0"/>
                <a:cs typeface="Arial" panose="020B0604020202020204" pitchFamily="34" charset="0"/>
              </a:rPr>
              <a:t>Intersectionality between</a:t>
            </a:r>
          </a:p>
          <a:p>
            <a:r>
              <a:rPr lang="mi-NZ" sz="2000" dirty="0">
                <a:solidFill>
                  <a:srgbClr val="FFFFFF"/>
                </a:solidFill>
                <a:latin typeface="Arial" panose="020B0604020202020204" pitchFamily="34" charset="0"/>
                <a:cs typeface="Arial" panose="020B0604020202020204" pitchFamily="34" charset="0"/>
              </a:rPr>
              <a:t>violence and language</a:t>
            </a:r>
          </a:p>
          <a:p>
            <a:r>
              <a:rPr lang="mi-NZ" sz="2000" dirty="0">
                <a:solidFill>
                  <a:srgbClr val="FFFFFF"/>
                </a:solidFill>
                <a:latin typeface="Arial" panose="020B0604020202020204" pitchFamily="34" charset="0"/>
                <a:cs typeface="Arial" panose="020B0604020202020204" pitchFamily="34" charset="0"/>
              </a:rPr>
              <a:t> in context</a:t>
            </a:r>
            <a:endParaRPr lang="en-US" sz="2000" dirty="0">
              <a:solidFill>
                <a:srgbClr val="FFFFFF"/>
              </a:solidFill>
              <a:latin typeface="Arial" panose="020B0604020202020204" pitchFamily="34" charset="0"/>
              <a:cs typeface="Arial" panose="020B0604020202020204" pitchFamily="34" charset="0"/>
            </a:endParaRPr>
          </a:p>
        </p:txBody>
      </p:sp>
      <p:cxnSp>
        <p:nvCxnSpPr>
          <p:cNvPr id="1033" name="Straight Connector 103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Psychotherapist is One Word Funny Cartoon Medical Designs &quot; Poster for Sale  by Buckanesthesia | Redbubble">
            <a:extLst>
              <a:ext uri="{FF2B5EF4-FFF2-40B4-BE49-F238E27FC236}">
                <a16:creationId xmlns:a16="http://schemas.microsoft.com/office/drawing/2014/main" id="{964AD66E-F1C6-971F-D0F6-6727572A16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20078" y="488602"/>
            <a:ext cx="5880796"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22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9"/>
          <p:cNvSpPr txBox="1"/>
          <p:nvPr/>
        </p:nvSpPr>
        <p:spPr>
          <a:xfrm>
            <a:off x="3965171" y="407989"/>
            <a:ext cx="7498080" cy="5140325"/>
          </a:xfrm>
          <a:prstGeom prst="rect">
            <a:avLst/>
          </a:prstGeom>
          <a:noFill/>
          <a:ln>
            <a:noFill/>
          </a:ln>
        </p:spPr>
        <p:txBody>
          <a:bodyPr spcFirstLastPara="1" wrap="square" lIns="91425" tIns="45700" rIns="91425" bIns="45700" anchor="t" anchorCtr="0">
            <a:noAutofit/>
          </a:bodyPr>
          <a:lstStyle/>
          <a:p>
            <a:pPr algn="ctr"/>
            <a:r>
              <a:rPr lang="en-US" sz="2800" b="1" dirty="0">
                <a:solidFill>
                  <a:schemeClr val="dk1"/>
                </a:solidFill>
                <a:latin typeface="Arial" panose="020B0604020202020204" pitchFamily="34" charset="0"/>
                <a:ea typeface="Times New Roman"/>
                <a:cs typeface="Arial" panose="020B0604020202020204" pitchFamily="34" charset="0"/>
                <a:sym typeface="Times New Roman"/>
              </a:rPr>
              <a:t>False Descriptions and Social Responses</a:t>
            </a:r>
            <a:endParaRPr dirty="0">
              <a:latin typeface="Arial" panose="020B0604020202020204" pitchFamily="34" charset="0"/>
              <a:cs typeface="Arial" panose="020B0604020202020204" pitchFamily="34" charset="0"/>
            </a:endParaRPr>
          </a:p>
          <a:p>
            <a:endParaRPr sz="2000" dirty="0">
              <a:solidFill>
                <a:schemeClr val="dk1"/>
              </a:solidFill>
              <a:latin typeface="Arial" panose="020B0604020202020204" pitchFamily="34" charset="0"/>
              <a:ea typeface="Times New Roman"/>
              <a:cs typeface="Arial" panose="020B0604020202020204" pitchFamily="34" charset="0"/>
              <a:sym typeface="Times New Roman"/>
            </a:endParaRPr>
          </a:p>
          <a:p>
            <a:endParaRPr sz="2000" dirty="0">
              <a:solidFill>
                <a:schemeClr val="dk1"/>
              </a:solidFill>
              <a:latin typeface="Arial" panose="020B0604020202020204" pitchFamily="34" charset="0"/>
              <a:ea typeface="Times New Roman"/>
              <a:cs typeface="Arial" panose="020B0604020202020204" pitchFamily="34" charset="0"/>
              <a:sym typeface="Times New Roman"/>
            </a:endParaRPr>
          </a:p>
          <a:p>
            <a:r>
              <a:rPr lang="en-US" sz="2000" dirty="0">
                <a:solidFill>
                  <a:schemeClr val="dk1"/>
                </a:solidFill>
                <a:latin typeface="Arial" panose="020B0604020202020204" pitchFamily="34" charset="0"/>
                <a:ea typeface="Times New Roman"/>
                <a:cs typeface="Arial" panose="020B0604020202020204" pitchFamily="34" charset="0"/>
                <a:sym typeface="Times New Roman"/>
              </a:rPr>
              <a:t>Negative social responses are built on false and prejudicial descriptions.</a:t>
            </a:r>
            <a:endParaRPr dirty="0">
              <a:latin typeface="Arial" panose="020B0604020202020204" pitchFamily="34" charset="0"/>
              <a:cs typeface="Arial" panose="020B0604020202020204" pitchFamily="34" charset="0"/>
            </a:endParaRPr>
          </a:p>
          <a:p>
            <a:endParaRPr sz="2000" dirty="0">
              <a:solidFill>
                <a:schemeClr val="dk1"/>
              </a:solidFill>
              <a:latin typeface="Arial" panose="020B0604020202020204" pitchFamily="34" charset="0"/>
              <a:ea typeface="Times New Roman"/>
              <a:cs typeface="Arial" panose="020B0604020202020204" pitchFamily="34" charset="0"/>
              <a:sym typeface="Times New Roman"/>
            </a:endParaRPr>
          </a:p>
          <a:p>
            <a:r>
              <a:rPr lang="en-US" sz="2000" dirty="0">
                <a:solidFill>
                  <a:schemeClr val="dk1"/>
                </a:solidFill>
                <a:latin typeface="Arial" panose="020B0604020202020204" pitchFamily="34" charset="0"/>
                <a:ea typeface="Times New Roman"/>
                <a:cs typeface="Arial" panose="020B0604020202020204" pitchFamily="34" charset="0"/>
                <a:sym typeface="Times New Roman"/>
              </a:rPr>
              <a:t>Research shows that violent crimes, victims, offenders are often misrepresented in criminal justice, media, mental health, and so on.</a:t>
            </a:r>
            <a:endParaRPr dirty="0">
              <a:latin typeface="Arial" panose="020B0604020202020204" pitchFamily="34" charset="0"/>
              <a:cs typeface="Arial" panose="020B0604020202020204" pitchFamily="34" charset="0"/>
            </a:endParaRPr>
          </a:p>
          <a:p>
            <a:endParaRPr sz="2000" dirty="0">
              <a:solidFill>
                <a:schemeClr val="dk1"/>
              </a:solidFill>
              <a:latin typeface="Arial" panose="020B0604020202020204" pitchFamily="34" charset="0"/>
              <a:ea typeface="Times New Roman"/>
              <a:cs typeface="Arial" panose="020B0604020202020204" pitchFamily="34" charset="0"/>
              <a:sym typeface="Times New Roman"/>
            </a:endParaRPr>
          </a:p>
          <a:p>
            <a:pPr marL="342900" indent="-342900">
              <a:buClr>
                <a:schemeClr val="dk1"/>
              </a:buClr>
              <a:buSzPts val="2000"/>
              <a:buFont typeface="Arial"/>
              <a:buChar char="•"/>
            </a:pPr>
            <a:r>
              <a:rPr lang="en-US" sz="2000" dirty="0">
                <a:solidFill>
                  <a:schemeClr val="dk1"/>
                </a:solidFill>
                <a:latin typeface="Arial" panose="020B0604020202020204" pitchFamily="34" charset="0"/>
                <a:ea typeface="Times New Roman"/>
                <a:cs typeface="Arial" panose="020B0604020202020204" pitchFamily="34" charset="0"/>
                <a:sym typeface="Times New Roman"/>
              </a:rPr>
              <a:t>Although victims invariably respond and resist, they are often portrayed as passive or only as affected or impacted.</a:t>
            </a:r>
            <a:endParaRPr dirty="0">
              <a:latin typeface="Arial" panose="020B0604020202020204" pitchFamily="34" charset="0"/>
              <a:cs typeface="Arial" panose="020B0604020202020204" pitchFamily="34" charset="0"/>
            </a:endParaRPr>
          </a:p>
          <a:p>
            <a:pPr marL="342900" indent="-215900">
              <a:buClr>
                <a:schemeClr val="dk1"/>
              </a:buClr>
              <a:buSzPts val="2000"/>
            </a:pPr>
            <a:endParaRPr sz="2000" dirty="0">
              <a:solidFill>
                <a:schemeClr val="dk1"/>
              </a:solidFill>
              <a:latin typeface="Arial" panose="020B0604020202020204" pitchFamily="34" charset="0"/>
              <a:ea typeface="Times New Roman"/>
              <a:cs typeface="Arial" panose="020B0604020202020204" pitchFamily="34" charset="0"/>
              <a:sym typeface="Times New Roman"/>
            </a:endParaRPr>
          </a:p>
          <a:p>
            <a:pPr marL="342900" indent="-342900">
              <a:buClr>
                <a:schemeClr val="dk1"/>
              </a:buClr>
              <a:buSzPts val="2000"/>
              <a:buFont typeface="Arial"/>
              <a:buChar char="•"/>
            </a:pPr>
            <a:r>
              <a:rPr lang="en-US" sz="2000" dirty="0">
                <a:solidFill>
                  <a:schemeClr val="dk1"/>
                </a:solidFill>
                <a:latin typeface="Arial" panose="020B0604020202020204" pitchFamily="34" charset="0"/>
                <a:ea typeface="Times New Roman"/>
                <a:cs typeface="Arial" panose="020B0604020202020204" pitchFamily="34" charset="0"/>
                <a:sym typeface="Times New Roman"/>
              </a:rPr>
              <a:t>Although violence is deliberate, offenders are often portrayed as out of control, helpless victims of their biology or emotions.</a:t>
            </a:r>
            <a:endParaRPr dirty="0">
              <a:latin typeface="Arial" panose="020B0604020202020204" pitchFamily="34" charset="0"/>
              <a:cs typeface="Arial" panose="020B0604020202020204" pitchFamily="34" charset="0"/>
            </a:endParaRPr>
          </a:p>
          <a:p>
            <a:pPr marL="342900" indent="-215900">
              <a:buClr>
                <a:schemeClr val="dk1"/>
              </a:buClr>
              <a:buSzPts val="2000"/>
            </a:pPr>
            <a:endParaRPr sz="2000" dirty="0">
              <a:solidFill>
                <a:schemeClr val="dk1"/>
              </a:solidFill>
              <a:latin typeface="Arial" panose="020B0604020202020204" pitchFamily="34" charset="0"/>
              <a:ea typeface="Times New Roman"/>
              <a:cs typeface="Arial" panose="020B0604020202020204" pitchFamily="34" charset="0"/>
              <a:sym typeface="Times New Roman"/>
            </a:endParaRPr>
          </a:p>
          <a:p>
            <a:pPr marL="342900" indent="-342900">
              <a:buClr>
                <a:schemeClr val="dk1"/>
              </a:buClr>
              <a:buSzPts val="2000"/>
              <a:buFont typeface="Arial"/>
              <a:buChar char="•"/>
            </a:pPr>
            <a:r>
              <a:rPr lang="en-US" sz="2000" dirty="0">
                <a:solidFill>
                  <a:schemeClr val="dk1"/>
                </a:solidFill>
                <a:latin typeface="Arial" panose="020B0604020202020204" pitchFamily="34" charset="0"/>
                <a:ea typeface="Times New Roman"/>
                <a:cs typeface="Arial" panose="020B0604020202020204" pitchFamily="34" charset="0"/>
                <a:sym typeface="Times New Roman"/>
              </a:rPr>
              <a:t>Although violence is unilateral, it is often portrayed as mutual. </a:t>
            </a:r>
            <a:endParaRPr dirty="0">
              <a:latin typeface="Arial" panose="020B0604020202020204" pitchFamily="34" charset="0"/>
              <a:cs typeface="Arial" panose="020B0604020202020204" pitchFamily="34" charset="0"/>
            </a:endParaRPr>
          </a:p>
          <a:p>
            <a:endParaRPr sz="2000" dirty="0">
              <a:solidFill>
                <a:schemeClr val="dk1"/>
              </a:solidFill>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11EBACB9-C44B-8A1E-DDA8-8594E424C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52455" cy="6858000"/>
          </a:xfrm>
          <a:prstGeom prst="rect">
            <a:avLst/>
          </a:prstGeom>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4CA6BE-EFDE-781D-0DBC-B8DB28A61BD6}"/>
              </a:ext>
            </a:extLst>
          </p:cNvPr>
          <p:cNvSpPr txBox="1"/>
          <p:nvPr/>
        </p:nvSpPr>
        <p:spPr>
          <a:xfrm>
            <a:off x="684705" y="1349448"/>
            <a:ext cx="9894769" cy="4644028"/>
          </a:xfrm>
          <a:prstGeom prst="rect">
            <a:avLst/>
          </a:prstGeom>
          <a:noFill/>
        </p:spPr>
        <p:txBody>
          <a:bodyPr wrap="square">
            <a:spAutoFit/>
          </a:bodyPr>
          <a:lstStyle/>
          <a:p>
            <a:pPr marL="0" marR="0" fontAlgn="base">
              <a:lnSpc>
                <a:spcPts val="2100"/>
              </a:lnSpc>
            </a:pPr>
            <a:r>
              <a:rPr lang="en-US"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On 5 November 1881, about 1600 volunteers and Constabulary Field Force troops marched on </a:t>
            </a:r>
            <a:r>
              <a:rPr lang="en-US" sz="24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Parihaka</a:t>
            </a:r>
            <a:r>
              <a:rPr lang="en-US"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Several thousand Māori sat quietly on the marae as singing children greeted the force led by Native Minister John Bryce. </a:t>
            </a:r>
          </a:p>
          <a:p>
            <a:pPr marL="0" marR="0" fontAlgn="base">
              <a:lnSpc>
                <a:spcPts val="2100"/>
              </a:lnSpc>
            </a:pPr>
            <a:endParaRPr lang="en-US" sz="24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0" marR="0" fontAlgn="base">
              <a:lnSpc>
                <a:spcPts val="2100"/>
              </a:lnSpc>
            </a:pPr>
            <a:r>
              <a:rPr lang="en-US"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 Whanganui farmer had fought in the campaign against </a:t>
            </a:r>
            <a:r>
              <a:rPr lang="en-US" sz="24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Tītokowaru</a:t>
            </a:r>
            <a:r>
              <a:rPr lang="en-US"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and viewed </a:t>
            </a:r>
            <a:r>
              <a:rPr lang="en-US" sz="24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Parihaka</a:t>
            </a:r>
            <a:r>
              <a:rPr lang="en-US"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as a ‘headquarters of fanaticism and disaffection’. Bryce ordered the arrest of </a:t>
            </a:r>
            <a:r>
              <a:rPr lang="en-US" sz="24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Parihaka’s</a:t>
            </a:r>
            <a:r>
              <a:rPr lang="en-US"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leaders, the destruction of much of the village and the dispersal of most of its inhabitants. </a:t>
            </a:r>
            <a:r>
              <a:rPr lang="en-US" sz="2400" dirty="0">
                <a:solidFill>
                  <a:srgbClr val="333333"/>
                </a:solidFill>
                <a:latin typeface="Arial" panose="020B0604020202020204" pitchFamily="34" charset="0"/>
                <a:ea typeface="Times New Roman" panose="02020603050405020304" pitchFamily="18" charset="0"/>
                <a:cs typeface="Arial" panose="020B0604020202020204" pitchFamily="34" charset="0"/>
              </a:rPr>
              <a:t>Many</a:t>
            </a:r>
            <a:r>
              <a:rPr lang="en-US"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women were raped by troops, with some bearing children as a result.</a:t>
            </a:r>
          </a:p>
          <a:p>
            <a:pPr marL="0" marR="0" fontAlgn="base">
              <a:lnSpc>
                <a:spcPts val="2100"/>
              </a:lnSpc>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marR="0" algn="l" fontAlgn="base">
              <a:lnSpc>
                <a:spcPts val="2100"/>
              </a:lnSpc>
            </a:pPr>
            <a:r>
              <a:rPr lang="en-US" sz="2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Pressmen, officially banned from the scene by Bryce, were ambivalent about the government’s actions, but most colonists approved of them. The government managed to delay for several years the publication in New Zealand of the official documents relating to these events.</a:t>
            </a:r>
          </a:p>
          <a:p>
            <a:pPr marL="0" marR="0" algn="l" fontAlgn="base">
              <a:lnSpc>
                <a:spcPts val="2100"/>
              </a:lnSpc>
            </a:pPr>
            <a:endParaRPr lang="en-US" sz="24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0" marR="0" algn="l" fontAlgn="base">
              <a:lnSpc>
                <a:spcPts val="2100"/>
              </a:lnSpc>
            </a:pP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(“Invasion of pacifist settlement </a:t>
            </a:r>
            <a:r>
              <a:rPr lang="en-US" sz="14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Parihaka</a:t>
            </a:r>
            <a:r>
              <a:rPr lang="en-US" sz="1400" dirty="0">
                <a:solidFill>
                  <a:srgbClr val="333333"/>
                </a:solidFill>
                <a:latin typeface="Arial" panose="020B0604020202020204" pitchFamily="34" charset="0"/>
                <a:ea typeface="Times New Roman" panose="02020603050405020304" pitchFamily="18" charset="0"/>
                <a:cs typeface="Arial" panose="020B0604020202020204" pitchFamily="34" charset="0"/>
              </a:rPr>
              <a:t>”; n</a:t>
            </a:r>
            <a:r>
              <a:rPr lang="en-US" sz="14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zhistory.govt.nz, 2022)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5840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Line 3"/>
          <p:cNvSpPr>
            <a:spLocks noChangeShapeType="1"/>
          </p:cNvSpPr>
          <p:nvPr/>
        </p:nvSpPr>
        <p:spPr bwMode="auto">
          <a:xfrm flipH="1">
            <a:off x="6054844" y="1994192"/>
            <a:ext cx="50800" cy="3409659"/>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7108" name="Line 4"/>
          <p:cNvSpPr>
            <a:spLocks noChangeShapeType="1"/>
          </p:cNvSpPr>
          <p:nvPr/>
        </p:nvSpPr>
        <p:spPr bwMode="auto">
          <a:xfrm flipH="1">
            <a:off x="3674760" y="3572926"/>
            <a:ext cx="4760169"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7109" name="Text Box 5"/>
          <p:cNvSpPr txBox="1">
            <a:spLocks noChangeArrowheads="1"/>
          </p:cNvSpPr>
          <p:nvPr/>
        </p:nvSpPr>
        <p:spPr bwMode="auto">
          <a:xfrm>
            <a:off x="4871212" y="5614598"/>
            <a:ext cx="2896169" cy="400110"/>
          </a:xfrm>
          <a:prstGeom prst="rect">
            <a:avLst/>
          </a:prstGeom>
          <a:noFill/>
          <a:ln w="9525">
            <a:noFill/>
            <a:miter lim="800000"/>
            <a:headEnd/>
            <a:tailEnd/>
          </a:ln>
          <a:effectLst/>
        </p:spPr>
        <p:txBody>
          <a:bodyPr wrap="square">
            <a:prstTxWarp prst="textNoShape">
              <a:avLst/>
            </a:prstTxWarp>
            <a:spAutoFit/>
          </a:bodyPr>
          <a:lstStyle/>
          <a:p>
            <a:pPr eaLnBrk="1" hangingPunct="1"/>
            <a:r>
              <a:rPr lang="en-CA" sz="2000" dirty="0">
                <a:effectLst>
                  <a:outerShdw blurRad="38100" dist="38100" dir="2700000" algn="tl">
                    <a:srgbClr val="000000"/>
                  </a:outerShdw>
                </a:effectLst>
                <a:latin typeface="Times New Roman"/>
              </a:rPr>
              <a:t>  </a:t>
            </a: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Clarify</a:t>
            </a:r>
            <a:r>
              <a:rPr lang="en-CA" sz="2000" dirty="0">
                <a:latin typeface="Arial" panose="020B0604020202020204" pitchFamily="34" charset="0"/>
                <a:cs typeface="Arial" panose="020B0604020202020204" pitchFamily="34" charset="0"/>
              </a:rPr>
              <a:t> </a:t>
            </a: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Resistance</a:t>
            </a:r>
          </a:p>
        </p:txBody>
      </p:sp>
      <p:sp>
        <p:nvSpPr>
          <p:cNvPr id="47110" name="Text Box 6"/>
          <p:cNvSpPr txBox="1">
            <a:spLocks noChangeArrowheads="1"/>
          </p:cNvSpPr>
          <p:nvPr/>
        </p:nvSpPr>
        <p:spPr bwMode="auto">
          <a:xfrm>
            <a:off x="1862673" y="3252432"/>
            <a:ext cx="2150758" cy="1149033"/>
          </a:xfrm>
          <a:prstGeom prst="rect">
            <a:avLst/>
          </a:prstGeom>
          <a:noFill/>
          <a:ln w="9525">
            <a:noFill/>
            <a:miter lim="800000"/>
            <a:headEnd/>
            <a:tailEnd/>
          </a:ln>
          <a:effectLst/>
        </p:spPr>
        <p:txBody>
          <a:bodyPr wrap="square">
            <a:prstTxWarp prst="textNoShape">
              <a:avLst/>
            </a:prstTxWarp>
            <a:spAutoFit/>
          </a:bodyPr>
          <a:lstStyle/>
          <a:p>
            <a:pPr eaLnBrk="1" hangingPunct="1">
              <a:lnSpc>
                <a:spcPct val="80000"/>
              </a:lnSpc>
              <a:spcBef>
                <a:spcPct val="50000"/>
              </a:spcBef>
            </a:pP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Contest </a:t>
            </a:r>
          </a:p>
          <a:p>
            <a:pPr eaLnBrk="1" hangingPunct="1">
              <a:lnSpc>
                <a:spcPct val="80000"/>
              </a:lnSpc>
              <a:spcBef>
                <a:spcPct val="50000"/>
              </a:spcBef>
            </a:pP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The Blaming of </a:t>
            </a:r>
          </a:p>
          <a:p>
            <a:pPr eaLnBrk="1" hangingPunct="1">
              <a:lnSpc>
                <a:spcPct val="80000"/>
              </a:lnSpc>
              <a:spcBef>
                <a:spcPct val="50000"/>
              </a:spcBef>
            </a:pP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Victims</a:t>
            </a:r>
          </a:p>
        </p:txBody>
      </p:sp>
      <p:sp>
        <p:nvSpPr>
          <p:cNvPr id="47111" name="Text Box 7"/>
          <p:cNvSpPr txBox="1">
            <a:spLocks noChangeArrowheads="1"/>
          </p:cNvSpPr>
          <p:nvPr/>
        </p:nvSpPr>
        <p:spPr bwMode="auto">
          <a:xfrm>
            <a:off x="4681300" y="1341331"/>
            <a:ext cx="3086080" cy="707886"/>
          </a:xfrm>
          <a:prstGeom prst="rect">
            <a:avLst/>
          </a:prstGeom>
          <a:noFill/>
          <a:ln w="9525">
            <a:noFill/>
            <a:miter lim="800000"/>
            <a:headEnd/>
            <a:tailEnd/>
          </a:ln>
          <a:effectLst/>
        </p:spPr>
        <p:txBody>
          <a:bodyPr wrap="square">
            <a:prstTxWarp prst="textNoShape">
              <a:avLst/>
            </a:prstTxWarp>
            <a:spAutoFit/>
          </a:bodyPr>
          <a:lstStyle/>
          <a:p>
            <a:pPr algn="ctr" eaLnBrk="1" hangingPunct="1">
              <a:spcBef>
                <a:spcPct val="50000"/>
              </a:spcBef>
            </a:pP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  Reveal the Violence  &amp; Oppression</a:t>
            </a:r>
          </a:p>
        </p:txBody>
      </p:sp>
      <p:sp>
        <p:nvSpPr>
          <p:cNvPr id="47112" name="Text Box 8"/>
          <p:cNvSpPr txBox="1">
            <a:spLocks noChangeArrowheads="1"/>
          </p:cNvSpPr>
          <p:nvPr/>
        </p:nvSpPr>
        <p:spPr bwMode="auto">
          <a:xfrm>
            <a:off x="8610600" y="3252431"/>
            <a:ext cx="2057400" cy="861774"/>
          </a:xfrm>
          <a:prstGeom prst="rect">
            <a:avLst/>
          </a:prstGeom>
          <a:noFill/>
          <a:ln w="9525">
            <a:noFill/>
            <a:miter lim="800000"/>
            <a:headEnd/>
            <a:tailEnd/>
          </a:ln>
          <a:effectLst/>
        </p:spPr>
        <p:txBody>
          <a:bodyPr wrap="square">
            <a:prstTxWarp prst="textNoShape">
              <a:avLst/>
            </a:prstTxWarp>
            <a:spAutoFit/>
          </a:bodyPr>
          <a:lstStyle/>
          <a:p>
            <a:pPr eaLnBrk="1" hangingPunct="1">
              <a:spcBef>
                <a:spcPct val="50000"/>
              </a:spcBef>
            </a:pP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Clarify</a:t>
            </a:r>
          </a:p>
          <a:p>
            <a:pPr eaLnBrk="1" hangingPunct="1">
              <a:spcBef>
                <a:spcPct val="50000"/>
              </a:spcBef>
            </a:pP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Responsibility</a:t>
            </a:r>
          </a:p>
        </p:txBody>
      </p:sp>
      <p:cxnSp>
        <p:nvCxnSpPr>
          <p:cNvPr id="14" name="Straight Arrow Connector 13"/>
          <p:cNvCxnSpPr/>
          <p:nvPr/>
        </p:nvCxnSpPr>
        <p:spPr>
          <a:xfrm flipV="1">
            <a:off x="3674759" y="2176221"/>
            <a:ext cx="1006540" cy="82296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81422" y="2176221"/>
            <a:ext cx="822960" cy="822960"/>
          </a:xfrm>
          <a:prstGeom prst="line">
            <a:avLst/>
          </a:prstGeom>
          <a:ln>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74759" y="4502776"/>
            <a:ext cx="822960" cy="822960"/>
          </a:xfrm>
          <a:prstGeom prst="line">
            <a:avLst/>
          </a:prstGeom>
          <a:ln>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a:off x="7738454" y="4531702"/>
            <a:ext cx="901074" cy="84322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Reversing</a:t>
            </a:r>
            <a:r>
              <a:rPr lang="en-US" sz="2400" b="1" dirty="0">
                <a:latin typeface="Arial" panose="020B0604020202020204" pitchFamily="34" charset="0"/>
                <a:cs typeface="Arial" panose="020B0604020202020204" pitchFamily="34" charset="0"/>
              </a:rPr>
              <a:t> the Four Discursive Operations of Language</a:t>
            </a:r>
            <a:br>
              <a:rPr lang="en-US" sz="2400" b="1" dirty="0">
                <a:latin typeface="Arial" panose="020B0604020202020204" pitchFamily="34" charset="0"/>
                <a:cs typeface="Arial" panose="020B0604020202020204" pitchFamily="34" charset="0"/>
              </a:rPr>
            </a:br>
            <a:r>
              <a:rPr lang="en-US" sz="2400" b="1" dirty="0">
                <a:solidFill>
                  <a:srgbClr val="FF0000"/>
                </a:solidFill>
                <a:latin typeface="Arial" panose="020B0604020202020204" pitchFamily="34" charset="0"/>
                <a:cs typeface="Arial" panose="020B0604020202020204" pitchFamily="34" charset="0"/>
              </a:rPr>
              <a:t>The Language of Resistance: Truth telling</a:t>
            </a:r>
          </a:p>
        </p:txBody>
      </p:sp>
    </p:spTree>
    <p:extLst>
      <p:ext uri="{BB962C8B-B14F-4D97-AF65-F5344CB8AC3E}">
        <p14:creationId xmlns:p14="http://schemas.microsoft.com/office/powerpoint/2010/main" val="29993537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DA7C43-488C-894D-7650-E0FC94706591}"/>
              </a:ext>
            </a:extLst>
          </p:cNvPr>
          <p:cNvSpPr txBox="1"/>
          <p:nvPr/>
        </p:nvSpPr>
        <p:spPr>
          <a:xfrm>
            <a:off x="683393" y="729101"/>
            <a:ext cx="11040177" cy="5747727"/>
          </a:xfrm>
          <a:prstGeom prst="rect">
            <a:avLst/>
          </a:prstGeom>
          <a:noFill/>
        </p:spPr>
        <p:txBody>
          <a:bodyPr wrap="square">
            <a:spAutoFit/>
          </a:bodyPr>
          <a:lstStyle/>
          <a:p>
            <a:pPr marL="0" marR="0" fontAlgn="base">
              <a:lnSpc>
                <a:spcPts val="2100"/>
              </a:lnSpc>
            </a:pPr>
            <a:r>
              <a:rPr lang="en-US" sz="2200" dirty="0">
                <a:solidFill>
                  <a:srgbClr val="333333"/>
                </a:solidFill>
                <a:effectLst/>
                <a:latin typeface="Helvetica" panose="020B0604020202020204" pitchFamily="34" charset="0"/>
                <a:ea typeface="Times New Roman" panose="02020603050405020304" pitchFamily="18" charset="0"/>
              </a:rPr>
              <a:t>On 5 November 1881, about 1600 volunteers and Constabulary Field Force troops marched on </a:t>
            </a:r>
            <a:r>
              <a:rPr lang="en-US" sz="2200" dirty="0" err="1">
                <a:solidFill>
                  <a:srgbClr val="333333"/>
                </a:solidFill>
                <a:effectLst/>
                <a:latin typeface="Helvetica" panose="020B0604020202020204" pitchFamily="34" charset="0"/>
                <a:ea typeface="Times New Roman" panose="02020603050405020304" pitchFamily="18" charset="0"/>
              </a:rPr>
              <a:t>Parihaka</a:t>
            </a:r>
            <a:r>
              <a:rPr lang="en-US" sz="2200" dirty="0">
                <a:solidFill>
                  <a:srgbClr val="333333"/>
                </a:solidFill>
                <a:effectLst/>
                <a:latin typeface="Helvetica" panose="020B0604020202020204" pitchFamily="34" charset="0"/>
                <a:ea typeface="Times New Roman" panose="02020603050405020304" pitchFamily="18" charset="0"/>
              </a:rPr>
              <a:t>. </a:t>
            </a:r>
            <a:r>
              <a:rPr lang="en-US" sz="2200" dirty="0">
                <a:solidFill>
                  <a:srgbClr val="FF0000"/>
                </a:solidFill>
                <a:effectLst/>
                <a:latin typeface="Helvetica" panose="020B0604020202020204" pitchFamily="34" charset="0"/>
                <a:ea typeface="Times New Roman" panose="02020603050405020304" pitchFamily="18" charset="0"/>
              </a:rPr>
              <a:t>They were asked to leave their weapons outside the </a:t>
            </a:r>
            <a:r>
              <a:rPr lang="en-US" sz="2200" dirty="0" err="1">
                <a:solidFill>
                  <a:srgbClr val="FF0000"/>
                </a:solidFill>
                <a:effectLst/>
                <a:latin typeface="Helvetica" panose="020B0604020202020204" pitchFamily="34" charset="0"/>
                <a:ea typeface="Times New Roman" panose="02020603050405020304" pitchFamily="18" charset="0"/>
              </a:rPr>
              <a:t>pā</a:t>
            </a:r>
            <a:r>
              <a:rPr lang="en-US" sz="2200" dirty="0">
                <a:solidFill>
                  <a:srgbClr val="FF0000"/>
                </a:solidFill>
                <a:effectLst/>
                <a:latin typeface="Helvetica" panose="020B0604020202020204" pitchFamily="34" charset="0"/>
                <a:ea typeface="Times New Roman" panose="02020603050405020304" pitchFamily="18" charset="0"/>
              </a:rPr>
              <a:t>. </a:t>
            </a:r>
            <a:r>
              <a:rPr lang="en-US" sz="2200" dirty="0">
                <a:solidFill>
                  <a:srgbClr val="333333"/>
                </a:solidFill>
                <a:effectLst/>
                <a:latin typeface="Helvetica" panose="020B0604020202020204" pitchFamily="34" charset="0"/>
                <a:ea typeface="Times New Roman" panose="02020603050405020304" pitchFamily="18" charset="0"/>
              </a:rPr>
              <a:t>Several thousand Māori </a:t>
            </a:r>
            <a:r>
              <a:rPr lang="en-US" sz="2200" dirty="0">
                <a:solidFill>
                  <a:srgbClr val="FF0000"/>
                </a:solidFill>
                <a:effectLst/>
                <a:latin typeface="Helvetica" panose="020B0604020202020204" pitchFamily="34" charset="0"/>
                <a:ea typeface="Times New Roman" panose="02020603050405020304" pitchFamily="18" charset="0"/>
              </a:rPr>
              <a:t>refused to use acts of violence and </a:t>
            </a:r>
            <a:r>
              <a:rPr lang="en-US" sz="2200" dirty="0">
                <a:solidFill>
                  <a:srgbClr val="333333"/>
                </a:solidFill>
                <a:effectLst/>
                <a:latin typeface="Helvetica" panose="020B0604020202020204" pitchFamily="34" charset="0"/>
                <a:ea typeface="Times New Roman" panose="02020603050405020304" pitchFamily="18" charset="0"/>
              </a:rPr>
              <a:t>sat quietly on the marae as singing children greeted the force led by Native Minister John Bryce. </a:t>
            </a:r>
            <a:r>
              <a:rPr lang="en-US" sz="2200" dirty="0">
                <a:solidFill>
                  <a:srgbClr val="FF0000"/>
                </a:solidFill>
                <a:effectLst/>
                <a:latin typeface="Helvetica" panose="020B0604020202020204" pitchFamily="34" charset="0"/>
                <a:ea typeface="Times New Roman" panose="02020603050405020304" pitchFamily="18" charset="0"/>
              </a:rPr>
              <a:t>This was a strategic effort to restore peace and uphold the mana of the </a:t>
            </a:r>
            <a:r>
              <a:rPr lang="en-US" sz="2200" dirty="0" err="1">
                <a:solidFill>
                  <a:srgbClr val="FF0000"/>
                </a:solidFill>
                <a:effectLst/>
                <a:latin typeface="Helvetica" panose="020B0604020202020204" pitchFamily="34" charset="0"/>
                <a:ea typeface="Times New Roman" panose="02020603050405020304" pitchFamily="18" charset="0"/>
              </a:rPr>
              <a:t>tamariki</a:t>
            </a:r>
            <a:r>
              <a:rPr lang="en-US" sz="2200" dirty="0">
                <a:solidFill>
                  <a:srgbClr val="FF0000"/>
                </a:solidFill>
                <a:effectLst/>
                <a:latin typeface="Helvetica" panose="020B0604020202020204" pitchFamily="34" charset="0"/>
                <a:ea typeface="Times New Roman" panose="02020603050405020304" pitchFamily="18" charset="0"/>
              </a:rPr>
              <a:t> who held an important role in tribal resistance.</a:t>
            </a:r>
            <a:r>
              <a:rPr lang="en-US" sz="2200" dirty="0">
                <a:solidFill>
                  <a:srgbClr val="333333"/>
                </a:solidFill>
                <a:effectLst/>
                <a:latin typeface="Helvetica" panose="020B0604020202020204" pitchFamily="34" charset="0"/>
                <a:ea typeface="Times New Roman" panose="02020603050405020304" pitchFamily="18" charset="0"/>
              </a:rPr>
              <a:t> </a:t>
            </a:r>
          </a:p>
          <a:p>
            <a:pPr marL="0" marR="0" fontAlgn="base">
              <a:lnSpc>
                <a:spcPts val="2100"/>
              </a:lnSpc>
            </a:pPr>
            <a:endParaRPr lang="en-US" sz="2200" dirty="0">
              <a:solidFill>
                <a:srgbClr val="333333"/>
              </a:solidFill>
              <a:effectLst/>
              <a:latin typeface="Helvetica" panose="020B0604020202020204" pitchFamily="34" charset="0"/>
              <a:ea typeface="Times New Roman" panose="02020603050405020304" pitchFamily="18" charset="0"/>
            </a:endParaRPr>
          </a:p>
          <a:p>
            <a:pPr marL="0" marR="0" fontAlgn="base">
              <a:lnSpc>
                <a:spcPts val="2100"/>
              </a:lnSpc>
            </a:pPr>
            <a:r>
              <a:rPr lang="en-US" sz="2200" dirty="0">
                <a:solidFill>
                  <a:srgbClr val="333333"/>
                </a:solidFill>
                <a:effectLst/>
                <a:latin typeface="Helvetica" panose="020B0604020202020204" pitchFamily="34" charset="0"/>
                <a:ea typeface="Times New Roman" panose="02020603050405020304" pitchFamily="18" charset="0"/>
              </a:rPr>
              <a:t>A Whanganui farmer had fought in the campaign against </a:t>
            </a:r>
            <a:r>
              <a:rPr lang="en-US" sz="2200" dirty="0" err="1">
                <a:solidFill>
                  <a:srgbClr val="333333"/>
                </a:solidFill>
                <a:effectLst/>
                <a:latin typeface="Helvetica" panose="020B0604020202020204" pitchFamily="34" charset="0"/>
                <a:ea typeface="Times New Roman" panose="02020603050405020304" pitchFamily="18" charset="0"/>
              </a:rPr>
              <a:t>Tītokowaru</a:t>
            </a:r>
            <a:r>
              <a:rPr lang="en-US" sz="2200" dirty="0">
                <a:solidFill>
                  <a:srgbClr val="333333"/>
                </a:solidFill>
                <a:effectLst/>
                <a:latin typeface="Helvetica" panose="020B0604020202020204" pitchFamily="34" charset="0"/>
                <a:ea typeface="Times New Roman" panose="02020603050405020304" pitchFamily="18" charset="0"/>
              </a:rPr>
              <a:t> and viewed </a:t>
            </a:r>
            <a:r>
              <a:rPr lang="en-US" sz="2200" dirty="0" err="1">
                <a:solidFill>
                  <a:srgbClr val="333333"/>
                </a:solidFill>
                <a:effectLst/>
                <a:latin typeface="Helvetica" panose="020B0604020202020204" pitchFamily="34" charset="0"/>
                <a:ea typeface="Times New Roman" panose="02020603050405020304" pitchFamily="18" charset="0"/>
              </a:rPr>
              <a:t>Parihaka</a:t>
            </a:r>
            <a:r>
              <a:rPr lang="en-US" sz="2200" dirty="0">
                <a:solidFill>
                  <a:srgbClr val="333333"/>
                </a:solidFill>
                <a:effectLst/>
                <a:latin typeface="Helvetica" panose="020B0604020202020204" pitchFamily="34" charset="0"/>
                <a:ea typeface="Times New Roman" panose="02020603050405020304" pitchFamily="18" charset="0"/>
              </a:rPr>
              <a:t> as a ‘headquarters of fanaticism and disaffection’. Bryce ordered the arrest of </a:t>
            </a:r>
            <a:r>
              <a:rPr lang="en-US" sz="2200" dirty="0" err="1">
                <a:solidFill>
                  <a:srgbClr val="333333"/>
                </a:solidFill>
                <a:effectLst/>
                <a:latin typeface="Helvetica" panose="020B0604020202020204" pitchFamily="34" charset="0"/>
                <a:ea typeface="Times New Roman" panose="02020603050405020304" pitchFamily="18" charset="0"/>
              </a:rPr>
              <a:t>Parihaka’s</a:t>
            </a:r>
            <a:r>
              <a:rPr lang="en-US" sz="2200" dirty="0">
                <a:solidFill>
                  <a:srgbClr val="333333"/>
                </a:solidFill>
                <a:effectLst/>
                <a:latin typeface="Helvetica" panose="020B0604020202020204" pitchFamily="34" charset="0"/>
                <a:ea typeface="Times New Roman" panose="02020603050405020304" pitchFamily="18" charset="0"/>
              </a:rPr>
              <a:t> leaders. </a:t>
            </a:r>
            <a:r>
              <a:rPr lang="en-US" sz="2200" dirty="0">
                <a:solidFill>
                  <a:srgbClr val="FF0000"/>
                </a:solidFill>
                <a:effectLst/>
                <a:latin typeface="Helvetica" panose="020B0604020202020204" pitchFamily="34" charset="0"/>
                <a:ea typeface="Times New Roman" panose="02020603050405020304" pitchFamily="18" charset="0"/>
              </a:rPr>
              <a:t>The leaders asked the soldiers not to hurt their </a:t>
            </a:r>
            <a:r>
              <a:rPr lang="en-US" sz="2200" dirty="0" err="1">
                <a:solidFill>
                  <a:srgbClr val="FF0000"/>
                </a:solidFill>
                <a:effectLst/>
                <a:latin typeface="Helvetica" panose="020B0604020202020204" pitchFamily="34" charset="0"/>
                <a:ea typeface="Times New Roman" panose="02020603050405020304" pitchFamily="18" charset="0"/>
              </a:rPr>
              <a:t>wāhine</a:t>
            </a:r>
            <a:r>
              <a:rPr lang="en-US" sz="2200" dirty="0">
                <a:solidFill>
                  <a:srgbClr val="FF0000"/>
                </a:solidFill>
                <a:effectLst/>
                <a:latin typeface="Helvetica" panose="020B0604020202020204" pitchFamily="34" charset="0"/>
                <a:ea typeface="Times New Roman" panose="02020603050405020304" pitchFamily="18" charset="0"/>
              </a:rPr>
              <a:t> and </a:t>
            </a:r>
            <a:r>
              <a:rPr lang="en-US" sz="2200" dirty="0" err="1">
                <a:solidFill>
                  <a:srgbClr val="FF0000"/>
                </a:solidFill>
                <a:effectLst/>
                <a:latin typeface="Helvetica" panose="020B0604020202020204" pitchFamily="34" charset="0"/>
                <a:ea typeface="Times New Roman" panose="02020603050405020304" pitchFamily="18" charset="0"/>
              </a:rPr>
              <a:t>tamariki</a:t>
            </a:r>
            <a:r>
              <a:rPr lang="en-US" sz="2200" dirty="0">
                <a:solidFill>
                  <a:srgbClr val="FF0000"/>
                </a:solidFill>
                <a:effectLst/>
                <a:latin typeface="Helvetica" panose="020B0604020202020204" pitchFamily="34" charset="0"/>
                <a:ea typeface="Times New Roman" panose="02020603050405020304" pitchFamily="18" charset="0"/>
              </a:rPr>
              <a:t>, and not to destroy their remaining food crops.</a:t>
            </a:r>
          </a:p>
          <a:p>
            <a:pPr marL="0" marR="0" fontAlgn="base">
              <a:lnSpc>
                <a:spcPts val="2100"/>
              </a:lnSpc>
            </a:pPr>
            <a:endParaRPr lang="en-US" sz="2200" dirty="0">
              <a:effectLst/>
              <a:latin typeface="Times New Roman" panose="02020603050405020304" pitchFamily="18" charset="0"/>
              <a:ea typeface="Times New Roman" panose="02020603050405020304" pitchFamily="18" charset="0"/>
            </a:endParaRPr>
          </a:p>
          <a:p>
            <a:pPr marL="0" marR="0" fontAlgn="base">
              <a:lnSpc>
                <a:spcPts val="2100"/>
              </a:lnSpc>
            </a:pPr>
            <a:r>
              <a:rPr lang="en-US" sz="2200" dirty="0">
                <a:solidFill>
                  <a:srgbClr val="333333"/>
                </a:solidFill>
                <a:effectLst/>
                <a:latin typeface="Helvetica" panose="020B0604020202020204" pitchFamily="34" charset="0"/>
                <a:ea typeface="Times New Roman" panose="02020603050405020304" pitchFamily="18" charset="0"/>
              </a:rPr>
              <a:t>The soldiers destroyed much of the village and saw to the dispersal of most of its inhabitants. </a:t>
            </a:r>
            <a:r>
              <a:rPr lang="en-US" sz="2200" dirty="0">
                <a:solidFill>
                  <a:srgbClr val="FF0000"/>
                </a:solidFill>
                <a:effectLst/>
                <a:latin typeface="Helvetica" panose="020B0604020202020204" pitchFamily="34" charset="0"/>
                <a:ea typeface="Times New Roman" panose="02020603050405020304" pitchFamily="18" charset="0"/>
              </a:rPr>
              <a:t>The Māori men still refused to use violence and willingly surrendered peacefully to protect their </a:t>
            </a:r>
            <a:r>
              <a:rPr lang="en-US" sz="2200" dirty="0" err="1">
                <a:solidFill>
                  <a:srgbClr val="FF0000"/>
                </a:solidFill>
                <a:effectLst/>
                <a:latin typeface="Helvetica" panose="020B0604020202020204" pitchFamily="34" charset="0"/>
                <a:ea typeface="Times New Roman" panose="02020603050405020304" pitchFamily="18" charset="0"/>
              </a:rPr>
              <a:t>wāhine</a:t>
            </a:r>
            <a:r>
              <a:rPr lang="en-US" sz="2200" dirty="0">
                <a:solidFill>
                  <a:srgbClr val="FF0000"/>
                </a:solidFill>
                <a:effectLst/>
                <a:latin typeface="Helvetica" panose="020B0604020202020204" pitchFamily="34" charset="0"/>
                <a:ea typeface="Times New Roman" panose="02020603050405020304" pitchFamily="18" charset="0"/>
              </a:rPr>
              <a:t> and </a:t>
            </a:r>
            <a:r>
              <a:rPr lang="en-US" sz="2200" dirty="0" err="1">
                <a:solidFill>
                  <a:srgbClr val="FF0000"/>
                </a:solidFill>
                <a:effectLst/>
                <a:latin typeface="Helvetica" panose="020B0604020202020204" pitchFamily="34" charset="0"/>
                <a:ea typeface="Times New Roman" panose="02020603050405020304" pitchFamily="18" charset="0"/>
              </a:rPr>
              <a:t>tamariki</a:t>
            </a:r>
            <a:r>
              <a:rPr lang="en-US" sz="2200" dirty="0">
                <a:solidFill>
                  <a:srgbClr val="FF0000"/>
                </a:solidFill>
                <a:effectLst/>
                <a:latin typeface="Helvetica" panose="020B0604020202020204" pitchFamily="34" charset="0"/>
                <a:ea typeface="Times New Roman" panose="02020603050405020304" pitchFamily="18" charset="0"/>
              </a:rPr>
              <a:t> from further violence.</a:t>
            </a:r>
            <a:r>
              <a:rPr lang="en-US" sz="2200" dirty="0">
                <a:solidFill>
                  <a:srgbClr val="333333"/>
                </a:solidFill>
                <a:effectLst/>
                <a:latin typeface="Helvetica" panose="020B0604020202020204" pitchFamily="34" charset="0"/>
                <a:ea typeface="Times New Roman" panose="02020603050405020304" pitchFamily="18" charset="0"/>
              </a:rPr>
              <a:t>  Many women were raped by troops, with some bearing children as a result. Pressmen, officially banned from the scene by Bryce, were ambivalent about the government’s actions, but most colonists approved of them. </a:t>
            </a:r>
            <a:r>
              <a:rPr lang="en-US" sz="2200" dirty="0">
                <a:solidFill>
                  <a:srgbClr val="FF0000"/>
                </a:solidFill>
                <a:effectLst/>
                <a:latin typeface="Helvetica" panose="020B0604020202020204" pitchFamily="34" charset="0"/>
                <a:ea typeface="Times New Roman" panose="02020603050405020304" pitchFamily="18" charset="0"/>
              </a:rPr>
              <a:t>Māori appealed for the release of Tohu and Te Whiti.  The government introduced the “Māori Prisoner’s Act 1881” which meant Māori could be imprisoned without trial.</a:t>
            </a:r>
            <a:r>
              <a:rPr lang="en-US" sz="2200" dirty="0">
                <a:solidFill>
                  <a:srgbClr val="333333"/>
                </a:solidFill>
                <a:effectLst/>
                <a:latin typeface="Helvetica" panose="020B0604020202020204" pitchFamily="34" charset="0"/>
                <a:ea typeface="Times New Roman" panose="02020603050405020304" pitchFamily="18" charset="0"/>
              </a:rPr>
              <a:t> The government managed to delay for several years the publication in New Zealand of the official documents relating to these events.</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281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tatue of a person&#10;&#10;Description automatically generated with low confidence">
            <a:extLst>
              <a:ext uri="{FF2B5EF4-FFF2-40B4-BE49-F238E27FC236}">
                <a16:creationId xmlns:a16="http://schemas.microsoft.com/office/drawing/2014/main" id="{724F3725-C897-81AC-D4E6-642F17ABCC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88415" y="480906"/>
            <a:ext cx="4011170" cy="5571067"/>
          </a:xfrm>
          <a:prstGeom prst="rect">
            <a:avLst/>
          </a:prstGeom>
          <a:noFill/>
        </p:spPr>
      </p:pic>
      <p:sp>
        <p:nvSpPr>
          <p:cNvPr id="4" name="TextBox 3">
            <a:extLst>
              <a:ext uri="{FF2B5EF4-FFF2-40B4-BE49-F238E27FC236}">
                <a16:creationId xmlns:a16="http://schemas.microsoft.com/office/drawing/2014/main" id="{9C7C75E2-E859-4DEA-1CD7-5F5AB2F11A9F}"/>
              </a:ext>
            </a:extLst>
          </p:cNvPr>
          <p:cNvSpPr txBox="1"/>
          <p:nvPr/>
        </p:nvSpPr>
        <p:spPr>
          <a:xfrm>
            <a:off x="5669280" y="1084897"/>
            <a:ext cx="6024880" cy="5423792"/>
          </a:xfrm>
          <a:prstGeom prst="rect">
            <a:avLst/>
          </a:prstGeom>
          <a:noFill/>
        </p:spPr>
        <p:txBody>
          <a:bodyPr wrap="square">
            <a:spAutoFit/>
          </a:bodyPr>
          <a:lstStyle/>
          <a:p>
            <a:pPr marL="0" marR="0">
              <a:lnSpc>
                <a:spcPct val="107000"/>
              </a:lnSpc>
              <a:spcBef>
                <a:spcPts val="600"/>
              </a:spcBef>
              <a:spcAft>
                <a:spcPts val="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“Here stands a memorial stone of </a:t>
            </a:r>
            <a:r>
              <a:rPr lang="en-US" sz="2000" i="1" dirty="0" err="1">
                <a:effectLst/>
                <a:latin typeface="Calibri" panose="020F0502020204030204" pitchFamily="34" charset="0"/>
                <a:ea typeface="Calibri" panose="020F0502020204030204" pitchFamily="34" charset="0"/>
                <a:cs typeface="Times New Roman" panose="02020603050405020304" pitchFamily="18" charset="0"/>
              </a:rPr>
              <a:t>Tewhiti</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effectLst/>
                <a:latin typeface="Calibri" panose="020F0502020204030204" pitchFamily="34" charset="0"/>
                <a:ea typeface="Calibri" panose="020F0502020204030204" pitchFamily="34" charset="0"/>
                <a:cs typeface="Times New Roman" panose="02020603050405020304" pitchFamily="18" charset="0"/>
              </a:rPr>
              <a:t>Orongomai</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and Tohu </a:t>
            </a:r>
            <a:r>
              <a:rPr lang="en-US" sz="2000" i="1" dirty="0" err="1">
                <a:effectLst/>
                <a:latin typeface="Calibri" panose="020F0502020204030204" pitchFamily="34" charset="0"/>
                <a:ea typeface="Calibri" panose="020F0502020204030204" pitchFamily="34" charset="0"/>
                <a:cs typeface="Times New Roman" panose="02020603050405020304" pitchFamily="18" charset="0"/>
              </a:rPr>
              <a:t>Kakahi</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in memory of the imprisonment with hard </a:t>
            </a:r>
            <a:r>
              <a:rPr lang="en-US" sz="2000" i="1" dirty="0" err="1">
                <a:effectLst/>
                <a:latin typeface="Calibri" panose="020F0502020204030204" pitchFamily="34" charset="0"/>
                <a:ea typeface="Calibri" panose="020F0502020204030204" pitchFamily="34" charset="0"/>
                <a:cs typeface="Times New Roman" panose="02020603050405020304" pitchFamily="18" charset="0"/>
              </a:rPr>
              <a:t>labour</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under harsh conditions, of the members of Taranaki, Tainui, </a:t>
            </a:r>
            <a:r>
              <a:rPr lang="en-US" sz="2000" i="1" dirty="0" err="1">
                <a:effectLst/>
                <a:latin typeface="Calibri" panose="020F0502020204030204" pitchFamily="34" charset="0"/>
                <a:ea typeface="Calibri" panose="020F0502020204030204" pitchFamily="34" charset="0"/>
                <a:cs typeface="Times New Roman" panose="02020603050405020304" pitchFamily="18" charset="0"/>
              </a:rPr>
              <a:t>Teawanuiarua</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effectLst/>
                <a:latin typeface="Calibri" panose="020F0502020204030204" pitchFamily="34" charset="0"/>
                <a:ea typeface="Calibri" panose="020F0502020204030204" pitchFamily="34" charset="0"/>
                <a:cs typeface="Times New Roman" panose="02020603050405020304" pitchFamily="18" charset="0"/>
              </a:rPr>
              <a:t>Taitokerau</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Ngāti </a:t>
            </a:r>
            <a:r>
              <a:rPr lang="en-US" sz="2000" i="1" dirty="0" err="1">
                <a:effectLst/>
                <a:latin typeface="Calibri" panose="020F0502020204030204" pitchFamily="34" charset="0"/>
                <a:ea typeface="Calibri" panose="020F0502020204030204" pitchFamily="34" charset="0"/>
                <a:cs typeface="Times New Roman" panose="02020603050405020304" pitchFamily="18" charset="0"/>
              </a:rPr>
              <a:t>Kahungunu</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most in unknown graves, facing the east to welcome the sun is </a:t>
            </a:r>
            <a:r>
              <a:rPr lang="en-US" sz="2000" i="1" dirty="0" err="1">
                <a:effectLst/>
                <a:latin typeface="Calibri" panose="020F0502020204030204" pitchFamily="34" charset="0"/>
                <a:ea typeface="Calibri" panose="020F0502020204030204" pitchFamily="34" charset="0"/>
                <a:cs typeface="Times New Roman" panose="02020603050405020304" pitchFamily="18" charset="0"/>
              </a:rPr>
              <a:t>Tewhiti</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effectLst/>
                <a:latin typeface="Calibri" panose="020F0502020204030204" pitchFamily="34" charset="0"/>
                <a:ea typeface="Calibri" panose="020F0502020204030204" pitchFamily="34" charset="0"/>
                <a:cs typeface="Times New Roman" panose="02020603050405020304" pitchFamily="18" charset="0"/>
              </a:rPr>
              <a:t>Orongomai</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The white feather of the albatross “</a:t>
            </a:r>
            <a:r>
              <a:rPr lang="en-US" sz="2000" i="1" dirty="0" err="1">
                <a:effectLst/>
                <a:latin typeface="Calibri" panose="020F0502020204030204" pitchFamily="34" charset="0"/>
                <a:ea typeface="Calibri" panose="020F0502020204030204" pitchFamily="34" charset="0"/>
                <a:cs typeface="Times New Roman" panose="02020603050405020304" pitchFamily="18" charset="0"/>
              </a:rPr>
              <a:t>Teraukura</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sign of peace. Facing the west to farewell the sun is Tohu </a:t>
            </a:r>
            <a:r>
              <a:rPr lang="en-US" sz="2000" i="1" dirty="0" err="1">
                <a:effectLst/>
                <a:latin typeface="Calibri" panose="020F0502020204030204" pitchFamily="34" charset="0"/>
                <a:ea typeface="Calibri" panose="020F0502020204030204" pitchFamily="34" charset="0"/>
                <a:cs typeface="Times New Roman" panose="02020603050405020304" pitchFamily="18" charset="0"/>
              </a:rPr>
              <a:t>Kakahi</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The fresh green leaves of the forest </a:t>
            </a:r>
            <a:r>
              <a:rPr lang="en-US" sz="2000" i="1">
                <a:effectLst/>
                <a:latin typeface="Calibri" panose="020F0502020204030204" pitchFamily="34" charset="0"/>
                <a:ea typeface="Calibri" panose="020F0502020204030204" pitchFamily="34" charset="0"/>
                <a:cs typeface="Times New Roman" panose="02020603050405020304" pitchFamily="18" charset="0"/>
              </a:rPr>
              <a:t>“Te Pore</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the sign of sadness and love. </a:t>
            </a:r>
            <a:r>
              <a:rPr lang="en-US" sz="2000" i="1" dirty="0" err="1">
                <a:effectLst/>
                <a:latin typeface="Calibri" panose="020F0502020204030204" pitchFamily="34" charset="0"/>
                <a:ea typeface="Calibri" panose="020F0502020204030204" pitchFamily="34" charset="0"/>
                <a:cs typeface="Times New Roman" panose="02020603050405020304" pitchFamily="18" charset="0"/>
              </a:rPr>
              <a:t>Tewhiti</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and Tohu had spiritually known </a:t>
            </a:r>
            <a:r>
              <a:rPr lang="en-US" sz="2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anticipated</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that the colonials planned to exterminate Taranaki, so they spiritually chose passive resistance </a:t>
            </a:r>
            <a:r>
              <a:rPr lang="en-US" sz="2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strategically used non-violent active resistance to avoid further harm to their peoples and lands.”</a:t>
            </a:r>
          </a:p>
          <a:p>
            <a:pPr marL="0" marR="0">
              <a:lnSpc>
                <a:spcPct val="107000"/>
              </a:lnSpc>
              <a:spcBef>
                <a:spcPts val="60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Hokitika 2023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589A9E29-C956-959A-113B-2ADF00D01CD2}"/>
                  </a:ext>
                </a:extLst>
              </p14:cNvPr>
              <p14:cNvContentPartPr/>
              <p14:nvPr/>
            </p14:nvContentPartPr>
            <p14:xfrm>
              <a:off x="9943280" y="4267040"/>
              <a:ext cx="1050120" cy="360"/>
            </p14:xfrm>
          </p:contentPart>
        </mc:Choice>
        <mc:Fallback xmlns="">
          <p:pic>
            <p:nvPicPr>
              <p:cNvPr id="10" name="Ink 9">
                <a:extLst>
                  <a:ext uri="{FF2B5EF4-FFF2-40B4-BE49-F238E27FC236}">
                    <a16:creationId xmlns:a16="http://schemas.microsoft.com/office/drawing/2014/main" id="{589A9E29-C956-959A-113B-2ADF00D01CD2}"/>
                  </a:ext>
                </a:extLst>
              </p:cNvPr>
              <p:cNvPicPr/>
              <p:nvPr/>
            </p:nvPicPr>
            <p:blipFill>
              <a:blip r:embed="rId4"/>
              <a:stretch>
                <a:fillRect/>
              </a:stretch>
            </p:blipFill>
            <p:spPr>
              <a:xfrm>
                <a:off x="9934280" y="4258040"/>
                <a:ext cx="1067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80410830-D92A-21B2-1E74-6FCEAD68A201}"/>
                  </a:ext>
                </a:extLst>
              </p14:cNvPr>
              <p14:cNvContentPartPr/>
              <p14:nvPr/>
            </p14:nvContentPartPr>
            <p14:xfrm>
              <a:off x="5807240" y="4551080"/>
              <a:ext cx="674640" cy="25200"/>
            </p14:xfrm>
          </p:contentPart>
        </mc:Choice>
        <mc:Fallback xmlns="">
          <p:pic>
            <p:nvPicPr>
              <p:cNvPr id="11" name="Ink 10">
                <a:extLst>
                  <a:ext uri="{FF2B5EF4-FFF2-40B4-BE49-F238E27FC236}">
                    <a16:creationId xmlns:a16="http://schemas.microsoft.com/office/drawing/2014/main" id="{80410830-D92A-21B2-1E74-6FCEAD68A201}"/>
                  </a:ext>
                </a:extLst>
              </p:cNvPr>
              <p:cNvPicPr/>
              <p:nvPr/>
            </p:nvPicPr>
            <p:blipFill>
              <a:blip r:embed="rId6"/>
              <a:stretch>
                <a:fillRect/>
              </a:stretch>
            </p:blipFill>
            <p:spPr>
              <a:xfrm>
                <a:off x="5798240" y="4542080"/>
                <a:ext cx="692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CF267662-710F-5531-1B16-34097712F29D}"/>
                  </a:ext>
                </a:extLst>
              </p14:cNvPr>
              <p14:cNvContentPartPr/>
              <p14:nvPr/>
            </p14:nvContentPartPr>
            <p14:xfrm>
              <a:off x="8899640" y="4885880"/>
              <a:ext cx="2412000" cy="134640"/>
            </p14:xfrm>
          </p:contentPart>
        </mc:Choice>
        <mc:Fallback xmlns="">
          <p:pic>
            <p:nvPicPr>
              <p:cNvPr id="12" name="Ink 11">
                <a:extLst>
                  <a:ext uri="{FF2B5EF4-FFF2-40B4-BE49-F238E27FC236}">
                    <a16:creationId xmlns:a16="http://schemas.microsoft.com/office/drawing/2014/main" id="{CF267662-710F-5531-1B16-34097712F29D}"/>
                  </a:ext>
                </a:extLst>
              </p:cNvPr>
              <p:cNvPicPr/>
              <p:nvPr/>
            </p:nvPicPr>
            <p:blipFill>
              <a:blip r:embed="rId8"/>
              <a:stretch>
                <a:fillRect/>
              </a:stretch>
            </p:blipFill>
            <p:spPr>
              <a:xfrm>
                <a:off x="8891000" y="4877240"/>
                <a:ext cx="24296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83A54E45-4097-AF85-41F3-582ECC0C2C64}"/>
                  </a:ext>
                </a:extLst>
              </p14:cNvPr>
              <p14:cNvContentPartPr/>
              <p14:nvPr/>
            </p14:nvContentPartPr>
            <p14:xfrm>
              <a:off x="5801480" y="5217440"/>
              <a:ext cx="930240" cy="45720"/>
            </p14:xfrm>
          </p:contentPart>
        </mc:Choice>
        <mc:Fallback xmlns="">
          <p:pic>
            <p:nvPicPr>
              <p:cNvPr id="13" name="Ink 12">
                <a:extLst>
                  <a:ext uri="{FF2B5EF4-FFF2-40B4-BE49-F238E27FC236}">
                    <a16:creationId xmlns:a16="http://schemas.microsoft.com/office/drawing/2014/main" id="{83A54E45-4097-AF85-41F3-582ECC0C2C64}"/>
                  </a:ext>
                </a:extLst>
              </p:cNvPr>
              <p:cNvPicPr/>
              <p:nvPr/>
            </p:nvPicPr>
            <p:blipFill>
              <a:blip r:embed="rId10"/>
              <a:stretch>
                <a:fillRect/>
              </a:stretch>
            </p:blipFill>
            <p:spPr>
              <a:xfrm>
                <a:off x="5792480" y="5208440"/>
                <a:ext cx="947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8005A6CE-8342-E97F-2B0F-AC561DCF1F0A}"/>
                  </a:ext>
                </a:extLst>
              </p14:cNvPr>
              <p14:cNvContentPartPr/>
              <p14:nvPr/>
            </p14:nvContentPartPr>
            <p14:xfrm>
              <a:off x="8077040" y="3149600"/>
              <a:ext cx="360" cy="360"/>
            </p14:xfrm>
          </p:contentPart>
        </mc:Choice>
        <mc:Fallback xmlns="">
          <p:pic>
            <p:nvPicPr>
              <p:cNvPr id="14" name="Ink 13">
                <a:extLst>
                  <a:ext uri="{FF2B5EF4-FFF2-40B4-BE49-F238E27FC236}">
                    <a16:creationId xmlns:a16="http://schemas.microsoft.com/office/drawing/2014/main" id="{8005A6CE-8342-E97F-2B0F-AC561DCF1F0A}"/>
                  </a:ext>
                </a:extLst>
              </p:cNvPr>
              <p:cNvPicPr/>
              <p:nvPr/>
            </p:nvPicPr>
            <p:blipFill>
              <a:blip r:embed="rId12"/>
              <a:stretch>
                <a:fillRect/>
              </a:stretch>
            </p:blipFill>
            <p:spPr>
              <a:xfrm>
                <a:off x="8068400" y="3140960"/>
                <a:ext cx="18000" cy="18000"/>
              </a:xfrm>
              <a:prstGeom prst="rect">
                <a:avLst/>
              </a:prstGeom>
            </p:spPr>
          </p:pic>
        </mc:Fallback>
      </mc:AlternateContent>
    </p:spTree>
    <p:extLst>
      <p:ext uri="{BB962C8B-B14F-4D97-AF65-F5344CB8AC3E}">
        <p14:creationId xmlns:p14="http://schemas.microsoft.com/office/powerpoint/2010/main" val="206195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0989-12AD-3ECC-B2FF-B2CA86C449B6}"/>
              </a:ext>
            </a:extLst>
          </p:cNvPr>
          <p:cNvSpPr>
            <a:spLocks noGrp="1"/>
          </p:cNvSpPr>
          <p:nvPr>
            <p:ph type="title"/>
          </p:nvPr>
        </p:nvSpPr>
        <p:spPr>
          <a:xfrm>
            <a:off x="838200" y="365125"/>
            <a:ext cx="10515600" cy="3692525"/>
          </a:xfrm>
        </p:spPr>
        <p:txBody>
          <a:bodyPr>
            <a:normAutofit/>
          </a:bodyPr>
          <a:lstStyle/>
          <a:p>
            <a:r>
              <a:rPr lang="mi-NZ" sz="3600" dirty="0">
                <a:latin typeface="Arial" panose="020B0604020202020204" pitchFamily="34" charset="0"/>
                <a:cs typeface="Arial" panose="020B0604020202020204" pitchFamily="34" charset="0"/>
              </a:rPr>
              <a:t>How we use language when we talk about violence is important...</a:t>
            </a:r>
            <a:br>
              <a:rPr lang="mi-NZ" sz="3600" dirty="0">
                <a:latin typeface="Arial" panose="020B0604020202020204" pitchFamily="34" charset="0"/>
                <a:cs typeface="Arial" panose="020B0604020202020204" pitchFamily="34" charset="0"/>
              </a:rPr>
            </a:br>
            <a:br>
              <a:rPr lang="mi-NZ" sz="3600" dirty="0">
                <a:latin typeface="Arial" panose="020B0604020202020204" pitchFamily="34" charset="0"/>
                <a:cs typeface="Arial" panose="020B0604020202020204" pitchFamily="34" charset="0"/>
              </a:rPr>
            </a:br>
            <a:r>
              <a:rPr lang="mi-NZ" sz="3600" dirty="0">
                <a:latin typeface="Arial" panose="020B0604020202020204" pitchFamily="34" charset="0"/>
                <a:cs typeface="Arial" panose="020B0604020202020204" pitchFamily="34" charset="0"/>
              </a:rPr>
              <a:t>Clinical language and legalese often nouns verbs, juxtapositions, superfluous obfuscation and oxymorons</a:t>
            </a:r>
            <a:br>
              <a:rPr lang="mi-NZ" sz="3600" dirty="0">
                <a:latin typeface="Arial" panose="020B0604020202020204" pitchFamily="34" charset="0"/>
                <a:cs typeface="Arial" panose="020B0604020202020204" pitchFamily="34" charset="0"/>
              </a:rPr>
            </a:br>
            <a:r>
              <a:rPr lang="mi-NZ" sz="360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60E3AFF-BCB8-4A3C-32BD-B623A6103ED4}"/>
              </a:ext>
            </a:extLst>
          </p:cNvPr>
          <p:cNvSpPr>
            <a:spLocks noGrp="1"/>
          </p:cNvSpPr>
          <p:nvPr>
            <p:ph idx="1"/>
          </p:nvPr>
        </p:nvSpPr>
        <p:spPr>
          <a:xfrm>
            <a:off x="1720735" y="4057650"/>
            <a:ext cx="4862945" cy="1695450"/>
          </a:xfrm>
        </p:spPr>
        <p:txBody>
          <a:bodyPr>
            <a:normAutofit fontScale="25000" lnSpcReduction="20000"/>
          </a:bodyPr>
          <a:lstStyle/>
          <a:p>
            <a:pPr marL="0" indent="0">
              <a:buNone/>
            </a:pPr>
            <a:endParaRPr lang="mi-NZ" sz="4800" dirty="0">
              <a:latin typeface="Arial" panose="020B0604020202020204" pitchFamily="34" charset="0"/>
              <a:cs typeface="Arial" panose="020B0604020202020204" pitchFamily="34" charset="0"/>
            </a:endParaRPr>
          </a:p>
          <a:p>
            <a:pPr marL="0" indent="0">
              <a:buNone/>
            </a:pPr>
            <a:r>
              <a:rPr lang="mi-NZ" sz="8000" dirty="0">
                <a:latin typeface="Arial" panose="020B0604020202020204" pitchFamily="34" charset="0"/>
                <a:cs typeface="Arial" panose="020B0604020202020204" pitchFamily="34" charset="0"/>
              </a:rPr>
              <a:t>   </a:t>
            </a:r>
          </a:p>
          <a:p>
            <a:pPr marL="0" indent="0">
              <a:buNone/>
            </a:pPr>
            <a:r>
              <a:rPr lang="mi-NZ" sz="8000" dirty="0">
                <a:latin typeface="Arial" panose="020B0604020202020204" pitchFamily="34" charset="0"/>
                <a:cs typeface="Arial" panose="020B0604020202020204" pitchFamily="34" charset="0"/>
              </a:rPr>
              <a:t>                                 ..</a:t>
            </a:r>
            <a:r>
              <a:rPr lang="mi-NZ" sz="9600" dirty="0">
                <a:latin typeface="Arial" panose="020B0604020202020204" pitchFamily="34" charset="0"/>
                <a:cs typeface="Arial" panose="020B0604020202020204" pitchFamily="34" charset="0"/>
              </a:rPr>
              <a:t>. irony intended!</a:t>
            </a:r>
          </a:p>
          <a:p>
            <a:pPr marL="0" indent="0">
              <a:buNone/>
            </a:pPr>
            <a:r>
              <a:rPr lang="mi-NZ" sz="3600" dirty="0">
                <a:latin typeface="Arial" panose="020B0604020202020204" pitchFamily="34" charset="0"/>
                <a:cs typeface="Arial" panose="020B0604020202020204" pitchFamily="34" charset="0"/>
              </a:rPr>
              <a:t>       </a:t>
            </a:r>
          </a:p>
          <a:p>
            <a:pPr marL="0" indent="0">
              <a:buNone/>
            </a:pPr>
            <a:endParaRPr lang="mi-NZ" sz="3600" dirty="0">
              <a:latin typeface="Arial" panose="020B0604020202020204" pitchFamily="34" charset="0"/>
              <a:cs typeface="Arial" panose="020B0604020202020204" pitchFamily="34" charset="0"/>
            </a:endParaRPr>
          </a:p>
          <a:p>
            <a:pPr marL="0" indent="0">
              <a:buNone/>
            </a:pPr>
            <a:endParaRPr lang="mi-NZ" sz="3600" dirty="0">
              <a:latin typeface="Arial" panose="020B0604020202020204" pitchFamily="34" charset="0"/>
              <a:cs typeface="Arial" panose="020B0604020202020204" pitchFamily="34" charset="0"/>
            </a:endParaRPr>
          </a:p>
          <a:p>
            <a:pPr marL="0" indent="0">
              <a:buNone/>
            </a:pPr>
            <a:endParaRPr lang="mi-NZ" sz="3600" dirty="0">
              <a:latin typeface="Arial" panose="020B0604020202020204" pitchFamily="34" charset="0"/>
              <a:cs typeface="Arial" panose="020B0604020202020204" pitchFamily="34" charset="0"/>
            </a:endParaRPr>
          </a:p>
          <a:p>
            <a:pPr marL="0" indent="0">
              <a:buNone/>
            </a:pPr>
            <a:endParaRPr lang="mi-NZ" sz="6500" dirty="0">
              <a:latin typeface="Arial" panose="020B0604020202020204" pitchFamily="34" charset="0"/>
              <a:cs typeface="Arial" panose="020B0604020202020204" pitchFamily="34" charset="0"/>
            </a:endParaRPr>
          </a:p>
          <a:p>
            <a:pPr marL="0" indent="0">
              <a:buNone/>
            </a:pPr>
            <a:r>
              <a:rPr lang="mi-NZ" sz="6500" dirty="0">
                <a:latin typeface="Arial" panose="020B0604020202020204" pitchFamily="34" charset="0"/>
                <a:cs typeface="Arial" panose="020B0604020202020204" pitchFamily="34" charset="0"/>
              </a:rPr>
              <a:t>                               </a:t>
            </a:r>
          </a:p>
          <a:p>
            <a:pPr marL="0" indent="0">
              <a:buNone/>
            </a:pPr>
            <a:endParaRPr lang="mi-NZ" dirty="0">
              <a:latin typeface="Arial" panose="020B0604020202020204" pitchFamily="34" charset="0"/>
              <a:cs typeface="Arial" panose="020B0604020202020204" pitchFamily="34" charset="0"/>
            </a:endParaRPr>
          </a:p>
          <a:p>
            <a:pPr marL="0" indent="0">
              <a:buNone/>
            </a:pPr>
            <a:r>
              <a:rPr lang="mi-NZ"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1026" name="Picture 2" descr="Confused Smiley | Funny emoji faces, Thinking emoticon ...">
            <a:extLst>
              <a:ext uri="{FF2B5EF4-FFF2-40B4-BE49-F238E27FC236}">
                <a16:creationId xmlns:a16="http://schemas.microsoft.com/office/drawing/2014/main" id="{003D1EDE-1C80-A510-DADE-9F40BD7ED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726" y="3554319"/>
            <a:ext cx="2733576" cy="264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920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041">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4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unny juxtaposition - Google Search | Funny movies, Funny signs, Funny  pictures">
            <a:extLst>
              <a:ext uri="{FF2B5EF4-FFF2-40B4-BE49-F238E27FC236}">
                <a16:creationId xmlns:a16="http://schemas.microsoft.com/office/drawing/2014/main" id="{F89AB248-535E-1A70-1EC6-6955FD4DA7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549" y="716494"/>
            <a:ext cx="3122143" cy="2329599"/>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1045">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English 11: Power of Narrative: Juxtapositon">
            <a:extLst>
              <a:ext uri="{FF2B5EF4-FFF2-40B4-BE49-F238E27FC236}">
                <a16:creationId xmlns:a16="http://schemas.microsoft.com/office/drawing/2014/main" id="{BC3771B4-EA7A-912E-6AC1-27174403A1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660" y="3748194"/>
            <a:ext cx="2824721" cy="2471631"/>
          </a:xfrm>
          <a:prstGeom prst="rect">
            <a:avLst/>
          </a:prstGeom>
          <a:noFill/>
          <a:extLst>
            <a:ext uri="{909E8E84-426E-40DD-AFC4-6F175D3DCCD1}">
              <a14:hiddenFill xmlns:a14="http://schemas.microsoft.com/office/drawing/2010/main">
                <a:solidFill>
                  <a:srgbClr val="FFFFFF"/>
                </a:solidFill>
              </a14:hiddenFill>
            </a:ext>
          </a:extLst>
        </p:spPr>
      </p:pic>
      <p:sp>
        <p:nvSpPr>
          <p:cNvPr id="1048" name="Rectangle 1047">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FAIL Blog - juxtaposition - Epic FAILs funny videos - Funny Fails -  Cheezburger">
            <a:extLst>
              <a:ext uri="{FF2B5EF4-FFF2-40B4-BE49-F238E27FC236}">
                <a16:creationId xmlns:a16="http://schemas.microsoft.com/office/drawing/2014/main" id="{44106FC9-B254-9FCF-1165-BB05019CE11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43012" y="650497"/>
            <a:ext cx="3130231" cy="5571066"/>
          </a:xfrm>
          <a:prstGeom prst="rect">
            <a:avLst/>
          </a:prstGeom>
          <a:noFill/>
          <a:extLst>
            <a:ext uri="{909E8E84-426E-40DD-AFC4-6F175D3DCCD1}">
              <a14:hiddenFill xmlns:a14="http://schemas.microsoft.com/office/drawing/2010/main">
                <a:solidFill>
                  <a:srgbClr val="FFFFFF"/>
                </a:solidFill>
              </a14:hiddenFill>
            </a:ext>
          </a:extLst>
        </p:spPr>
      </p:pic>
      <p:sp>
        <p:nvSpPr>
          <p:cNvPr id="1050" name="Rectangle 1049">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524" y="487090"/>
            <a:ext cx="3588174"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Unfortunate juxtaposition at my university | Funny Pictures, Quotes, Pics,  Photos, Images. Videos of Really Very Cute animals.">
            <a:extLst>
              <a:ext uri="{FF2B5EF4-FFF2-40B4-BE49-F238E27FC236}">
                <a16:creationId xmlns:a16="http://schemas.microsoft.com/office/drawing/2014/main" id="{C3CAEFB1-AC95-68D6-8F64-667C9016655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13518" y="1146950"/>
            <a:ext cx="3252903" cy="457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234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1C9F1D-9590-1969-B281-058EEC15437F}"/>
              </a:ext>
            </a:extLst>
          </p:cNvPr>
          <p:cNvSpPr txBox="1"/>
          <p:nvPr/>
        </p:nvSpPr>
        <p:spPr>
          <a:xfrm>
            <a:off x="567891" y="664142"/>
            <a:ext cx="5399772" cy="3693319"/>
          </a:xfrm>
          <a:prstGeom prst="rect">
            <a:avLst/>
          </a:prstGeom>
          <a:noFill/>
        </p:spPr>
        <p:txBody>
          <a:bodyPr wrap="square" rtlCol="0">
            <a:spAutoFit/>
          </a:bodyPr>
          <a:lstStyle/>
          <a:p>
            <a:endParaRPr lang="mi-NZ" dirty="0">
              <a:latin typeface="Arial" panose="020B0604020202020204" pitchFamily="34" charset="0"/>
              <a:cs typeface="Arial" panose="020B0604020202020204" pitchFamily="34" charset="0"/>
            </a:endParaRPr>
          </a:p>
          <a:p>
            <a:endParaRPr lang="mi-NZ" dirty="0">
              <a:latin typeface="Arial" panose="020B0604020202020204" pitchFamily="34" charset="0"/>
              <a:cs typeface="Arial" panose="020B0604020202020204" pitchFamily="34" charset="0"/>
            </a:endParaRPr>
          </a:p>
          <a:p>
            <a:endParaRPr lang="mi-NZ" dirty="0">
              <a:latin typeface="Arial" panose="020B0604020202020204" pitchFamily="34" charset="0"/>
              <a:cs typeface="Arial" panose="020B0604020202020204" pitchFamily="34" charset="0"/>
            </a:endParaRPr>
          </a:p>
          <a:p>
            <a:endParaRPr lang="mi-NZ" dirty="0">
              <a:latin typeface="Arial" panose="020B0604020202020204" pitchFamily="34" charset="0"/>
              <a:cs typeface="Arial" panose="020B0604020202020204" pitchFamily="34" charset="0"/>
            </a:endParaRPr>
          </a:p>
          <a:p>
            <a:r>
              <a:rPr lang="mi-NZ" dirty="0">
                <a:latin typeface="Arial" panose="020B0604020202020204" pitchFamily="34" charset="0"/>
                <a:cs typeface="Arial" panose="020B0604020202020204" pitchFamily="34" charset="0"/>
              </a:rPr>
              <a:t>To operate the device firstly ensure you have interfaced the primary faculty with the cardinal conductor</a:t>
            </a:r>
          </a:p>
          <a:p>
            <a:endParaRPr lang="mi-NZ" dirty="0">
              <a:latin typeface="Arial" panose="020B0604020202020204" pitchFamily="34" charset="0"/>
              <a:cs typeface="Arial" panose="020B0604020202020204" pitchFamily="34" charset="0"/>
            </a:endParaRPr>
          </a:p>
          <a:p>
            <a:endParaRPr lang="mi-NZ" dirty="0">
              <a:latin typeface="Arial" panose="020B0604020202020204" pitchFamily="34" charset="0"/>
              <a:cs typeface="Arial" panose="020B0604020202020204" pitchFamily="34" charset="0"/>
            </a:endParaRPr>
          </a:p>
          <a:p>
            <a:endParaRPr lang="mi-NZ" dirty="0">
              <a:latin typeface="Arial" panose="020B0604020202020204" pitchFamily="34" charset="0"/>
              <a:cs typeface="Arial" panose="020B0604020202020204" pitchFamily="34" charset="0"/>
            </a:endParaRPr>
          </a:p>
          <a:p>
            <a:endParaRPr lang="mi-NZ" dirty="0">
              <a:latin typeface="Arial" panose="020B0604020202020204" pitchFamily="34" charset="0"/>
              <a:cs typeface="Arial" panose="020B0604020202020204" pitchFamily="34" charset="0"/>
            </a:endParaRPr>
          </a:p>
          <a:p>
            <a:endParaRPr lang="mi-NZ"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124" name="Picture 4" descr="New Zealand Power Adapter - Electrical Outlets &amp; Plugs | World-Power-Plugs .com">
            <a:extLst>
              <a:ext uri="{FF2B5EF4-FFF2-40B4-BE49-F238E27FC236}">
                <a16:creationId xmlns:a16="http://schemas.microsoft.com/office/drawing/2014/main" id="{BD7E9753-88F4-07C5-DDBB-CAEC566A8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27" y="2968830"/>
            <a:ext cx="26098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ygnett 20W USB-C PD Wall Charger AU - Black - Noel Leeming">
            <a:extLst>
              <a:ext uri="{FF2B5EF4-FFF2-40B4-BE49-F238E27FC236}">
                <a16:creationId xmlns:a16="http://schemas.microsoft.com/office/drawing/2014/main" id="{07E388FE-A428-E8CD-0211-34D585145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411" y="3197994"/>
            <a:ext cx="2143125" cy="26493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327C18-9299-31C4-9160-BC7086E2BA73}"/>
              </a:ext>
            </a:extLst>
          </p:cNvPr>
          <p:cNvSpPr txBox="1"/>
          <p:nvPr/>
        </p:nvSpPr>
        <p:spPr>
          <a:xfrm>
            <a:off x="5601903" y="4357461"/>
            <a:ext cx="3099335" cy="1200329"/>
          </a:xfrm>
          <a:prstGeom prst="rect">
            <a:avLst/>
          </a:prstGeom>
          <a:noFill/>
        </p:spPr>
        <p:txBody>
          <a:bodyPr wrap="square" rtlCol="0">
            <a:spAutoFit/>
          </a:bodyPr>
          <a:lstStyle/>
          <a:p>
            <a:r>
              <a:rPr lang="mi-NZ" dirty="0">
                <a:latin typeface="Arial" panose="020B0604020202020204" pitchFamily="34" charset="0"/>
                <a:cs typeface="Arial" panose="020B0604020202020204" pitchFamily="34" charset="0"/>
              </a:rPr>
              <a:t>The device is successfully interfacing it’s primary faculty with the cardinal conductor</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C18E9C1-1C00-C277-28C8-ACE8C743E1E8}"/>
              </a:ext>
            </a:extLst>
          </p:cNvPr>
          <p:cNvSpPr txBox="1"/>
          <p:nvPr/>
        </p:nvSpPr>
        <p:spPr>
          <a:xfrm>
            <a:off x="567891" y="450601"/>
            <a:ext cx="5207267" cy="461665"/>
          </a:xfrm>
          <a:prstGeom prst="rect">
            <a:avLst/>
          </a:prstGeom>
          <a:noFill/>
        </p:spPr>
        <p:txBody>
          <a:bodyPr wrap="square" rtlCol="0">
            <a:spAutoFit/>
          </a:bodyPr>
          <a:lstStyle/>
          <a:p>
            <a:r>
              <a:rPr lang="mi-NZ" sz="2400" dirty="0">
                <a:latin typeface="Arial" panose="020B0604020202020204" pitchFamily="34" charset="0"/>
                <a:cs typeface="Arial" panose="020B0604020202020204" pitchFamily="34" charset="0"/>
              </a:rPr>
              <a:t>Example of superfluous obfuscation: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28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8C65B2-0966-DFDE-4353-57E49247084E}"/>
              </a:ext>
            </a:extLst>
          </p:cNvPr>
          <p:cNvSpPr txBox="1"/>
          <p:nvPr/>
        </p:nvSpPr>
        <p:spPr>
          <a:xfrm>
            <a:off x="259882" y="779646"/>
            <a:ext cx="4096581" cy="5444173"/>
          </a:xfrm>
          <a:prstGeom prst="rect">
            <a:avLst/>
          </a:prstGeom>
        </p:spPr>
        <p:txBody>
          <a:bodyPr vert="horz" lIns="91440" tIns="45720" rIns="91440" bIns="45720" rtlCol="0">
            <a:normAutofit/>
          </a:bodyPr>
          <a:lstStyle/>
          <a:p>
            <a:pPr defTabSz="914400">
              <a:lnSpc>
                <a:spcPct val="90000"/>
              </a:lnSpc>
              <a:spcAft>
                <a:spcPts val="600"/>
              </a:spcAft>
            </a:pPr>
            <a:r>
              <a:rPr lang="en-US" sz="2800" dirty="0">
                <a:latin typeface="Arial" panose="020B0604020202020204" pitchFamily="34" charset="0"/>
                <a:cs typeface="Arial" panose="020B0604020202020204" pitchFamily="34" charset="0"/>
              </a:rPr>
              <a:t>Example of oxymoron:</a:t>
            </a:r>
          </a:p>
          <a:p>
            <a:pPr defTabSz="914400">
              <a:lnSpc>
                <a:spcPct val="90000"/>
              </a:lnSpc>
              <a:spcAft>
                <a:spcPts val="600"/>
              </a:spcAft>
            </a:pPr>
            <a:endParaRPr lang="en-US" sz="2800" dirty="0">
              <a:latin typeface="Arial" panose="020B0604020202020204" pitchFamily="34" charset="0"/>
              <a:cs typeface="Arial" panose="020B0604020202020204" pitchFamily="34" charset="0"/>
            </a:endParaRPr>
          </a:p>
          <a:p>
            <a:pPr defTabSz="914400">
              <a:lnSpc>
                <a:spcPct val="90000"/>
              </a:lnSpc>
              <a:spcAft>
                <a:spcPts val="600"/>
              </a:spcAft>
            </a:pPr>
            <a:r>
              <a:rPr lang="en-US" sz="2800" dirty="0">
                <a:latin typeface="Arial" panose="020B0604020202020204" pitchFamily="34" charset="0"/>
                <a:cs typeface="Arial" panose="020B0604020202020204" pitchFamily="34" charset="0"/>
              </a:rPr>
              <a:t>The glass is     </a:t>
            </a:r>
          </a:p>
          <a:p>
            <a:pPr defTabSz="914400">
              <a:lnSpc>
                <a:spcPct val="90000"/>
              </a:lnSpc>
              <a:spcAft>
                <a:spcPts val="600"/>
              </a:spcAft>
            </a:pPr>
            <a:endParaRPr lang="en-US" sz="2800" dirty="0">
              <a:latin typeface="Arial" panose="020B0604020202020204" pitchFamily="34" charset="0"/>
              <a:cs typeface="Arial" panose="020B0604020202020204" pitchFamily="34" charset="0"/>
            </a:endParaRPr>
          </a:p>
          <a:p>
            <a:pPr defTabSz="914400">
              <a:lnSpc>
                <a:spcPct val="90000"/>
              </a:lnSpc>
              <a:spcAft>
                <a:spcPts val="600"/>
              </a:spcAft>
            </a:pPr>
            <a:r>
              <a:rPr lang="en-US" sz="2800" dirty="0">
                <a:latin typeface="Arial" panose="020B0604020202020204" pitchFamily="34" charset="0"/>
                <a:cs typeface="Arial" panose="020B0604020202020204" pitchFamily="34" charset="0"/>
              </a:rPr>
              <a:t>    half full ....</a:t>
            </a:r>
          </a:p>
          <a:p>
            <a:pPr defTabSz="914400">
              <a:lnSpc>
                <a:spcPct val="90000"/>
              </a:lnSpc>
              <a:spcAft>
                <a:spcPts val="600"/>
              </a:spcAft>
            </a:pPr>
            <a:endParaRPr lang="en-US" sz="2800" dirty="0">
              <a:latin typeface="Arial" panose="020B0604020202020204" pitchFamily="34" charset="0"/>
              <a:cs typeface="Arial" panose="020B0604020202020204" pitchFamily="34" charset="0"/>
            </a:endParaRPr>
          </a:p>
          <a:p>
            <a:pPr defTabSz="914400">
              <a:lnSpc>
                <a:spcPct val="90000"/>
              </a:lnSpc>
              <a:spcAft>
                <a:spcPts val="600"/>
              </a:spcAft>
            </a:pPr>
            <a:r>
              <a:rPr lang="en-US" sz="2800" dirty="0">
                <a:latin typeface="Arial" panose="020B0604020202020204" pitchFamily="34" charset="0"/>
                <a:cs typeface="Arial" panose="020B0604020202020204" pitchFamily="34" charset="0"/>
              </a:rPr>
              <a:t>        … or fully empty</a:t>
            </a:r>
          </a:p>
        </p:txBody>
      </p:sp>
      <p:sp>
        <p:nvSpPr>
          <p:cNvPr id="3079" name="Rectangle 307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ine Glass Wine Glasses Empty and Fully Half Full vector images">
            <a:extLst>
              <a:ext uri="{FF2B5EF4-FFF2-40B4-BE49-F238E27FC236}">
                <a16:creationId xmlns:a16="http://schemas.microsoft.com/office/drawing/2014/main" id="{3E78E18A-C26E-CF3B-4D8F-318A62D2D0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298563"/>
            <a:ext cx="6019331" cy="426087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52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orge-carlin-fighting-for-peace-is-like-screwing-for-virginity - Modern  War Institute">
            <a:extLst>
              <a:ext uri="{FF2B5EF4-FFF2-40B4-BE49-F238E27FC236}">
                <a16:creationId xmlns:a16="http://schemas.microsoft.com/office/drawing/2014/main" id="{E7C6B0F5-EB66-234D-FD07-B4BD53AB9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882" y="984567"/>
            <a:ext cx="9716236" cy="488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93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F2FDA-1096-74C4-5DDA-396DCBC20CA1}"/>
              </a:ext>
            </a:extLst>
          </p:cNvPr>
          <p:cNvSpPr>
            <a:spLocks noGrp="1"/>
          </p:cNvSpPr>
          <p:nvPr>
            <p:ph type="title"/>
          </p:nvPr>
        </p:nvSpPr>
        <p:spPr>
          <a:xfrm>
            <a:off x="1043631" y="809898"/>
            <a:ext cx="9942716" cy="1554480"/>
          </a:xfrm>
        </p:spPr>
        <p:txBody>
          <a:bodyPr anchor="ctr">
            <a:normAutofit/>
          </a:bodyPr>
          <a:lstStyle/>
          <a:p>
            <a:r>
              <a:rPr lang="mi-NZ" sz="4800" dirty="0">
                <a:latin typeface="Arial" panose="020B0604020202020204" pitchFamily="34" charset="0"/>
                <a:cs typeface="Arial" panose="020B0604020202020204" pitchFamily="34" charset="0"/>
              </a:rPr>
              <a:t>A critical analysis of language</a:t>
            </a:r>
            <a:endParaRPr lang="en-US" sz="4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AAFD51-E67C-6F4A-0E16-44267A5CC4A5}"/>
              </a:ext>
            </a:extLst>
          </p:cNvPr>
          <p:cNvSpPr>
            <a:spLocks noGrp="1"/>
          </p:cNvSpPr>
          <p:nvPr>
            <p:ph idx="1"/>
          </p:nvPr>
        </p:nvSpPr>
        <p:spPr>
          <a:xfrm>
            <a:off x="1045028" y="3017522"/>
            <a:ext cx="9941319" cy="3124658"/>
          </a:xfrm>
        </p:spPr>
        <p:txBody>
          <a:bodyPr anchor="ctr">
            <a:normAutofit/>
          </a:bodyPr>
          <a:lstStyle/>
          <a:p>
            <a:r>
              <a:rPr lang="mi-NZ" sz="2200" dirty="0">
                <a:latin typeface="Arial" panose="020B0604020202020204" pitchFamily="34" charset="0"/>
                <a:cs typeface="Arial" panose="020B0604020202020204" pitchFamily="34" charset="0"/>
              </a:rPr>
              <a:t>The problem of language is inextricably linked to the problem of violence</a:t>
            </a:r>
          </a:p>
          <a:p>
            <a:r>
              <a:rPr lang="mi-NZ" sz="2200" dirty="0">
                <a:latin typeface="Arial" panose="020B0604020202020204" pitchFamily="34" charset="0"/>
                <a:cs typeface="Arial" panose="020B0604020202020204" pitchFamily="34" charset="0"/>
              </a:rPr>
              <a:t>A critical analysis of language is not merely a semantic exercise or ‘perspectives’ view</a:t>
            </a:r>
          </a:p>
          <a:p>
            <a:r>
              <a:rPr lang="mi-NZ" sz="2200" dirty="0">
                <a:latin typeface="Arial" panose="020B0604020202020204" pitchFamily="34" charset="0"/>
                <a:cs typeface="Arial" panose="020B0604020202020204" pitchFamily="34" charset="0"/>
              </a:rPr>
              <a:t>There are real life implications for how people are regarded and how language is used puts them there</a:t>
            </a:r>
          </a:p>
          <a:p>
            <a:r>
              <a:rPr lang="mi-NZ" sz="2200" dirty="0">
                <a:latin typeface="Arial" panose="020B0604020202020204" pitchFamily="34" charset="0"/>
                <a:cs typeface="Arial" panose="020B0604020202020204" pitchFamily="34" charset="0"/>
              </a:rPr>
              <a:t>Four discursive operations of language</a:t>
            </a:r>
          </a:p>
          <a:p>
            <a:r>
              <a:rPr lang="en-US" sz="2200" dirty="0">
                <a:latin typeface="Arial" panose="020B0604020202020204" pitchFamily="34" charset="0"/>
                <a:cs typeface="Arial" panose="020B0604020202020204" pitchFamily="34" charset="0"/>
              </a:rPr>
              <a:t>Language of effects and impacts vs responses and resistance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139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BC7F-1777-79CA-11E1-85BD1A464652}"/>
              </a:ext>
            </a:extLst>
          </p:cNvPr>
          <p:cNvSpPr>
            <a:spLocks noGrp="1"/>
          </p:cNvSpPr>
          <p:nvPr>
            <p:ph type="title"/>
          </p:nvPr>
        </p:nvSpPr>
        <p:spPr>
          <a:xfrm>
            <a:off x="762001" y="1141711"/>
            <a:ext cx="3234466" cy="3474364"/>
          </a:xfrm>
        </p:spPr>
        <p:txBody>
          <a:bodyPr vert="horz" lIns="91440" tIns="45720" rIns="91440" bIns="45720" rtlCol="0" anchor="t">
            <a:normAutofit/>
          </a:bodyPr>
          <a:lstStyle/>
          <a:p>
            <a:br>
              <a:rPr lang="en-US" sz="3300" kern="1200" dirty="0">
                <a:solidFill>
                  <a:schemeClr val="tx1"/>
                </a:solidFill>
                <a:latin typeface="+mn-lt"/>
                <a:ea typeface="+mj-ea"/>
                <a:cs typeface="+mj-cs"/>
              </a:rPr>
            </a:br>
            <a:br>
              <a:rPr lang="en-US" sz="3300" kern="1200" dirty="0">
                <a:solidFill>
                  <a:schemeClr val="tx1"/>
                </a:solidFill>
                <a:latin typeface="+mn-lt"/>
                <a:ea typeface="+mj-ea"/>
                <a:cs typeface="+mj-cs"/>
              </a:rPr>
            </a:br>
            <a:r>
              <a:rPr lang="en-US" sz="3300" kern="1200" dirty="0">
                <a:solidFill>
                  <a:schemeClr val="tx1"/>
                </a:solidFill>
                <a:latin typeface="+mn-lt"/>
                <a:ea typeface="+mj-ea"/>
                <a:cs typeface="+mj-cs"/>
              </a:rPr>
              <a:t>Delicious kina</a:t>
            </a:r>
            <a:br>
              <a:rPr lang="en-US" sz="3300" kern="1200" dirty="0">
                <a:solidFill>
                  <a:schemeClr val="tx1"/>
                </a:solidFill>
                <a:latin typeface="+mn-lt"/>
                <a:ea typeface="+mj-ea"/>
                <a:cs typeface="+mj-cs"/>
              </a:rPr>
            </a:br>
            <a:br>
              <a:rPr lang="en-US" sz="3300" kern="1200" dirty="0">
                <a:solidFill>
                  <a:schemeClr val="tx1"/>
                </a:solidFill>
                <a:latin typeface="+mn-lt"/>
                <a:ea typeface="+mj-ea"/>
                <a:cs typeface="+mj-cs"/>
              </a:rPr>
            </a:br>
            <a:r>
              <a:rPr lang="en-US" sz="3300" kern="1200" dirty="0">
                <a:solidFill>
                  <a:schemeClr val="tx1"/>
                </a:solidFill>
                <a:latin typeface="+mn-lt"/>
                <a:ea typeface="+mj-ea"/>
                <a:cs typeface="+mj-cs"/>
              </a:rPr>
              <a:t>(perhaps a juxtaposition </a:t>
            </a:r>
            <a:r>
              <a:rPr lang="en-US" sz="3300" i="1" kern="1200" dirty="0">
                <a:solidFill>
                  <a:schemeClr val="tx1"/>
                </a:solidFill>
                <a:latin typeface="+mn-lt"/>
                <a:ea typeface="+mj-ea"/>
                <a:cs typeface="+mj-cs"/>
              </a:rPr>
              <a:t>and </a:t>
            </a:r>
            <a:r>
              <a:rPr lang="en-US" sz="3300" kern="1200" dirty="0">
                <a:solidFill>
                  <a:schemeClr val="tx1"/>
                </a:solidFill>
                <a:latin typeface="+mn-lt"/>
                <a:ea typeface="+mj-ea"/>
                <a:cs typeface="+mj-cs"/>
              </a:rPr>
              <a:t>an oxymoron) </a:t>
            </a:r>
          </a:p>
        </p:txBody>
      </p:sp>
      <p:cxnSp>
        <p:nvCxnSpPr>
          <p:cNvPr id="4138" name="Straight Connector 4137">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2" descr="Whakatane Seafood Festival 2022 - Kina-lations.... the Kina eating team  finalists are and their kina captains: Kintastic - @Casey-Mia Hawkins Kina  Lovers - Kaos Hireme Kina Slayers - Solomon John Kina Sina's -">
            <a:extLst>
              <a:ext uri="{FF2B5EF4-FFF2-40B4-BE49-F238E27FC236}">
                <a16:creationId xmlns:a16="http://schemas.microsoft.com/office/drawing/2014/main" id="{E794FDF0-C12A-FB10-9E85-BE8A9D3BEFE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538" r="-1" b="5714"/>
          <a:stretch/>
        </p:blipFill>
        <p:spPr bwMode="auto">
          <a:xfrm>
            <a:off x="4615543" y="1251427"/>
            <a:ext cx="6711317" cy="437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429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89E83E-B122-F2F7-53B6-AB87A4854C31}"/>
              </a:ext>
            </a:extLst>
          </p:cNvPr>
          <p:cNvSpPr>
            <a:spLocks noGrp="1"/>
          </p:cNvSpPr>
          <p:nvPr>
            <p:ph type="title"/>
          </p:nvPr>
        </p:nvSpPr>
        <p:spPr>
          <a:xfrm>
            <a:off x="841248" y="548640"/>
            <a:ext cx="3600860" cy="5431536"/>
          </a:xfrm>
        </p:spPr>
        <p:txBody>
          <a:bodyPr>
            <a:normAutofit/>
          </a:bodyPr>
          <a:lstStyle/>
          <a:p>
            <a:r>
              <a:rPr lang="mi-NZ" sz="3600" dirty="0">
                <a:latin typeface="Arial" panose="020B0604020202020204" pitchFamily="34" charset="0"/>
                <a:cs typeface="Arial" panose="020B0604020202020204" pitchFamily="34" charset="0"/>
              </a:rPr>
              <a:t>Where consent ends, violence begins</a:t>
            </a:r>
            <a:endParaRPr lang="en-US" sz="36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4700C8-D416-FC41-7644-4367AE626168}"/>
              </a:ext>
            </a:extLst>
          </p:cNvPr>
          <p:cNvSpPr>
            <a:spLocks noGrp="1"/>
          </p:cNvSpPr>
          <p:nvPr>
            <p:ph idx="1"/>
          </p:nvPr>
        </p:nvSpPr>
        <p:spPr>
          <a:xfrm>
            <a:off x="5126418" y="552091"/>
            <a:ext cx="6224335" cy="5431536"/>
          </a:xfrm>
        </p:spPr>
        <p:txBody>
          <a:bodyPr anchor="ctr">
            <a:normAutofit/>
          </a:bodyPr>
          <a:lstStyle/>
          <a:p>
            <a:pPr marL="0" indent="0">
              <a:buNone/>
            </a:pPr>
            <a:r>
              <a:rPr lang="mi-NZ" sz="2200" dirty="0">
                <a:latin typeface="Arial" panose="020B0604020202020204" pitchFamily="34" charset="0"/>
                <a:cs typeface="Arial" panose="020B0604020202020204" pitchFamily="34" charset="0"/>
              </a:rPr>
              <a:t>Consent is: a mutual dance of nuanced moment to-moment permission given fully by each person (of legal age)...</a:t>
            </a:r>
          </a:p>
          <a:p>
            <a:pPr marL="0" indent="0">
              <a:buNone/>
            </a:pPr>
            <a:endParaRPr lang="mi-NZ" sz="2200" dirty="0">
              <a:latin typeface="Arial" panose="020B0604020202020204" pitchFamily="34" charset="0"/>
              <a:cs typeface="Arial" panose="020B0604020202020204" pitchFamily="34" charset="0"/>
            </a:endParaRPr>
          </a:p>
          <a:p>
            <a:pPr marL="0" indent="0">
              <a:buNone/>
            </a:pPr>
            <a:r>
              <a:rPr lang="mi-NZ" sz="2200" dirty="0">
                <a:latin typeface="Arial" panose="020B0604020202020204" pitchFamily="34" charset="0"/>
                <a:cs typeface="Arial" panose="020B0604020202020204" pitchFamily="34" charset="0"/>
              </a:rPr>
              <a:t>       ....  a handshake?</a:t>
            </a:r>
          </a:p>
          <a:p>
            <a:pPr marL="0" indent="0">
              <a:buNone/>
            </a:pPr>
            <a:r>
              <a:rPr lang="mi-NZ" sz="2200" dirty="0">
                <a:latin typeface="Arial" panose="020B0604020202020204" pitchFamily="34" charset="0"/>
                <a:cs typeface="Arial" panose="020B0604020202020204" pitchFamily="34" charset="0"/>
              </a:rPr>
              <a:t>       ....  a kiss?</a:t>
            </a:r>
          </a:p>
          <a:p>
            <a:pPr marL="0" indent="0">
              <a:buNone/>
            </a:pPr>
            <a:r>
              <a:rPr lang="mi-NZ" sz="2200" dirty="0">
                <a:latin typeface="Arial" panose="020B0604020202020204" pitchFamily="34" charset="0"/>
                <a:cs typeface="Arial" panose="020B0604020202020204" pitchFamily="34" charset="0"/>
              </a:rPr>
              <a:t>       ....  a boxing match?   </a:t>
            </a:r>
          </a:p>
          <a:p>
            <a:pPr marL="0" indent="0">
              <a:buNone/>
            </a:pPr>
            <a:r>
              <a:rPr lang="mi-NZ" sz="2200" dirty="0">
                <a:latin typeface="Arial" panose="020B0604020202020204" pitchFamily="34" charset="0"/>
                <a:cs typeface="Arial" panose="020B0604020202020204" pitchFamily="34" charset="0"/>
              </a:rPr>
              <a:t>       ....  having sex? (and stopping part way through)</a:t>
            </a:r>
          </a:p>
          <a:p>
            <a:endParaRPr lang="mi-NZ"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Consent to sex can not be given by someone who is medicated,  intoxicated, asleep or underage (16)</a:t>
            </a:r>
          </a:p>
          <a:p>
            <a:pPr marL="0" indent="0">
              <a:buNone/>
            </a:pPr>
            <a:r>
              <a:rPr lang="en-US" sz="2200" dirty="0">
                <a:latin typeface="Arial" panose="020B0604020202020204" pitchFamily="34" charset="0"/>
                <a:cs typeface="Arial" panose="020B0604020202020204" pitchFamily="34" charset="0"/>
              </a:rPr>
              <a:t>Silence </a:t>
            </a:r>
            <a:r>
              <a:rPr lang="en-US" sz="2200" dirty="0" err="1">
                <a:latin typeface="Arial" panose="020B0604020202020204" pitchFamily="34" charset="0"/>
                <a:cs typeface="Arial" panose="020B0604020202020204" pitchFamily="34" charset="0"/>
              </a:rPr>
              <a:t>ie</a:t>
            </a:r>
            <a:r>
              <a:rPr lang="en-US" sz="2200" dirty="0">
                <a:latin typeface="Arial" panose="020B0604020202020204" pitchFamily="34" charset="0"/>
                <a:cs typeface="Arial" panose="020B0604020202020204" pitchFamily="34" charset="0"/>
              </a:rPr>
              <a:t>: no response, means No</a:t>
            </a:r>
            <a:endParaRPr lang="mi-NZ"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687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5F48B7-6FAE-4592-B6AB-B0A537F2429F}"/>
              </a:ext>
            </a:extLst>
          </p:cNvPr>
          <p:cNvSpPr>
            <a:spLocks noGrp="1"/>
          </p:cNvSpPr>
          <p:nvPr>
            <p:ph type="title"/>
          </p:nvPr>
        </p:nvSpPr>
        <p:spPr>
          <a:xfrm>
            <a:off x="838200" y="365125"/>
            <a:ext cx="10515600" cy="1325563"/>
          </a:xfrm>
        </p:spPr>
        <p:txBody>
          <a:bodyPr>
            <a:normAutofit fontScale="90000"/>
          </a:bodyPr>
          <a:lstStyle/>
          <a:p>
            <a:br>
              <a:rPr lang="en-NZ" sz="4200" dirty="0">
                <a:latin typeface="Arial" panose="020B0604020202020204" pitchFamily="34" charset="0"/>
                <a:cs typeface="Arial" panose="020B0604020202020204" pitchFamily="34" charset="0"/>
              </a:rPr>
            </a:br>
            <a:r>
              <a:rPr lang="en-NZ" sz="4200" dirty="0">
                <a:latin typeface="Arial" panose="020B0604020202020204" pitchFamily="34" charset="0"/>
                <a:cs typeface="Arial" panose="020B0604020202020204" pitchFamily="34" charset="0"/>
              </a:rPr>
              <a:t>Shifting Language From </a:t>
            </a:r>
            <a:r>
              <a:rPr lang="en-NZ" sz="4200" b="1" i="1" dirty="0">
                <a:latin typeface="Arial" panose="020B0604020202020204" pitchFamily="34" charset="0"/>
                <a:cs typeface="Arial" panose="020B0604020202020204" pitchFamily="34" charset="0"/>
              </a:rPr>
              <a:t>Clear</a:t>
            </a:r>
            <a:r>
              <a:rPr lang="en-NZ" sz="4200" dirty="0">
                <a:latin typeface="Arial" panose="020B0604020202020204" pitchFamily="34" charset="0"/>
                <a:cs typeface="Arial" panose="020B0604020202020204" pitchFamily="34" charset="0"/>
              </a:rPr>
              <a:t> to </a:t>
            </a:r>
            <a:r>
              <a:rPr lang="en-NZ" sz="4200" b="1" i="1" dirty="0">
                <a:latin typeface="Arial" panose="020B0604020202020204" pitchFamily="34" charset="0"/>
                <a:cs typeface="Arial" panose="020B0604020202020204" pitchFamily="34" charset="0"/>
              </a:rPr>
              <a:t>Obscure </a:t>
            </a:r>
            <a:br>
              <a:rPr lang="en-NZ" sz="4200" dirty="0"/>
            </a:br>
            <a:endParaRPr lang="en-NZ" sz="4200" dirty="0"/>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DE48CD-A70E-429F-A8E6-E6F8F703B083}"/>
              </a:ext>
            </a:extLst>
          </p:cNvPr>
          <p:cNvSpPr>
            <a:spLocks noGrp="1"/>
          </p:cNvSpPr>
          <p:nvPr>
            <p:ph idx="1"/>
          </p:nvPr>
        </p:nvSpPr>
        <p:spPr>
          <a:xfrm>
            <a:off x="669036" y="1929384"/>
            <a:ext cx="11023092" cy="4251960"/>
          </a:xfrm>
        </p:spPr>
        <p:txBody>
          <a:bodyPr>
            <a:normAutofit/>
          </a:bodyPr>
          <a:lstStyle/>
          <a:p>
            <a:pPr marL="0" indent="0">
              <a:buNone/>
            </a:pPr>
            <a:r>
              <a:rPr lang="en-NZ" sz="2000" b="1" dirty="0">
                <a:latin typeface="Arial" panose="020B0604020202020204" pitchFamily="34" charset="0"/>
                <a:cs typeface="Arial" panose="020B0604020202020204" pitchFamily="34" charset="0"/>
              </a:rPr>
              <a:t>Active: </a:t>
            </a:r>
            <a:r>
              <a:rPr lang="en-NZ" sz="2000" dirty="0">
                <a:latin typeface="Arial" panose="020B0604020202020204" pitchFamily="34" charset="0"/>
                <a:cs typeface="Arial" panose="020B0604020202020204" pitchFamily="34" charset="0"/>
              </a:rPr>
              <a:t>			John hit Jane </a:t>
            </a:r>
          </a:p>
          <a:p>
            <a:pPr marL="0" indent="0">
              <a:buNone/>
            </a:pPr>
            <a:r>
              <a:rPr lang="en-NZ" sz="2000" b="1" dirty="0">
                <a:latin typeface="Arial" panose="020B0604020202020204" pitchFamily="34" charset="0"/>
                <a:cs typeface="Arial" panose="020B0604020202020204" pitchFamily="34" charset="0"/>
              </a:rPr>
              <a:t>Simple passive: </a:t>
            </a:r>
            <a:r>
              <a:rPr lang="en-NZ" sz="2000" dirty="0">
                <a:latin typeface="Arial" panose="020B0604020202020204" pitchFamily="34" charset="0"/>
                <a:cs typeface="Arial" panose="020B0604020202020204" pitchFamily="34" charset="0"/>
              </a:rPr>
              <a:t>		Jane was hit by John</a:t>
            </a:r>
          </a:p>
          <a:p>
            <a:pPr marL="0" indent="0">
              <a:buNone/>
            </a:pPr>
            <a:r>
              <a:rPr lang="en-NZ" sz="2000" b="1" dirty="0">
                <a:latin typeface="Arial" panose="020B0604020202020204" pitchFamily="34" charset="0"/>
                <a:cs typeface="Arial" panose="020B0604020202020204" pitchFamily="34" charset="0"/>
              </a:rPr>
              <a:t>Agentless passive: </a:t>
            </a:r>
            <a:r>
              <a:rPr lang="en-NZ" sz="2000" dirty="0">
                <a:latin typeface="Arial" panose="020B0604020202020204" pitchFamily="34" charset="0"/>
                <a:cs typeface="Arial" panose="020B0604020202020204" pitchFamily="34" charset="0"/>
              </a:rPr>
              <a:t>		Jane was hit</a:t>
            </a:r>
          </a:p>
          <a:p>
            <a:pPr marL="0" indent="0">
              <a:buNone/>
            </a:pPr>
            <a:r>
              <a:rPr lang="en-NZ" sz="2000" b="1" dirty="0">
                <a:latin typeface="Arial" panose="020B0604020202020204" pitchFamily="34" charset="0"/>
                <a:cs typeface="Arial" panose="020B0604020202020204" pitchFamily="34" charset="0"/>
              </a:rPr>
              <a:t>Nominalization: </a:t>
            </a:r>
            <a:r>
              <a:rPr lang="en-NZ" sz="2000" dirty="0">
                <a:latin typeface="Arial" panose="020B0604020202020204" pitchFamily="34" charset="0"/>
                <a:cs typeface="Arial" panose="020B0604020202020204" pitchFamily="34" charset="0"/>
              </a:rPr>
              <a:t>		An assault took place </a:t>
            </a:r>
          </a:p>
          <a:p>
            <a:pPr marL="0" indent="0">
              <a:buNone/>
            </a:pPr>
            <a:r>
              <a:rPr lang="en-NZ" sz="2000" b="1" dirty="0">
                <a:latin typeface="Arial" panose="020B0604020202020204" pitchFamily="34" charset="0"/>
                <a:cs typeface="Arial" panose="020B0604020202020204" pitchFamily="34" charset="0"/>
              </a:rPr>
              <a:t>Mutualizing: </a:t>
            </a:r>
            <a:r>
              <a:rPr lang="en-NZ" sz="2000" dirty="0">
                <a:latin typeface="Arial" panose="020B0604020202020204" pitchFamily="34" charset="0"/>
                <a:cs typeface="Arial" panose="020B0604020202020204" pitchFamily="34" charset="0"/>
              </a:rPr>
              <a:t>			They had an abusive relationship</a:t>
            </a:r>
          </a:p>
          <a:p>
            <a:pPr marL="0" indent="0">
              <a:buNone/>
            </a:pPr>
            <a:r>
              <a:rPr lang="en-NZ" sz="2000" dirty="0">
                <a:latin typeface="Arial" panose="020B0604020202020204" pitchFamily="34" charset="0"/>
                <a:cs typeface="Arial" panose="020B0604020202020204" pitchFamily="34" charset="0"/>
              </a:rPr>
              <a:t>				Conflict resolution</a:t>
            </a:r>
          </a:p>
          <a:p>
            <a:pPr marL="0" indent="0">
              <a:buNone/>
            </a:pPr>
            <a:r>
              <a:rPr lang="en-NZ" sz="2000" b="1" dirty="0">
                <a:latin typeface="Arial" panose="020B0604020202020204" pitchFamily="34" charset="0"/>
                <a:cs typeface="Arial" panose="020B0604020202020204" pitchFamily="34" charset="0"/>
              </a:rPr>
              <a:t>Neutralising:</a:t>
            </a:r>
            <a:r>
              <a:rPr lang="en-NZ" sz="2000" dirty="0">
                <a:latin typeface="Arial" panose="020B0604020202020204" pitchFamily="34" charset="0"/>
                <a:cs typeface="Arial" panose="020B0604020202020204" pitchFamily="34" charset="0"/>
              </a:rPr>
              <a:t>			They had a disagreement				</a:t>
            </a:r>
          </a:p>
          <a:p>
            <a:pPr marL="0" indent="0">
              <a:buNone/>
            </a:pPr>
            <a:r>
              <a:rPr lang="en-NZ" sz="2000" b="1" dirty="0">
                <a:latin typeface="Arial" panose="020B0604020202020204" pitchFamily="34" charset="0"/>
                <a:cs typeface="Arial" panose="020B0604020202020204" pitchFamily="34" charset="0"/>
              </a:rPr>
              <a:t>Anthropomorphizing: </a:t>
            </a:r>
            <a:r>
              <a:rPr lang="en-NZ" sz="2000" dirty="0">
                <a:latin typeface="Arial" panose="020B0604020202020204" pitchFamily="34" charset="0"/>
                <a:cs typeface="Arial" panose="020B0604020202020204" pitchFamily="34" charset="0"/>
              </a:rPr>
              <a:t>		Advantage was taken of a situation that presented itself. 			              	The argument travelled down the hallway and into the bedroom </a:t>
            </a:r>
          </a:p>
        </p:txBody>
      </p:sp>
    </p:spTree>
    <p:extLst>
      <p:ext uri="{BB962C8B-B14F-4D97-AF65-F5344CB8AC3E}">
        <p14:creationId xmlns:p14="http://schemas.microsoft.com/office/powerpoint/2010/main" val="3710696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7C7190-19C6-F410-B0E6-22921C99FE41}"/>
              </a:ext>
            </a:extLst>
          </p:cNvPr>
          <p:cNvSpPr>
            <a:spLocks noGrp="1"/>
          </p:cNvSpPr>
          <p:nvPr>
            <p:ph type="title"/>
          </p:nvPr>
        </p:nvSpPr>
        <p:spPr>
          <a:xfrm>
            <a:off x="838200" y="365125"/>
            <a:ext cx="10515600" cy="1325563"/>
          </a:xfrm>
        </p:spPr>
        <p:txBody>
          <a:bodyPr>
            <a:normAutofit/>
          </a:bodyPr>
          <a:lstStyle/>
          <a:p>
            <a:r>
              <a:rPr lang="en-US" sz="3600" dirty="0">
                <a:latin typeface="Arial" panose="020B0604020202020204" pitchFamily="34" charset="0"/>
                <a:cs typeface="Arial" panose="020B0604020202020204" pitchFamily="34" charset="0"/>
              </a:rPr>
              <a:t>“minding your language” restores mana, dignity and hope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497C91-91BE-F440-E8EC-C78650522DAD}"/>
              </a:ext>
            </a:extLst>
          </p:cNvPr>
          <p:cNvSpPr>
            <a:spLocks noGrp="1"/>
          </p:cNvSpPr>
          <p:nvPr>
            <p:ph idx="1"/>
          </p:nvPr>
        </p:nvSpPr>
        <p:spPr>
          <a:xfrm>
            <a:off x="838200" y="1929384"/>
            <a:ext cx="10515600" cy="4251960"/>
          </a:xfrm>
        </p:spPr>
        <p:txBody>
          <a:bodyPr>
            <a:normAutofit/>
          </a:bodyPr>
          <a:lstStyle/>
          <a:p>
            <a:pPr marL="0" indent="0">
              <a:buNone/>
            </a:pPr>
            <a:r>
              <a:rPr lang="mi-NZ" sz="2200" dirty="0">
                <a:latin typeface="Arial" panose="020B0604020202020204" pitchFamily="34" charset="0"/>
                <a:cs typeface="Arial" panose="020B0604020202020204" pitchFamily="34" charset="0"/>
              </a:rPr>
              <a:t>Sex and violence do NOT go together!  ‘Sexual’ implies consent</a:t>
            </a:r>
          </a:p>
          <a:p>
            <a:pPr marL="0" indent="0">
              <a:buNone/>
            </a:pPr>
            <a:endParaRPr lang="mi-NZ" sz="2200" dirty="0">
              <a:latin typeface="Arial" panose="020B0604020202020204" pitchFamily="34" charset="0"/>
              <a:cs typeface="Arial" panose="020B0604020202020204" pitchFamily="34" charset="0"/>
            </a:endParaRPr>
          </a:p>
          <a:p>
            <a:pPr marL="0" indent="0">
              <a:buNone/>
            </a:pPr>
            <a:r>
              <a:rPr lang="mi-NZ" sz="2200" dirty="0">
                <a:latin typeface="Arial" panose="020B0604020202020204" pitchFamily="34" charset="0"/>
                <a:cs typeface="Arial" panose="020B0604020202020204" pitchFamily="34" charset="0"/>
              </a:rPr>
              <a:t>       ....  Sex with a </a:t>
            </a:r>
            <a:r>
              <a:rPr lang="mi-NZ" sz="2200" dirty="0" err="1">
                <a:latin typeface="Arial" panose="020B0604020202020204" pitchFamily="34" charset="0"/>
                <a:cs typeface="Arial" panose="020B0604020202020204" pitchFamily="34" charset="0"/>
              </a:rPr>
              <a:t>minor</a:t>
            </a:r>
            <a:r>
              <a:rPr lang="mi-NZ" sz="2200" dirty="0">
                <a:latin typeface="Arial" panose="020B0604020202020204" pitchFamily="34" charset="0"/>
                <a:cs typeface="Arial" panose="020B0604020202020204" pitchFamily="34" charset="0"/>
              </a:rPr>
              <a:t> or </a:t>
            </a:r>
            <a:r>
              <a:rPr lang="mi-NZ" sz="2200" b="1" i="1" dirty="0" err="1">
                <a:latin typeface="Arial" panose="020B0604020202020204" pitchFamily="34" charset="0"/>
                <a:cs typeface="Arial" panose="020B0604020202020204" pitchFamily="34" charset="0"/>
              </a:rPr>
              <a:t>child</a:t>
            </a:r>
            <a:r>
              <a:rPr lang="mi-NZ" sz="2200" b="1" i="1" dirty="0">
                <a:latin typeface="Arial" panose="020B0604020202020204" pitchFamily="34" charset="0"/>
                <a:cs typeface="Arial" panose="020B0604020202020204" pitchFamily="34" charset="0"/>
              </a:rPr>
              <a:t> rape?</a:t>
            </a:r>
          </a:p>
          <a:p>
            <a:pPr marL="0" indent="0">
              <a:buNone/>
            </a:pPr>
            <a:r>
              <a:rPr lang="mi-NZ" sz="2200" dirty="0">
                <a:latin typeface="Arial" panose="020B0604020202020204" pitchFamily="34" charset="0"/>
                <a:cs typeface="Arial" panose="020B0604020202020204" pitchFamily="34" charset="0"/>
              </a:rPr>
              <a:t>       ....  Sex </a:t>
            </a:r>
            <a:r>
              <a:rPr lang="mi-NZ" sz="2200" dirty="0" err="1">
                <a:latin typeface="Arial" panose="020B0604020202020204" pitchFamily="34" charset="0"/>
                <a:cs typeface="Arial" panose="020B0604020202020204" pitchFamily="34" charset="0"/>
              </a:rPr>
              <a:t>tourism</a:t>
            </a:r>
            <a:r>
              <a:rPr lang="mi-NZ" sz="2200" dirty="0">
                <a:latin typeface="Arial" panose="020B0604020202020204" pitchFamily="34" charset="0"/>
                <a:cs typeface="Arial" panose="020B0604020202020204" pitchFamily="34" charset="0"/>
              </a:rPr>
              <a:t> or </a:t>
            </a:r>
            <a:r>
              <a:rPr lang="mi-NZ" sz="2200" b="1" i="1" dirty="0" err="1">
                <a:latin typeface="Arial" panose="020B0604020202020204" pitchFamily="34" charset="0"/>
                <a:cs typeface="Arial" panose="020B0604020202020204" pitchFamily="34" charset="0"/>
              </a:rPr>
              <a:t>human</a:t>
            </a:r>
            <a:r>
              <a:rPr lang="mi-NZ" sz="2200" b="1" i="1" dirty="0">
                <a:latin typeface="Arial" panose="020B0604020202020204" pitchFamily="34" charset="0"/>
                <a:cs typeface="Arial" panose="020B0604020202020204" pitchFamily="34" charset="0"/>
              </a:rPr>
              <a:t> </a:t>
            </a:r>
            <a:r>
              <a:rPr lang="mi-NZ" sz="2200" b="1" i="1" dirty="0" err="1">
                <a:latin typeface="Arial" panose="020B0604020202020204" pitchFamily="34" charset="0"/>
                <a:cs typeface="Arial" panose="020B0604020202020204" pitchFamily="34" charset="0"/>
              </a:rPr>
              <a:t>trafficking</a:t>
            </a:r>
            <a:r>
              <a:rPr lang="mi-NZ" sz="2200" b="1" i="1" dirty="0">
                <a:latin typeface="Arial" panose="020B0604020202020204" pitchFamily="34" charset="0"/>
                <a:cs typeface="Arial" panose="020B0604020202020204" pitchFamily="34" charset="0"/>
              </a:rPr>
              <a:t>?</a:t>
            </a:r>
          </a:p>
          <a:p>
            <a:pPr marL="0" indent="0">
              <a:buNone/>
            </a:pPr>
            <a:r>
              <a:rPr lang="mi-NZ" sz="2200" dirty="0">
                <a:latin typeface="Arial" panose="020B0604020202020204" pitchFamily="34" charset="0"/>
                <a:cs typeface="Arial" panose="020B0604020202020204" pitchFamily="34" charset="0"/>
              </a:rPr>
              <a:t>       ....  Feeling someone up or </a:t>
            </a:r>
            <a:r>
              <a:rPr lang="mi-NZ" sz="2200" b="1" i="1" dirty="0" err="1">
                <a:latin typeface="Arial" panose="020B0604020202020204" pitchFamily="34" charset="0"/>
                <a:cs typeface="Arial" panose="020B0604020202020204" pitchFamily="34" charset="0"/>
              </a:rPr>
              <a:t>sexualised</a:t>
            </a:r>
            <a:r>
              <a:rPr lang="mi-NZ" sz="2200" b="1" i="1" dirty="0">
                <a:latin typeface="Arial" panose="020B0604020202020204" pitchFamily="34" charset="0"/>
                <a:cs typeface="Arial" panose="020B0604020202020204" pitchFamily="34" charset="0"/>
              </a:rPr>
              <a:t> </a:t>
            </a:r>
            <a:r>
              <a:rPr lang="mi-NZ" sz="2200" b="1" i="1" dirty="0" err="1">
                <a:latin typeface="Arial" panose="020B0604020202020204" pitchFamily="34" charset="0"/>
                <a:cs typeface="Arial" panose="020B0604020202020204" pitchFamily="34" charset="0"/>
              </a:rPr>
              <a:t>assault</a:t>
            </a:r>
            <a:r>
              <a:rPr lang="mi-NZ" sz="2200" b="1" i="1" dirty="0">
                <a:latin typeface="Arial" panose="020B0604020202020204" pitchFamily="34" charset="0"/>
                <a:cs typeface="Arial" panose="020B0604020202020204" pitchFamily="34" charset="0"/>
              </a:rPr>
              <a:t>?</a:t>
            </a:r>
          </a:p>
          <a:p>
            <a:pPr marL="0" indent="0">
              <a:buNone/>
            </a:pPr>
            <a:r>
              <a:rPr lang="mi-NZ" sz="2200" dirty="0">
                <a:latin typeface="Arial" panose="020B0604020202020204" pitchFamily="34" charset="0"/>
                <a:cs typeface="Arial" panose="020B0604020202020204" pitchFamily="34" charset="0"/>
              </a:rPr>
              <a:t>       ....  Unwanted intercourse or </a:t>
            </a:r>
            <a:r>
              <a:rPr lang="mi-NZ" sz="2200" b="1" i="1" dirty="0">
                <a:latin typeface="Arial" panose="020B0604020202020204" pitchFamily="34" charset="0"/>
                <a:cs typeface="Arial" panose="020B0604020202020204" pitchFamily="34" charset="0"/>
              </a:rPr>
              <a:t>rape?</a:t>
            </a:r>
          </a:p>
          <a:p>
            <a:pPr marL="0" indent="0">
              <a:buNone/>
            </a:pPr>
            <a:r>
              <a:rPr lang="mi-NZ" sz="2200" dirty="0">
                <a:latin typeface="Arial" panose="020B0604020202020204" pitchFamily="34" charset="0"/>
                <a:cs typeface="Arial" panose="020B0604020202020204" pitchFamily="34" charset="0"/>
              </a:rPr>
              <a:t>        .... Sexual abuse or </a:t>
            </a:r>
            <a:r>
              <a:rPr lang="mi-NZ" sz="2200" b="1" i="1" dirty="0">
                <a:latin typeface="Arial" panose="020B0604020202020204" pitchFamily="34" charset="0"/>
                <a:cs typeface="Arial" panose="020B0604020202020204" pitchFamily="34" charset="0"/>
              </a:rPr>
              <a:t>sexualised abuse / violence?</a:t>
            </a:r>
          </a:p>
          <a:p>
            <a:pPr marL="0" indent="0">
              <a:buNone/>
            </a:pPr>
            <a:r>
              <a:rPr lang="mi-NZ" sz="2200" dirty="0">
                <a:latin typeface="Arial" panose="020B0604020202020204" pitchFamily="34" charset="0"/>
                <a:cs typeface="Arial" panose="020B0604020202020204" pitchFamily="34" charset="0"/>
              </a:rPr>
              <a:t>       ....  Trauma or</a:t>
            </a:r>
            <a:r>
              <a:rPr lang="mi-NZ" sz="2200" b="1" dirty="0">
                <a:latin typeface="Arial" panose="020B0604020202020204" pitchFamily="34" charset="0"/>
                <a:cs typeface="Arial" panose="020B0604020202020204" pitchFamily="34" charset="0"/>
              </a:rPr>
              <a:t> </a:t>
            </a:r>
            <a:r>
              <a:rPr lang="mi-NZ" sz="2200" b="1" i="1" dirty="0">
                <a:latin typeface="Arial" panose="020B0604020202020204" pitchFamily="34" charset="0"/>
                <a:cs typeface="Arial" panose="020B0604020202020204" pitchFamily="34" charset="0"/>
              </a:rPr>
              <a:t>violence?</a:t>
            </a:r>
          </a:p>
          <a:p>
            <a:pPr marL="0" indent="0">
              <a:buNone/>
            </a:pPr>
            <a:endParaRPr lang="mi-NZ" sz="2200" b="1" i="1" dirty="0">
              <a:latin typeface="Arial" panose="020B0604020202020204" pitchFamily="34" charset="0"/>
              <a:cs typeface="Arial" panose="020B0604020202020204" pitchFamily="34" charset="0"/>
            </a:endParaRPr>
          </a:p>
          <a:p>
            <a:pPr marL="0" indent="0">
              <a:buNone/>
            </a:pPr>
            <a:endParaRPr lang="mi-NZ"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453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5" name="Rectangle 208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71C6AEF-8ECD-EBDA-4A75-15C818FF119E}"/>
              </a:ext>
            </a:extLst>
          </p:cNvPr>
          <p:cNvSpPr txBox="1"/>
          <p:nvPr/>
        </p:nvSpPr>
        <p:spPr>
          <a:xfrm>
            <a:off x="572493" y="2071316"/>
            <a:ext cx="6713552" cy="4119172"/>
          </a:xfrm>
          <a:prstGeom prst="rect">
            <a:avLst/>
          </a:prstGeom>
        </p:spPr>
        <p:txBody>
          <a:bodyPr vert="horz" lIns="91440" tIns="45720" rIns="91440" bIns="45720" rtlCol="0" anchor="t">
            <a:normAutofit/>
          </a:bodyPr>
          <a:lstStyle/>
          <a:p>
            <a:pPr defTabSz="914400">
              <a:lnSpc>
                <a:spcPct val="90000"/>
              </a:lnSpc>
              <a:spcAft>
                <a:spcPts val="600"/>
              </a:spcAft>
              <a:buClr>
                <a:srgbClr val="DBE11D"/>
              </a:buClr>
            </a:pPr>
            <a:r>
              <a:rPr lang="en-US" sz="2200" dirty="0">
                <a:latin typeface="Arial" panose="020B0604020202020204" pitchFamily="34" charset="0"/>
                <a:cs typeface="Arial" panose="020B0604020202020204" pitchFamily="34" charset="0"/>
              </a:rPr>
              <a:t>Settlement or </a:t>
            </a:r>
            <a:r>
              <a:rPr lang="en-US" sz="2200" b="1" i="1" dirty="0">
                <a:latin typeface="Arial" panose="020B0604020202020204" pitchFamily="34" charset="0"/>
                <a:cs typeface="Arial" panose="020B0604020202020204" pitchFamily="34" charset="0"/>
              </a:rPr>
              <a:t>land theft</a:t>
            </a:r>
            <a:r>
              <a:rPr lang="en-US" sz="2200" dirty="0">
                <a:latin typeface="Arial" panose="020B0604020202020204" pitchFamily="34" charset="0"/>
                <a:cs typeface="Arial" panose="020B0604020202020204" pitchFamily="34" charset="0"/>
              </a:rPr>
              <a:t>?</a:t>
            </a:r>
          </a:p>
          <a:p>
            <a:pPr defTabSz="914400">
              <a:lnSpc>
                <a:spcPct val="90000"/>
              </a:lnSpc>
              <a:spcAft>
                <a:spcPts val="600"/>
              </a:spcAft>
              <a:buClr>
                <a:srgbClr val="DBE11D"/>
              </a:buClr>
            </a:pPr>
            <a:r>
              <a:rPr lang="en-US" sz="2200" dirty="0">
                <a:latin typeface="Arial" panose="020B0604020202020204" pitchFamily="34" charset="0"/>
                <a:cs typeface="Arial" panose="020B0604020202020204" pitchFamily="34" charset="0"/>
              </a:rPr>
              <a:t>A personality clash or </a:t>
            </a:r>
            <a:r>
              <a:rPr lang="en-US" sz="2200" b="1" i="1" dirty="0">
                <a:latin typeface="Arial" panose="020B0604020202020204" pitchFamily="34" charset="0"/>
                <a:cs typeface="Arial" panose="020B0604020202020204" pitchFamily="34" charset="0"/>
              </a:rPr>
              <a:t>unilateral harassment</a:t>
            </a:r>
            <a:r>
              <a:rPr lang="en-US" sz="2200" dirty="0">
                <a:latin typeface="Arial" panose="020B0604020202020204" pitchFamily="34" charset="0"/>
                <a:cs typeface="Arial" panose="020B0604020202020204" pitchFamily="34" charset="0"/>
              </a:rPr>
              <a:t>?</a:t>
            </a:r>
          </a:p>
          <a:p>
            <a:pPr defTabSz="914400">
              <a:lnSpc>
                <a:spcPct val="90000"/>
              </a:lnSpc>
              <a:spcAft>
                <a:spcPts val="600"/>
              </a:spcAft>
              <a:buClr>
                <a:srgbClr val="DBE11D"/>
              </a:buClr>
            </a:pPr>
            <a:r>
              <a:rPr lang="en-US" sz="2200" dirty="0">
                <a:latin typeface="Arial" panose="020B0604020202020204" pitchFamily="34" charset="0"/>
                <a:cs typeface="Arial" panose="020B0604020202020204" pitchFamily="34" charset="0"/>
              </a:rPr>
              <a:t>NZ Wars or </a:t>
            </a:r>
            <a:r>
              <a:rPr lang="en-US" sz="2200" b="1" i="1" dirty="0">
                <a:latin typeface="Arial" panose="020B0604020202020204" pitchFamily="34" charset="0"/>
                <a:cs typeface="Arial" panose="020B0604020202020204" pitchFamily="34" charset="0"/>
              </a:rPr>
              <a:t>colonial invasion</a:t>
            </a:r>
            <a:r>
              <a:rPr lang="en-US" sz="2200" dirty="0">
                <a:latin typeface="Arial" panose="020B0604020202020204" pitchFamily="34" charset="0"/>
                <a:cs typeface="Arial" panose="020B0604020202020204" pitchFamily="34" charset="0"/>
              </a:rPr>
              <a:t>?</a:t>
            </a:r>
          </a:p>
          <a:p>
            <a:pPr defTabSz="914400">
              <a:lnSpc>
                <a:spcPct val="90000"/>
              </a:lnSpc>
              <a:spcAft>
                <a:spcPts val="600"/>
              </a:spcAft>
              <a:buClr>
                <a:srgbClr val="DBE11D"/>
              </a:buClr>
            </a:pPr>
            <a:r>
              <a:rPr lang="en-US" sz="2200" dirty="0">
                <a:latin typeface="Arial" panose="020B0604020202020204" pitchFamily="34" charset="0"/>
                <a:cs typeface="Arial" panose="020B0604020202020204" pitchFamily="34" charset="0"/>
              </a:rPr>
              <a:t>Our shared history or </a:t>
            </a:r>
            <a:r>
              <a:rPr lang="en-US" sz="2200" b="1" i="1" dirty="0">
                <a:latin typeface="Arial" panose="020B0604020202020204" pitchFamily="34" charset="0"/>
                <a:cs typeface="Arial" panose="020B0604020202020204" pitchFamily="34" charset="0"/>
              </a:rPr>
              <a:t>genocide</a:t>
            </a:r>
            <a:r>
              <a:rPr lang="en-US" sz="2200" dirty="0">
                <a:latin typeface="Arial" panose="020B0604020202020204" pitchFamily="34" charset="0"/>
                <a:cs typeface="Arial" panose="020B0604020202020204" pitchFamily="34" charset="0"/>
              </a:rPr>
              <a:t>?</a:t>
            </a:r>
          </a:p>
          <a:p>
            <a:pPr defTabSz="914400">
              <a:lnSpc>
                <a:spcPct val="90000"/>
              </a:lnSpc>
              <a:spcAft>
                <a:spcPts val="600"/>
              </a:spcAft>
              <a:buClr>
                <a:srgbClr val="DBE11D"/>
              </a:buClr>
            </a:pPr>
            <a:r>
              <a:rPr lang="en-US" sz="2200" dirty="0">
                <a:latin typeface="Arial" panose="020B0604020202020204" pitchFamily="34" charset="0"/>
                <a:cs typeface="Arial" panose="020B0604020202020204" pitchFamily="34" charset="0"/>
              </a:rPr>
              <a:t>Inter-generational trauma or </a:t>
            </a:r>
            <a:r>
              <a:rPr lang="en-US" sz="2200" b="1" i="1" dirty="0">
                <a:latin typeface="Arial" panose="020B0604020202020204" pitchFamily="34" charset="0"/>
                <a:cs typeface="Arial" panose="020B0604020202020204" pitchFamily="34" charset="0"/>
              </a:rPr>
              <a:t>inter-generational violence?</a:t>
            </a:r>
          </a:p>
          <a:p>
            <a:pPr defTabSz="914400">
              <a:lnSpc>
                <a:spcPct val="90000"/>
              </a:lnSpc>
              <a:spcAft>
                <a:spcPts val="600"/>
              </a:spcAft>
              <a:buClr>
                <a:srgbClr val="DBE11D"/>
              </a:buClr>
            </a:pPr>
            <a:r>
              <a:rPr lang="en-US" sz="2200" dirty="0">
                <a:latin typeface="Arial" panose="020B0604020202020204" pitchFamily="34" charset="0"/>
                <a:cs typeface="Arial" panose="020B0604020202020204" pitchFamily="34" charset="0"/>
              </a:rPr>
              <a:t>Truth and reconciliation?</a:t>
            </a:r>
          </a:p>
          <a:p>
            <a:pPr marL="0" indent="-228600" defTabSz="914400">
              <a:lnSpc>
                <a:spcPct val="90000"/>
              </a:lnSpc>
              <a:spcAft>
                <a:spcPts val="600"/>
              </a:spcAft>
              <a:buClr>
                <a:srgbClr val="DBE11D"/>
              </a:buCl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defTabSz="914400">
              <a:lnSpc>
                <a:spcPct val="90000"/>
              </a:lnSpc>
              <a:spcAft>
                <a:spcPts val="600"/>
              </a:spcAft>
              <a:buClr>
                <a:srgbClr val="DBE11D"/>
              </a:buClr>
            </a:pPr>
            <a:r>
              <a:rPr lang="en-US" sz="2200" dirty="0">
                <a:latin typeface="Arial" panose="020B0604020202020204" pitchFamily="34" charset="0"/>
                <a:cs typeface="Arial" panose="020B0604020202020204" pitchFamily="34" charset="0"/>
              </a:rPr>
              <a:t>NOTE:  A virgin is someone who has not had sex, therefore </a:t>
            </a:r>
            <a:r>
              <a:rPr lang="en-US" sz="2200" b="1" dirty="0">
                <a:latin typeface="Arial" panose="020B0604020202020204" pitchFamily="34" charset="0"/>
                <a:cs typeface="Arial" panose="020B0604020202020204" pitchFamily="34" charset="0"/>
              </a:rPr>
              <a:t>does not apply </a:t>
            </a:r>
            <a:r>
              <a:rPr lang="en-US" sz="2200" dirty="0">
                <a:latin typeface="Arial" panose="020B0604020202020204" pitchFamily="34" charset="0"/>
                <a:cs typeface="Arial" panose="020B0604020202020204" pitchFamily="34" charset="0"/>
              </a:rPr>
              <a:t>to someone who has been raped</a:t>
            </a:r>
          </a:p>
          <a:p>
            <a:pPr marL="0" indent="-228600" defTabSz="914400">
              <a:lnSpc>
                <a:spcPct val="90000"/>
              </a:lnSpc>
              <a:spcAft>
                <a:spcPts val="600"/>
              </a:spcAft>
              <a:buClr>
                <a:srgbClr val="DBE11D"/>
              </a:buCl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0" indent="-228600" defTabSz="914400">
              <a:lnSpc>
                <a:spcPct val="90000"/>
              </a:lnSpc>
              <a:spcAft>
                <a:spcPts val="600"/>
              </a:spcAft>
              <a:buClr>
                <a:srgbClr val="DBE11D"/>
              </a:buClr>
              <a:buFont typeface="Arial" panose="020B0604020202020204" pitchFamily="34" charset="0"/>
              <a:buChar char="•"/>
            </a:pPr>
            <a:endParaRPr lang="en-US" sz="2200" b="1" dirty="0"/>
          </a:p>
          <a:p>
            <a:pPr marL="0" indent="-228600" defTabSz="914400">
              <a:lnSpc>
                <a:spcPct val="90000"/>
              </a:lnSpc>
              <a:spcAft>
                <a:spcPts val="600"/>
              </a:spcAft>
              <a:buClr>
                <a:srgbClr val="DBE11D"/>
              </a:buClr>
              <a:buFont typeface="Arial" panose="020B0604020202020204" pitchFamily="34" charset="0"/>
              <a:buChar char="•"/>
            </a:pPr>
            <a:endParaRPr lang="en-US" sz="2200" dirty="0"/>
          </a:p>
          <a:p>
            <a:pPr marL="0" indent="-228600" defTabSz="914400">
              <a:lnSpc>
                <a:spcPct val="90000"/>
              </a:lnSpc>
              <a:spcAft>
                <a:spcPts val="600"/>
              </a:spcAft>
              <a:buClr>
                <a:srgbClr val="DBE11D"/>
              </a:buClr>
              <a:buFont typeface="Arial" panose="020B0604020202020204" pitchFamily="34" charset="0"/>
              <a:buChar char="•"/>
            </a:pPr>
            <a:endParaRPr lang="en-US" sz="2200" dirty="0"/>
          </a:p>
          <a:p>
            <a:pPr marL="0" indent="-228600" defTabSz="914400">
              <a:lnSpc>
                <a:spcPct val="90000"/>
              </a:lnSpc>
              <a:spcAft>
                <a:spcPts val="600"/>
              </a:spcAft>
              <a:buClr>
                <a:srgbClr val="DBE11D"/>
              </a:buClr>
              <a:buFont typeface="Arial" panose="020B0604020202020204" pitchFamily="34" charset="0"/>
              <a:buChar char="•"/>
            </a:pPr>
            <a:endParaRPr lang="en-US" sz="2200" dirty="0"/>
          </a:p>
          <a:p>
            <a:pPr marL="0" indent="-228600" defTabSz="914400">
              <a:lnSpc>
                <a:spcPct val="90000"/>
              </a:lnSpc>
              <a:spcAft>
                <a:spcPts val="600"/>
              </a:spcAft>
              <a:buClr>
                <a:srgbClr val="DBE11D"/>
              </a:buClr>
              <a:buFont typeface="Arial" panose="020B0604020202020204" pitchFamily="34" charset="0"/>
              <a:buChar char="•"/>
            </a:pPr>
            <a:endParaRPr lang="en-US" sz="2200" dirty="0"/>
          </a:p>
          <a:p>
            <a:pPr indent="-228600" defTabSz="914400">
              <a:lnSpc>
                <a:spcPct val="90000"/>
              </a:lnSpc>
              <a:spcAft>
                <a:spcPts val="600"/>
              </a:spcAft>
              <a:buClr>
                <a:srgbClr val="DBE11D"/>
              </a:buClr>
              <a:buFont typeface="Arial" panose="020B0604020202020204" pitchFamily="34" charset="0"/>
              <a:buChar char="•"/>
            </a:pPr>
            <a:endParaRPr lang="en-US" sz="2200" dirty="0"/>
          </a:p>
        </p:txBody>
      </p:sp>
      <p:pic>
        <p:nvPicPr>
          <p:cNvPr id="2050" name="Picture 2" descr="Rainbow Rising - Ray White Grey Lynn">
            <a:extLst>
              <a:ext uri="{FF2B5EF4-FFF2-40B4-BE49-F238E27FC236}">
                <a16:creationId xmlns:a16="http://schemas.microsoft.com/office/drawing/2014/main" id="{EDD2B81A-0E98-6ABD-02F9-E12CFD7171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678" r="23219" b="-1"/>
          <a:stretch/>
        </p:blipFill>
        <p:spPr bwMode="auto">
          <a:xfrm>
            <a:off x="7604229" y="1958848"/>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77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1" name="Rectangle 104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43CECD-CCED-9710-5325-B74AECF8A1AD}"/>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100">
                <a:solidFill>
                  <a:srgbClr val="FFFFFF"/>
                </a:solidFill>
              </a:rPr>
              <a:t>A Canadian genius once said…</a:t>
            </a:r>
            <a:br>
              <a:rPr lang="en-US" sz="3100">
                <a:solidFill>
                  <a:srgbClr val="FFFFFF"/>
                </a:solidFill>
              </a:rPr>
            </a:br>
            <a:br>
              <a:rPr lang="en-US" sz="3100">
                <a:solidFill>
                  <a:srgbClr val="FFFFFF"/>
                </a:solidFill>
              </a:rPr>
            </a:br>
            <a:br>
              <a:rPr lang="en-US" sz="3100">
                <a:solidFill>
                  <a:srgbClr val="FFFFFF"/>
                </a:solidFill>
              </a:rPr>
            </a:br>
            <a:r>
              <a:rPr lang="en-US" sz="3100">
                <a:solidFill>
                  <a:srgbClr val="FFFFFF"/>
                </a:solidFill>
              </a:rPr>
              <a:t>If you hit  someone with a frying pan…</a:t>
            </a:r>
            <a:br>
              <a:rPr lang="en-US" sz="3100">
                <a:solidFill>
                  <a:srgbClr val="FFFFFF"/>
                </a:solidFill>
              </a:rPr>
            </a:br>
            <a:r>
              <a:rPr lang="en-US" sz="3100">
                <a:solidFill>
                  <a:srgbClr val="FFFFFF"/>
                </a:solidFill>
              </a:rPr>
              <a:t>you don’t call it </a:t>
            </a:r>
            <a:r>
              <a:rPr lang="en-US" sz="3100" b="1">
                <a:solidFill>
                  <a:srgbClr val="FFFFFF"/>
                </a:solidFill>
              </a:rPr>
              <a:t>cooking</a:t>
            </a:r>
            <a:br>
              <a:rPr lang="en-US" sz="3100">
                <a:solidFill>
                  <a:srgbClr val="FFFFFF"/>
                </a:solidFill>
              </a:rPr>
            </a:br>
            <a:endParaRPr lang="en-US" sz="3100">
              <a:solidFill>
                <a:srgbClr val="FFFFFF"/>
              </a:solidFill>
            </a:endParaRPr>
          </a:p>
        </p:txBody>
      </p:sp>
      <p:sp>
        <p:nvSpPr>
          <p:cNvPr id="104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The Negative Effects Of Violent Cartoons On Children- Being The Parent">
            <a:extLst>
              <a:ext uri="{FF2B5EF4-FFF2-40B4-BE49-F238E27FC236}">
                <a16:creationId xmlns:a16="http://schemas.microsoft.com/office/drawing/2014/main" id="{4405BEDE-7501-40E3-3D99-FEBE0649536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864"/>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228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163BE-7E12-8F95-1085-4E843F8CCAF8}"/>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latin typeface="Arial" panose="020B0604020202020204" pitchFamily="34" charset="0"/>
                <a:cs typeface="Arial" panose="020B0604020202020204" pitchFamily="34" charset="0"/>
              </a:rPr>
              <a:t>If you hit someone with a shovel you don’t call it </a:t>
            </a:r>
            <a:r>
              <a:rPr lang="en-US" sz="3600" b="1" dirty="0">
                <a:latin typeface="Arial" panose="020B0604020202020204" pitchFamily="34" charset="0"/>
                <a:cs typeface="Arial" panose="020B0604020202020204" pitchFamily="34" charset="0"/>
              </a:rPr>
              <a:t>gardening</a:t>
            </a:r>
          </a:p>
        </p:txBody>
      </p:sp>
      <p:pic>
        <p:nvPicPr>
          <p:cNvPr id="2050" name="Picture 2" descr="Typing On The Dead #134: The Bushido, The Brick, And The Shovel">
            <a:extLst>
              <a:ext uri="{FF2B5EF4-FFF2-40B4-BE49-F238E27FC236}">
                <a16:creationId xmlns:a16="http://schemas.microsoft.com/office/drawing/2014/main" id="{10EE18AA-C3C6-61FD-4B2C-A902A7E58D7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603" r="13556"/>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056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041">
            <a:extLst>
              <a:ext uri="{FF2B5EF4-FFF2-40B4-BE49-F238E27FC236}">
                <a16:creationId xmlns:a16="http://schemas.microsoft.com/office/drawing/2014/main" id="{911BE883-46B4-412C-B6C3-88A2FF74B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ank Robbery Stock Illustrations – 3,015 Bank Robbery Stock Illustrations,  Vectors &amp; Clipart - Dreamstime">
            <a:extLst>
              <a:ext uri="{FF2B5EF4-FFF2-40B4-BE49-F238E27FC236}">
                <a16:creationId xmlns:a16="http://schemas.microsoft.com/office/drawing/2014/main" id="{9595D805-BB56-889F-0233-38E8DF4F88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55" b="8855"/>
          <a:stretch/>
        </p:blipFill>
        <p:spPr bwMode="auto">
          <a:xfrm>
            <a:off x="644652" y="722376"/>
            <a:ext cx="6263640"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2490C8-E67F-843F-9485-37339C239D35}"/>
              </a:ext>
            </a:extLst>
          </p:cNvPr>
          <p:cNvSpPr txBox="1"/>
          <p:nvPr/>
        </p:nvSpPr>
        <p:spPr>
          <a:xfrm>
            <a:off x="8045753" y="1270000"/>
            <a:ext cx="3667036" cy="4947921"/>
          </a:xfrm>
          <a:prstGeom prst="rect">
            <a:avLst/>
          </a:prstGeom>
        </p:spPr>
        <p:txBody>
          <a:bodyPr vert="horz" lIns="91440" tIns="45720" rIns="91440" bIns="45720" rtlCol="0">
            <a:normAutofit/>
          </a:bodyPr>
          <a:lstStyle/>
          <a:p>
            <a:pPr defTabSz="914400">
              <a:lnSpc>
                <a:spcPct val="90000"/>
              </a:lnSpc>
              <a:spcBef>
                <a:spcPct val="0"/>
              </a:spcBef>
              <a:spcAft>
                <a:spcPts val="600"/>
              </a:spcAft>
            </a:pPr>
            <a:r>
              <a:rPr lang="en-US" sz="3600" dirty="0">
                <a:latin typeface="Arial" panose="020B0604020202020204" pitchFamily="34" charset="0"/>
                <a:cs typeface="Arial" panose="020B0604020202020204" pitchFamily="34" charset="0"/>
              </a:rPr>
              <a:t>If you rob a bank…</a:t>
            </a:r>
          </a:p>
          <a:p>
            <a:pPr defTabSz="914400">
              <a:lnSpc>
                <a:spcPct val="90000"/>
              </a:lnSpc>
              <a:spcBef>
                <a:spcPct val="0"/>
              </a:spcBef>
              <a:spcAft>
                <a:spcPts val="600"/>
              </a:spcAft>
            </a:pPr>
            <a:r>
              <a:rPr lang="en-US" sz="3600" dirty="0">
                <a:latin typeface="Arial" panose="020B0604020202020204" pitchFamily="34" charset="0"/>
                <a:cs typeface="Arial" panose="020B0604020202020204" pitchFamily="34" charset="0"/>
              </a:rPr>
              <a:t>you don’t call it a </a:t>
            </a:r>
            <a:r>
              <a:rPr lang="en-US" sz="3600" b="1" dirty="0">
                <a:latin typeface="Arial" panose="020B0604020202020204" pitchFamily="34" charset="0"/>
                <a:cs typeface="Arial" panose="020B0604020202020204" pitchFamily="34" charset="0"/>
              </a:rPr>
              <a:t>credit control</a:t>
            </a:r>
          </a:p>
        </p:txBody>
      </p:sp>
    </p:spTree>
    <p:extLst>
      <p:ext uri="{BB962C8B-B14F-4D97-AF65-F5344CB8AC3E}">
        <p14:creationId xmlns:p14="http://schemas.microsoft.com/office/powerpoint/2010/main" val="2005706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D09A4EA-66F4-4D23-6000-1D415925A8C1}"/>
              </a:ext>
            </a:extLst>
          </p:cNvPr>
          <p:cNvSpPr txBox="1"/>
          <p:nvPr/>
        </p:nvSpPr>
        <p:spPr>
          <a:xfrm>
            <a:off x="6367461" y="728663"/>
            <a:ext cx="4984813" cy="6129337"/>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4000" dirty="0">
                <a:latin typeface="Arial" panose="020B0604020202020204" pitchFamily="34" charset="0"/>
                <a:ea typeface="+mj-ea"/>
                <a:cs typeface="Arial" panose="020B0604020202020204" pitchFamily="34" charset="0"/>
              </a:rPr>
              <a:t>So… you don’t attack someone with your genitals, on theirs, and call it </a:t>
            </a:r>
            <a:r>
              <a:rPr lang="en-US" sz="4000" b="1" i="1" dirty="0">
                <a:latin typeface="Arial" panose="020B0604020202020204" pitchFamily="34" charset="0"/>
                <a:ea typeface="+mj-ea"/>
                <a:cs typeface="Arial" panose="020B0604020202020204" pitchFamily="34" charset="0"/>
              </a:rPr>
              <a:t>sex</a:t>
            </a:r>
          </a:p>
          <a:p>
            <a:pPr defTabSz="914400">
              <a:lnSpc>
                <a:spcPct val="90000"/>
              </a:lnSpc>
              <a:spcBef>
                <a:spcPct val="0"/>
              </a:spcBef>
              <a:spcAft>
                <a:spcPts val="600"/>
              </a:spcAft>
            </a:pPr>
            <a:endParaRPr lang="en-US" sz="5200" b="1" dirty="0">
              <a:latin typeface="Arial" panose="020B0604020202020204" pitchFamily="34" charset="0"/>
              <a:ea typeface="+mj-ea"/>
              <a:cs typeface="Arial" panose="020B0604020202020204" pitchFamily="34" charset="0"/>
            </a:endParaRPr>
          </a:p>
          <a:p>
            <a:pPr defTabSz="914400">
              <a:lnSpc>
                <a:spcPct val="90000"/>
              </a:lnSpc>
              <a:spcBef>
                <a:spcPct val="0"/>
              </a:spcBef>
              <a:spcAft>
                <a:spcPts val="600"/>
              </a:spcAft>
            </a:pPr>
            <a:r>
              <a:rPr lang="en-US" sz="2200" dirty="0">
                <a:latin typeface="Arial" panose="020B0604020202020204" pitchFamily="34" charset="0"/>
                <a:cs typeface="Arial" panose="020B0604020202020204" pitchFamily="34" charset="0"/>
              </a:rPr>
              <a:t>Yet sadly these constructions are commonplace in public and professional discourse (especially in </a:t>
            </a:r>
            <a:r>
              <a:rPr lang="en-US" sz="2200" b="1" dirty="0">
                <a:latin typeface="Arial" panose="020B0604020202020204" pitchFamily="34" charset="0"/>
                <a:cs typeface="Arial" panose="020B0604020202020204" pitchFamily="34" charset="0"/>
              </a:rPr>
              <a:t>clinical </a:t>
            </a:r>
            <a:r>
              <a:rPr lang="en-US" sz="2200" dirty="0">
                <a:latin typeface="Arial" panose="020B0604020202020204" pitchFamily="34" charset="0"/>
                <a:cs typeface="Arial" panose="020B0604020202020204" pitchFamily="34" charset="0"/>
              </a:rPr>
              <a:t>and </a:t>
            </a:r>
            <a:r>
              <a:rPr lang="en-US" sz="2200" b="1" dirty="0">
                <a:latin typeface="Arial" panose="020B0604020202020204" pitchFamily="34" charset="0"/>
                <a:cs typeface="Arial" panose="020B0604020202020204" pitchFamily="34" charset="0"/>
              </a:rPr>
              <a:t>legal </a:t>
            </a:r>
            <a:r>
              <a:rPr lang="en-US" sz="2200" dirty="0">
                <a:latin typeface="Arial" panose="020B0604020202020204" pitchFamily="34" charset="0"/>
                <a:cs typeface="Arial" panose="020B0604020202020204" pitchFamily="34" charset="0"/>
              </a:rPr>
              <a:t>settings)</a:t>
            </a:r>
          </a:p>
          <a:p>
            <a:pPr defTabSz="914400">
              <a:lnSpc>
                <a:spcPct val="90000"/>
              </a:lnSpc>
              <a:spcBef>
                <a:spcPct val="0"/>
              </a:spcBef>
              <a:spcAft>
                <a:spcPts val="600"/>
              </a:spcAft>
            </a:pPr>
            <a:endParaRPr lang="fr-CA" sz="5400" i="1" dirty="0">
              <a:latin typeface="Arial" panose="020B0604020202020204" pitchFamily="34" charset="0"/>
              <a:cs typeface="Arial" panose="020B0604020202020204" pitchFamily="34" charset="0"/>
            </a:endParaRPr>
          </a:p>
        </p:txBody>
      </p:sp>
      <p:pic>
        <p:nvPicPr>
          <p:cNvPr id="3074" name="Picture 2" descr="Respecting Women: Why Language Matters — Rachel Rosenthal">
            <a:extLst>
              <a:ext uri="{FF2B5EF4-FFF2-40B4-BE49-F238E27FC236}">
                <a16:creationId xmlns:a16="http://schemas.microsoft.com/office/drawing/2014/main" id="{F67126DA-5B9F-F9C4-FEA3-10BC486FE1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5"/>
          <a:stretch/>
        </p:blipFill>
        <p:spPr bwMode="auto">
          <a:xfrm>
            <a:off x="1" y="10"/>
            <a:ext cx="600551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83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4BE718-3D13-CF90-1CF9-2FCF81964637}"/>
              </a:ext>
            </a:extLst>
          </p:cNvPr>
          <p:cNvSpPr>
            <a:spLocks noGrp="1"/>
          </p:cNvSpPr>
          <p:nvPr>
            <p:ph type="title"/>
          </p:nvPr>
        </p:nvSpPr>
        <p:spPr>
          <a:xfrm>
            <a:off x="1136397" y="502021"/>
            <a:ext cx="4959603" cy="5438956"/>
          </a:xfrm>
        </p:spPr>
        <p:txBody>
          <a:bodyPr anchor="b">
            <a:normAutofit/>
          </a:bodyPr>
          <a:lstStyle/>
          <a:p>
            <a:r>
              <a:rPr lang="fr-CA" i="1" dirty="0">
                <a:latin typeface="Arial" panose="020B0604020202020204" pitchFamily="34" charset="0"/>
                <a:cs typeface="Arial" panose="020B0604020202020204" pitchFamily="34" charset="0"/>
              </a:rPr>
              <a:t>For </a:t>
            </a:r>
            <a:r>
              <a:rPr lang="fr-CA" i="1" dirty="0" err="1">
                <a:latin typeface="Arial" panose="020B0604020202020204" pitchFamily="34" charset="0"/>
                <a:cs typeface="Arial" panose="020B0604020202020204" pitchFamily="34" charset="0"/>
              </a:rPr>
              <a:t>victims</a:t>
            </a:r>
            <a:r>
              <a:rPr lang="fr-CA" i="1" dirty="0">
                <a:latin typeface="Arial" panose="020B0604020202020204" pitchFamily="34" charset="0"/>
                <a:cs typeface="Arial" panose="020B0604020202020204" pitchFamily="34" charset="0"/>
              </a:rPr>
              <a:t> of violence, </a:t>
            </a:r>
            <a:r>
              <a:rPr lang="fr-CA" i="1" dirty="0" err="1">
                <a:latin typeface="Arial" panose="020B0604020202020204" pitchFamily="34" charset="0"/>
                <a:cs typeface="Arial" panose="020B0604020202020204" pitchFamily="34" charset="0"/>
              </a:rPr>
              <a:t>naming</a:t>
            </a:r>
            <a:r>
              <a:rPr lang="fr-CA" i="1" dirty="0">
                <a:latin typeface="Arial" panose="020B0604020202020204" pitchFamily="34" charset="0"/>
                <a:cs typeface="Arial" panose="020B0604020202020204" pitchFamily="34" charset="0"/>
              </a:rPr>
              <a:t> violence </a:t>
            </a:r>
            <a:r>
              <a:rPr lang="fr-CA" i="1" dirty="0" err="1">
                <a:latin typeface="Arial" panose="020B0604020202020204" pitchFamily="34" charset="0"/>
                <a:cs typeface="Arial" panose="020B0604020202020204" pitchFamily="34" charset="0"/>
              </a:rPr>
              <a:t>accurately</a:t>
            </a:r>
            <a:r>
              <a:rPr lang="fr-CA" i="1" dirty="0">
                <a:latin typeface="Arial" panose="020B0604020202020204" pitchFamily="34" charset="0"/>
                <a:cs typeface="Arial" panose="020B0604020202020204" pitchFamily="34" charset="0"/>
              </a:rPr>
              <a:t>, </a:t>
            </a:r>
            <a:r>
              <a:rPr lang="fr-CA" i="1" dirty="0" err="1">
                <a:latin typeface="Arial" panose="020B0604020202020204" pitchFamily="34" charset="0"/>
                <a:cs typeface="Arial" panose="020B0604020202020204" pitchFamily="34" charset="0"/>
              </a:rPr>
              <a:t>helps</a:t>
            </a:r>
            <a:r>
              <a:rPr lang="fr-CA" i="1" dirty="0">
                <a:latin typeface="Arial" panose="020B0604020202020204" pitchFamily="34" charset="0"/>
                <a:cs typeface="Arial" panose="020B0604020202020204" pitchFamily="34" charset="0"/>
              </a:rPr>
              <a:t> </a:t>
            </a:r>
            <a:r>
              <a:rPr lang="fr-CA" i="1" dirty="0" err="1">
                <a:latin typeface="Arial" panose="020B0604020202020204" pitchFamily="34" charset="0"/>
                <a:cs typeface="Arial" panose="020B0604020202020204" pitchFamily="34" charset="0"/>
              </a:rPr>
              <a:t>them</a:t>
            </a:r>
            <a:r>
              <a:rPr lang="fr-CA" i="1" dirty="0">
                <a:latin typeface="Arial" panose="020B0604020202020204" pitchFamily="34" charset="0"/>
                <a:cs typeface="Arial" panose="020B0604020202020204" pitchFamily="34" charset="0"/>
              </a:rPr>
              <a:t> </a:t>
            </a:r>
            <a:r>
              <a:rPr lang="fr-CA" i="1" dirty="0" err="1">
                <a:latin typeface="Arial" panose="020B0604020202020204" pitchFamily="34" charset="0"/>
                <a:cs typeface="Arial" panose="020B0604020202020204" pitchFamily="34" charset="0"/>
              </a:rPr>
              <a:t>recover</a:t>
            </a:r>
            <a:r>
              <a:rPr lang="fr-CA" i="1" dirty="0">
                <a:latin typeface="Arial" panose="020B0604020202020204" pitchFamily="34" charset="0"/>
                <a:cs typeface="Arial" panose="020B0604020202020204" pitchFamily="34" charset="0"/>
              </a:rPr>
              <a:t> and </a:t>
            </a:r>
            <a:r>
              <a:rPr lang="fr-CA" i="1" dirty="0" err="1">
                <a:latin typeface="Arial" panose="020B0604020202020204" pitchFamily="34" charset="0"/>
                <a:cs typeface="Arial" panose="020B0604020202020204" pitchFamily="34" charset="0"/>
              </a:rPr>
              <a:t>feel</a:t>
            </a:r>
            <a:r>
              <a:rPr lang="fr-CA" i="1" dirty="0">
                <a:latin typeface="Arial" panose="020B0604020202020204" pitchFamily="34" charset="0"/>
                <a:cs typeface="Arial" panose="020B0604020202020204" pitchFamily="34" charset="0"/>
              </a:rPr>
              <a:t> </a:t>
            </a:r>
            <a:r>
              <a:rPr lang="fr-CA" i="1" dirty="0" err="1">
                <a:latin typeface="Arial" panose="020B0604020202020204" pitchFamily="34" charset="0"/>
                <a:cs typeface="Arial" panose="020B0604020202020204" pitchFamily="34" charset="0"/>
              </a:rPr>
              <a:t>there</a:t>
            </a:r>
            <a:r>
              <a:rPr lang="fr-CA" i="1" dirty="0">
                <a:latin typeface="Arial" panose="020B0604020202020204" pitchFamily="34" charset="0"/>
                <a:cs typeface="Arial" panose="020B0604020202020204" pitchFamily="34" charset="0"/>
              </a:rPr>
              <a:t> is justice and support.</a:t>
            </a:r>
            <a:br>
              <a:rPr lang="en-US" sz="2200" b="1" dirty="0">
                <a:latin typeface="+mj-lt"/>
                <a:ea typeface="+mj-ea"/>
                <a:cs typeface="+mj-cs"/>
              </a:rPr>
            </a:br>
            <a:endParaRPr lang="en-US" sz="2200" dirty="0"/>
          </a:p>
        </p:txBody>
      </p:sp>
      <p:sp>
        <p:nvSpPr>
          <p:cNvPr id="3" name="Content Placeholder 2">
            <a:extLst>
              <a:ext uri="{FF2B5EF4-FFF2-40B4-BE49-F238E27FC236}">
                <a16:creationId xmlns:a16="http://schemas.microsoft.com/office/drawing/2014/main" id="{F78D46C9-015B-DE79-EE7D-1ED6E436C985}"/>
              </a:ext>
            </a:extLst>
          </p:cNvPr>
          <p:cNvSpPr>
            <a:spLocks noGrp="1"/>
          </p:cNvSpPr>
          <p:nvPr>
            <p:ph idx="1"/>
          </p:nvPr>
        </p:nvSpPr>
        <p:spPr>
          <a:xfrm>
            <a:off x="1136397" y="2418408"/>
            <a:ext cx="4959603" cy="3522569"/>
          </a:xfrm>
        </p:spPr>
        <p:txBody>
          <a:bodyPr anchor="t">
            <a:normAutofit/>
          </a:bodyPr>
          <a:lstStyle/>
          <a:p>
            <a:pPr marL="0" indent="0" defTabSz="914400">
              <a:spcBef>
                <a:spcPct val="0"/>
              </a:spcBef>
              <a:spcAft>
                <a:spcPts val="600"/>
              </a:spcAft>
              <a:buNone/>
            </a:pPr>
            <a:endParaRPr lang="fr-CA" sz="2000" i="1">
              <a:latin typeface="Arial" panose="020B0604020202020204" pitchFamily="34" charset="0"/>
              <a:cs typeface="Arial" panose="020B0604020202020204" pitchFamily="34" charset="0"/>
            </a:endParaRPr>
          </a:p>
          <a:p>
            <a:pPr marL="0" indent="0" defTabSz="914400">
              <a:spcBef>
                <a:spcPct val="0"/>
              </a:spcBef>
              <a:spcAft>
                <a:spcPts val="600"/>
              </a:spcAft>
              <a:buNone/>
            </a:pPr>
            <a:endParaRPr lang="fr-CA" sz="2000" i="1">
              <a:latin typeface="Arial" panose="020B0604020202020204" pitchFamily="34" charset="0"/>
              <a:cs typeface="Arial" panose="020B0604020202020204" pitchFamily="34" charset="0"/>
            </a:endParaRPr>
          </a:p>
        </p:txBody>
      </p:sp>
      <p:pic>
        <p:nvPicPr>
          <p:cNvPr id="5" name="Picture 4" descr="A black and white drawing of a fish&#10;&#10;Description automatically generated with medium confidence">
            <a:extLst>
              <a:ext uri="{FF2B5EF4-FFF2-40B4-BE49-F238E27FC236}">
                <a16:creationId xmlns:a16="http://schemas.microsoft.com/office/drawing/2014/main" id="{D23D39DD-BBAF-B737-6509-911A18B33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442" y="1531789"/>
            <a:ext cx="5201023" cy="3380664"/>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91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136C1-4409-4047-B382-E80DAFD949E1}"/>
              </a:ext>
            </a:extLst>
          </p:cNvPr>
          <p:cNvSpPr>
            <a:spLocks noGrp="1"/>
          </p:cNvSpPr>
          <p:nvPr>
            <p:ph type="title"/>
          </p:nvPr>
        </p:nvSpPr>
        <p:spPr>
          <a:xfrm>
            <a:off x="808638" y="386930"/>
            <a:ext cx="9236700" cy="1188950"/>
          </a:xfrm>
        </p:spPr>
        <p:txBody>
          <a:bodyPr anchor="b">
            <a:normAutofit/>
          </a:bodyPr>
          <a:lstStyle/>
          <a:p>
            <a:r>
              <a:rPr lang="en-US" sz="5400" dirty="0">
                <a:latin typeface="Arial" panose="020B0604020202020204" pitchFamily="34" charset="0"/>
                <a:cs typeface="Arial" panose="020B0604020202020204" pitchFamily="34" charset="0"/>
              </a:rPr>
              <a:t>… minding your language…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9A32AE-BD26-44F1-A85F-925420D3718E}"/>
              </a:ext>
            </a:extLst>
          </p:cNvPr>
          <p:cNvSpPr>
            <a:spLocks noGrp="1"/>
          </p:cNvSpPr>
          <p:nvPr>
            <p:ph idx="1"/>
          </p:nvPr>
        </p:nvSpPr>
        <p:spPr>
          <a:xfrm>
            <a:off x="793660" y="2599509"/>
            <a:ext cx="10143668" cy="3435531"/>
          </a:xfrm>
        </p:spPr>
        <p:txBody>
          <a:bodyPr anchor="ctr">
            <a:normAutofit fontScale="92500" lnSpcReduction="10000"/>
          </a:bodyPr>
          <a:lstStyle/>
          <a:p>
            <a:pPr marL="0" marR="0" lvl="0" indent="0" rtl="0">
              <a:spcBef>
                <a:spcPts val="0"/>
              </a:spcBef>
              <a:spcAft>
                <a:spcPts val="0"/>
              </a:spcAft>
              <a:buNone/>
            </a:pPr>
            <a:endParaRPr lang="en-US" sz="2200" b="1" dirty="0">
              <a:latin typeface="Arial" panose="020B0604020202020204" pitchFamily="34" charset="0"/>
              <a:ea typeface="Times New Roman"/>
              <a:cs typeface="Arial" panose="020B0604020202020204" pitchFamily="34" charset="0"/>
              <a:sym typeface="Times New Roman"/>
            </a:endParaRPr>
          </a:p>
          <a:p>
            <a:pPr marL="0" marR="0" lvl="0" indent="0" rtl="0">
              <a:spcBef>
                <a:spcPts val="0"/>
              </a:spcBef>
              <a:spcAft>
                <a:spcPts val="0"/>
              </a:spcAft>
              <a:buNone/>
            </a:pPr>
            <a:r>
              <a:rPr lang="en-US" sz="2200" dirty="0">
                <a:latin typeface="Arial" panose="020B0604020202020204" pitchFamily="34" charset="0"/>
                <a:ea typeface="Times New Roman"/>
                <a:cs typeface="Arial" panose="020B0604020202020204" pitchFamily="34" charset="0"/>
                <a:sym typeface="Times New Roman"/>
              </a:rPr>
              <a:t>“Telling a professional that the language they use is wrong is risky business. </a:t>
            </a:r>
          </a:p>
          <a:p>
            <a:pPr marL="0" marR="0" lvl="0" indent="0" rtl="0">
              <a:spcBef>
                <a:spcPts val="0"/>
              </a:spcBef>
              <a:spcAft>
                <a:spcPts val="0"/>
              </a:spcAft>
              <a:buNone/>
            </a:pPr>
            <a:endParaRPr lang="en-US" sz="2200" dirty="0">
              <a:latin typeface="Arial" panose="020B0604020202020204" pitchFamily="34" charset="0"/>
              <a:ea typeface="Times New Roman"/>
              <a:cs typeface="Arial" panose="020B0604020202020204" pitchFamily="34" charset="0"/>
              <a:sym typeface="Times New Roman"/>
            </a:endParaRPr>
          </a:p>
          <a:p>
            <a:pPr marL="0" marR="0" lvl="0" indent="0" rtl="0">
              <a:spcBef>
                <a:spcPts val="0"/>
              </a:spcBef>
              <a:spcAft>
                <a:spcPts val="0"/>
              </a:spcAft>
              <a:buNone/>
            </a:pPr>
            <a:r>
              <a:rPr lang="en-US" sz="2200" dirty="0">
                <a:latin typeface="Arial" panose="020B0604020202020204" pitchFamily="34" charset="0"/>
                <a:ea typeface="Times New Roman"/>
                <a:cs typeface="Arial" panose="020B0604020202020204" pitchFamily="34" charset="0"/>
                <a:sym typeface="Times New Roman"/>
              </a:rPr>
              <a:t>       It’s a bit like telling a grandparent that their latest mokopuna is ugly.”</a:t>
            </a:r>
          </a:p>
          <a:p>
            <a:pPr marL="0" marR="0" lvl="0" indent="0" rtl="0">
              <a:spcBef>
                <a:spcPts val="0"/>
              </a:spcBef>
              <a:spcAft>
                <a:spcPts val="0"/>
              </a:spcAft>
              <a:buNone/>
            </a:pPr>
            <a:endParaRPr lang="en-US" sz="2200" dirty="0">
              <a:latin typeface="Arial" panose="020B0604020202020204" pitchFamily="34" charset="0"/>
              <a:ea typeface="Times New Roman"/>
              <a:cs typeface="Arial" panose="020B0604020202020204" pitchFamily="34" charset="0"/>
              <a:sym typeface="Times New Roman"/>
            </a:endParaRPr>
          </a:p>
          <a:p>
            <a:pPr marL="0" marR="0" lvl="0" indent="0" rtl="0">
              <a:spcBef>
                <a:spcPts val="0"/>
              </a:spcBef>
              <a:spcAft>
                <a:spcPts val="0"/>
              </a:spcAft>
              <a:buNone/>
            </a:pPr>
            <a:r>
              <a:rPr lang="en-US" sz="2200" dirty="0">
                <a:latin typeface="Arial" panose="020B0604020202020204" pitchFamily="34" charset="0"/>
                <a:ea typeface="Times New Roman"/>
                <a:cs typeface="Arial" panose="020B0604020202020204" pitchFamily="34" charset="0"/>
                <a:sym typeface="Times New Roman"/>
              </a:rPr>
              <a:t>                                                                                                             (Coates, 1995)</a:t>
            </a:r>
          </a:p>
          <a:p>
            <a:pPr marL="0" marR="0" lvl="0" indent="0" rtl="0">
              <a:spcBef>
                <a:spcPts val="0"/>
              </a:spcBef>
              <a:spcAft>
                <a:spcPts val="0"/>
              </a:spcAft>
              <a:buNone/>
            </a:pPr>
            <a:endParaRPr lang="en-US" sz="2200" dirty="0">
              <a:latin typeface="Arial" panose="020B0604020202020204" pitchFamily="34" charset="0"/>
              <a:ea typeface="Times New Roman"/>
              <a:cs typeface="Arial" panose="020B0604020202020204" pitchFamily="34" charset="0"/>
              <a:sym typeface="Times New Roman"/>
            </a:endParaRPr>
          </a:p>
          <a:p>
            <a:pPr marL="0" marR="0" lvl="0" indent="0" rtl="0">
              <a:spcBef>
                <a:spcPts val="0"/>
              </a:spcBef>
              <a:spcAft>
                <a:spcPts val="0"/>
              </a:spcAft>
              <a:buNone/>
            </a:pPr>
            <a:endParaRPr lang="en-US" sz="2200" dirty="0">
              <a:latin typeface="Arial" panose="020B0604020202020204" pitchFamily="34" charset="0"/>
              <a:cs typeface="Arial" panose="020B0604020202020204" pitchFamily="34" charset="0"/>
              <a:sym typeface="Times New Roman"/>
            </a:endParaRPr>
          </a:p>
          <a:p>
            <a:pPr marL="0" marR="0" lvl="0" indent="0" rtl="0">
              <a:spcBef>
                <a:spcPts val="0"/>
              </a:spcBef>
              <a:spcAft>
                <a:spcPts val="0"/>
              </a:spcAft>
              <a:buNone/>
            </a:pPr>
            <a:endParaRPr lang="en-US" sz="2200" dirty="0">
              <a:latin typeface="Arial" panose="020B0604020202020204" pitchFamily="34" charset="0"/>
              <a:cs typeface="Arial" panose="020B0604020202020204" pitchFamily="34" charset="0"/>
              <a:sym typeface="Times New Roman"/>
            </a:endParaRPr>
          </a:p>
          <a:p>
            <a:pPr marL="0" marR="0" lvl="0" indent="0" rtl="0">
              <a:spcBef>
                <a:spcPts val="0"/>
              </a:spcBef>
              <a:spcAft>
                <a:spcPts val="0"/>
              </a:spcAft>
              <a:buNone/>
            </a:pPr>
            <a:endParaRPr lang="en-US" sz="2200" dirty="0">
              <a:latin typeface="Arial" panose="020B0604020202020204" pitchFamily="34" charset="0"/>
              <a:cs typeface="Arial" panose="020B0604020202020204" pitchFamily="34" charset="0"/>
              <a:sym typeface="Times New Roman"/>
            </a:endParaRPr>
          </a:p>
          <a:p>
            <a:pPr marL="0" marR="0" lvl="0" indent="0" rtl="0">
              <a:spcBef>
                <a:spcPts val="0"/>
              </a:spcBef>
              <a:spcAft>
                <a:spcPts val="0"/>
              </a:spcAft>
              <a:buNone/>
            </a:pPr>
            <a:endParaRPr lang="en-US" sz="2200" dirty="0">
              <a:latin typeface="Arial" panose="020B0604020202020204" pitchFamily="34" charset="0"/>
              <a:cs typeface="Arial" panose="020B0604020202020204" pitchFamily="34" charset="0"/>
              <a:sym typeface="Times New Roman"/>
            </a:endParaRPr>
          </a:p>
          <a:p>
            <a:pPr marL="0" marR="0" lvl="0" indent="0" rtl="0">
              <a:spcBef>
                <a:spcPts val="0"/>
              </a:spcBef>
              <a:spcAft>
                <a:spcPts val="0"/>
              </a:spcAft>
              <a:buNone/>
            </a:pPr>
            <a:endParaRPr lang="en-US" sz="2200" dirty="0">
              <a:latin typeface="Arial" panose="020B0604020202020204" pitchFamily="34" charset="0"/>
              <a:cs typeface="Arial" panose="020B0604020202020204" pitchFamily="34" charset="0"/>
              <a:sym typeface="Times New Roman"/>
            </a:endParaRPr>
          </a:p>
          <a:p>
            <a:pPr marL="0" marR="0" lvl="0" indent="0" rtl="0">
              <a:spcBef>
                <a:spcPts val="0"/>
              </a:spcBef>
              <a:spcAft>
                <a:spcPts val="0"/>
              </a:spcAft>
              <a:buNone/>
            </a:pPr>
            <a:r>
              <a:rPr lang="en-US" sz="3500" dirty="0">
                <a:latin typeface="Arial" panose="020B0604020202020204" pitchFamily="34" charset="0"/>
                <a:cs typeface="Arial" panose="020B0604020202020204" pitchFamily="34" charset="0"/>
                <a:sym typeface="Times New Roman"/>
              </a:rPr>
              <a:t>                          And although all babies are beautiful…</a:t>
            </a:r>
            <a:endParaRPr lang="en-US" sz="3500" dirty="0">
              <a:latin typeface="Arial" panose="020B0604020202020204" pitchFamily="34" charset="0"/>
              <a:cs typeface="Arial" panose="020B0604020202020204" pitchFamily="34" charset="0"/>
            </a:endParaRPr>
          </a:p>
          <a:p>
            <a:endParaRPr lang="en-US" sz="2200" dirty="0"/>
          </a:p>
        </p:txBody>
      </p:sp>
    </p:spTree>
    <p:extLst>
      <p:ext uri="{BB962C8B-B14F-4D97-AF65-F5344CB8AC3E}">
        <p14:creationId xmlns:p14="http://schemas.microsoft.com/office/powerpoint/2010/main" val="710043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Freeform: Shape 1032">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n-US"/>
          </a:p>
        </p:txBody>
      </p:sp>
      <p:sp useBgFill="1">
        <p:nvSpPr>
          <p:cNvPr id="1035" name="Freeform: Shape 1034">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037" name="Freeform: Shape 1036">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57201" y="723406"/>
            <a:ext cx="3234018" cy="3826728"/>
          </a:xfrm>
        </p:spPr>
        <p:txBody>
          <a:bodyPr vert="horz" lIns="91440" tIns="45720" rIns="91440" bIns="45720" rtlCol="0" anchor="b">
            <a:normAutofit/>
          </a:bodyPr>
          <a:lstStyle/>
          <a:p>
            <a:pPr lvl="0" algn="ctr"/>
            <a:r>
              <a:rPr lang="en-US" sz="3000" b="1" kern="1200" dirty="0">
                <a:solidFill>
                  <a:schemeClr val="tx1"/>
                </a:solidFill>
                <a:latin typeface="+mj-lt"/>
                <a:ea typeface="+mj-ea"/>
                <a:cs typeface="+mj-cs"/>
              </a:rPr>
              <a:t>The Language of </a:t>
            </a:r>
            <a:br>
              <a:rPr lang="en-US" sz="3000" b="1" kern="1200" dirty="0">
                <a:solidFill>
                  <a:schemeClr val="tx1"/>
                </a:solidFill>
                <a:latin typeface="+mj-lt"/>
                <a:ea typeface="+mj-ea"/>
                <a:cs typeface="+mj-cs"/>
              </a:rPr>
            </a:br>
            <a:r>
              <a:rPr lang="en-US" sz="3000" b="1" kern="1200" dirty="0">
                <a:solidFill>
                  <a:schemeClr val="tx1"/>
                </a:solidFill>
                <a:latin typeface="+mj-lt"/>
                <a:ea typeface="+mj-ea"/>
                <a:cs typeface="+mj-cs"/>
              </a:rPr>
              <a:t>Impacts &amp; Affects</a:t>
            </a:r>
            <a:br>
              <a:rPr lang="en-US" sz="3000" b="1" kern="1200" dirty="0">
                <a:solidFill>
                  <a:schemeClr val="tx1"/>
                </a:solidFill>
                <a:latin typeface="+mj-lt"/>
                <a:ea typeface="+mj-ea"/>
                <a:cs typeface="+mj-cs"/>
              </a:rPr>
            </a:br>
            <a:r>
              <a:rPr lang="en-US" sz="3000" b="1" kern="1200" dirty="0">
                <a:solidFill>
                  <a:schemeClr val="tx1"/>
                </a:solidFill>
                <a:latin typeface="+mj-lt"/>
                <a:ea typeface="+mj-ea"/>
                <a:cs typeface="+mj-cs"/>
              </a:rPr>
              <a:t>vs </a:t>
            </a:r>
            <a:br>
              <a:rPr lang="en-US" sz="3000" b="1" kern="1200" dirty="0">
                <a:solidFill>
                  <a:schemeClr val="tx1"/>
                </a:solidFill>
                <a:latin typeface="+mj-lt"/>
                <a:ea typeface="+mj-ea"/>
                <a:cs typeface="+mj-cs"/>
              </a:rPr>
            </a:br>
            <a:r>
              <a:rPr lang="en-US" sz="3000" b="1" kern="1200" dirty="0">
                <a:solidFill>
                  <a:schemeClr val="tx1"/>
                </a:solidFill>
                <a:latin typeface="+mj-lt"/>
                <a:ea typeface="+mj-ea"/>
                <a:cs typeface="+mj-cs"/>
              </a:rPr>
              <a:t>the Language of Resistance &amp; Responses</a:t>
            </a:r>
            <a:br>
              <a:rPr lang="en-US" sz="3000" kern="1200" dirty="0">
                <a:solidFill>
                  <a:schemeClr val="tx1"/>
                </a:solidFill>
                <a:latin typeface="+mj-lt"/>
                <a:ea typeface="+mj-ea"/>
                <a:cs typeface="+mj-cs"/>
              </a:rPr>
            </a:br>
            <a:br>
              <a:rPr lang="en-US" sz="3000" kern="1200" dirty="0">
                <a:solidFill>
                  <a:schemeClr val="tx1"/>
                </a:solidFill>
                <a:latin typeface="+mj-lt"/>
                <a:ea typeface="+mj-ea"/>
                <a:cs typeface="+mj-cs"/>
              </a:rPr>
            </a:br>
            <a:endParaRPr lang="en-US" sz="3000" kern="1200" dirty="0">
              <a:solidFill>
                <a:schemeClr val="tx1"/>
              </a:solidFill>
              <a:latin typeface="+mj-lt"/>
              <a:ea typeface="+mj-ea"/>
              <a:cs typeface="+mj-cs"/>
            </a:endParaRPr>
          </a:p>
        </p:txBody>
      </p:sp>
      <p:pic>
        <p:nvPicPr>
          <p:cNvPr id="1026" name="Picture 2" descr="3d People - Man, Person During The Boxing Match. Two Boxers Stock Photo,  Picture And Royalty Free Image. Image 14815427.">
            <a:extLst>
              <a:ext uri="{FF2B5EF4-FFF2-40B4-BE49-F238E27FC236}">
                <a16:creationId xmlns:a16="http://schemas.microsoft.com/office/drawing/2014/main" id="{D76D8BBD-A281-FA49-8E34-6A8E6DB52F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16251" y="1051727"/>
            <a:ext cx="6631341" cy="475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004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414CC-4D9F-C2FF-299E-8BD84954BE76}"/>
              </a:ext>
            </a:extLst>
          </p:cNvPr>
          <p:cNvSpPr txBox="1"/>
          <p:nvPr/>
        </p:nvSpPr>
        <p:spPr>
          <a:xfrm>
            <a:off x="838201" y="624468"/>
            <a:ext cx="5257797" cy="5814432"/>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2000" dirty="0">
                <a:latin typeface="Arial" panose="020B0604020202020204" pitchFamily="34" charset="0"/>
                <a:cs typeface="Arial" panose="020B0604020202020204" pitchFamily="34" charset="0"/>
              </a:rPr>
              <a:t>Example: </a:t>
            </a:r>
          </a:p>
          <a:p>
            <a:pPr>
              <a:lnSpc>
                <a:spcPct val="90000"/>
              </a:lnSpc>
              <a:spcAft>
                <a:spcPts val="600"/>
              </a:spcAft>
            </a:pPr>
            <a:endParaRPr lang="en-US" sz="2000" dirty="0">
              <a:latin typeface="Arial" panose="020B0604020202020204" pitchFamily="34" charset="0"/>
              <a:cs typeface="Arial" panose="020B0604020202020204" pitchFamily="34" charset="0"/>
            </a:endParaRPr>
          </a:p>
          <a:p>
            <a:pPr>
              <a:lnSpc>
                <a:spcPct val="90000"/>
              </a:lnSpc>
              <a:spcAft>
                <a:spcPts val="600"/>
              </a:spcAft>
            </a:pPr>
            <a:r>
              <a:rPr lang="en-US" sz="2000" dirty="0">
                <a:latin typeface="Arial" panose="020B0604020202020204" pitchFamily="34" charset="0"/>
                <a:cs typeface="Arial" panose="020B0604020202020204" pitchFamily="34" charset="0"/>
              </a:rPr>
              <a:t>What happens when....</a:t>
            </a:r>
          </a:p>
          <a:p>
            <a:pPr indent="-228600">
              <a:lnSpc>
                <a:spcPct val="90000"/>
              </a:lnSpc>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90000"/>
              </a:lnSpc>
              <a:spcAft>
                <a:spcPts val="600"/>
              </a:spcAft>
            </a:pPr>
            <a:r>
              <a:rPr lang="en-US" sz="2000" dirty="0">
                <a:latin typeface="Arial" panose="020B0604020202020204" pitchFamily="34" charset="0"/>
                <a:cs typeface="Arial" panose="020B0604020202020204" pitchFamily="34" charset="0"/>
              </a:rPr>
              <a:t>John drops a hot cup of coffee on the floor…</a:t>
            </a:r>
          </a:p>
          <a:p>
            <a:pPr>
              <a:lnSpc>
                <a:spcPct val="90000"/>
              </a:lnSpc>
              <a:spcAft>
                <a:spcPts val="600"/>
              </a:spcAft>
            </a:pPr>
            <a:endParaRPr lang="en-US" sz="2000" dirty="0">
              <a:latin typeface="Arial" panose="020B060402020202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impact?</a:t>
            </a:r>
          </a:p>
          <a:p>
            <a:pPr marL="342900" indent="-3429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effect?</a:t>
            </a:r>
          </a:p>
          <a:p>
            <a:pPr marL="342900" indent="-3429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resistance?</a:t>
            </a:r>
          </a:p>
          <a:p>
            <a:pPr marL="342900" indent="-3429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response?</a:t>
            </a:r>
          </a:p>
          <a:p>
            <a:pPr>
              <a:lnSpc>
                <a:spcPct val="90000"/>
              </a:lnSpc>
              <a:spcAft>
                <a:spcPts val="600"/>
              </a:spcAft>
            </a:pPr>
            <a:endParaRPr lang="en-US" sz="2000" dirty="0">
              <a:latin typeface="Arial" panose="020B0604020202020204" pitchFamily="34" charset="0"/>
              <a:cs typeface="Arial" panose="020B0604020202020204" pitchFamily="34" charset="0"/>
            </a:endParaRPr>
          </a:p>
          <a:p>
            <a:pPr>
              <a:lnSpc>
                <a:spcPct val="90000"/>
              </a:lnSpc>
              <a:spcAft>
                <a:spcPts val="600"/>
              </a:spcAft>
            </a:pPr>
            <a:r>
              <a:rPr lang="en-US" sz="2000" dirty="0">
                <a:latin typeface="Arial" panose="020B0604020202020204" pitchFamily="34" charset="0"/>
                <a:cs typeface="Arial" panose="020B0604020202020204" pitchFamily="34" charset="0"/>
              </a:rPr>
              <a:t>John throws a cup at the window…</a:t>
            </a:r>
          </a:p>
          <a:p>
            <a:pPr>
              <a:lnSpc>
                <a:spcPct val="90000"/>
              </a:lnSpc>
              <a:spcAft>
                <a:spcPts val="600"/>
              </a:spcAft>
            </a:pPr>
            <a:r>
              <a:rPr lang="en-US" sz="2000" dirty="0">
                <a:latin typeface="Arial" panose="020B0604020202020204" pitchFamily="34" charset="0"/>
                <a:cs typeface="Arial" panose="020B0604020202020204" pitchFamily="34" charset="0"/>
              </a:rPr>
              <a:t>John gets drunk and throw a cup at a person…</a:t>
            </a:r>
          </a:p>
          <a:p>
            <a:pPr>
              <a:lnSpc>
                <a:spcPct val="90000"/>
              </a:lnSpc>
              <a:spcAft>
                <a:spcPts val="600"/>
              </a:spcAft>
            </a:pPr>
            <a:endParaRPr lang="en-US" sz="2000" dirty="0">
              <a:latin typeface="Arial" panose="020B0604020202020204" pitchFamily="34" charset="0"/>
              <a:cs typeface="Arial" panose="020B0604020202020204" pitchFamily="34" charset="0"/>
            </a:endParaRPr>
          </a:p>
          <a:p>
            <a:pPr>
              <a:lnSpc>
                <a:spcPct val="90000"/>
              </a:lnSpc>
              <a:spcAft>
                <a:spcPts val="600"/>
              </a:spcAft>
            </a:pPr>
            <a:r>
              <a:rPr lang="en-US" sz="2000" dirty="0">
                <a:latin typeface="Arial" panose="020B0604020202020204" pitchFamily="34" charset="0"/>
                <a:cs typeface="Arial" panose="020B0604020202020204" pitchFamily="34" charset="0"/>
              </a:rPr>
              <a:t>So let’s ban cups and send John to </a:t>
            </a:r>
            <a:r>
              <a:rPr lang="en-US" sz="2000" dirty="0" err="1">
                <a:latin typeface="Arial" panose="020B0604020202020204" pitchFamily="34" charset="0"/>
                <a:cs typeface="Arial" panose="020B0604020202020204" pitchFamily="34" charset="0"/>
              </a:rPr>
              <a:t>AoD</a:t>
            </a:r>
            <a:r>
              <a:rPr lang="en-US" sz="2000" dirty="0">
                <a:latin typeface="Arial" panose="020B0604020202020204" pitchFamily="34" charset="0"/>
                <a:cs typeface="Arial" panose="020B0604020202020204" pitchFamily="34" charset="0"/>
              </a:rPr>
              <a:t> counselling or anger suppression course?</a:t>
            </a:r>
          </a:p>
          <a:p>
            <a:pPr>
              <a:lnSpc>
                <a:spcPct val="90000"/>
              </a:lnSpc>
              <a:spcAft>
                <a:spcPts val="600"/>
              </a:spcAft>
            </a:pPr>
            <a:r>
              <a:rPr lang="en-US" sz="2000" dirty="0">
                <a:latin typeface="Arial" panose="020B0604020202020204" pitchFamily="34" charset="0"/>
                <a:cs typeface="Arial" panose="020B0604020202020204" pitchFamily="34" charset="0"/>
              </a:rPr>
              <a:t>Get more ambulances at the bottom of the cliff?</a:t>
            </a:r>
          </a:p>
          <a:p>
            <a:pPr>
              <a:lnSpc>
                <a:spcPct val="90000"/>
              </a:lnSpc>
              <a:spcAft>
                <a:spcPts val="600"/>
              </a:spcAft>
            </a:pPr>
            <a:r>
              <a:rPr lang="en-US" sz="2000" dirty="0">
                <a:latin typeface="Arial" panose="020B0604020202020204" pitchFamily="34" charset="0"/>
                <a:cs typeface="Arial" panose="020B0604020202020204" pitchFamily="34" charset="0"/>
              </a:rPr>
              <a:t>Are we fixing the cause, the affect or the response?</a:t>
            </a:r>
          </a:p>
          <a:p>
            <a:pPr>
              <a:lnSpc>
                <a:spcPct val="90000"/>
              </a:lnSpc>
              <a:spcAft>
                <a:spcPts val="600"/>
              </a:spcAft>
            </a:pPr>
            <a:endParaRPr lang="en-US" sz="2000" dirty="0">
              <a:latin typeface="Arial" panose="020B0604020202020204" pitchFamily="34" charset="0"/>
              <a:cs typeface="Arial" panose="020B0604020202020204" pitchFamily="34" charset="0"/>
            </a:endParaRPr>
          </a:p>
          <a:p>
            <a:pPr>
              <a:lnSpc>
                <a:spcPct val="90000"/>
              </a:lnSpc>
              <a:spcAft>
                <a:spcPts val="600"/>
              </a:spcAft>
            </a:pPr>
            <a:endParaRPr lang="en-US" sz="2000" dirty="0">
              <a:latin typeface="Arial" panose="020B0604020202020204" pitchFamily="34" charset="0"/>
              <a:cs typeface="Arial" panose="020B0604020202020204" pitchFamily="34" charset="0"/>
            </a:endParaRPr>
          </a:p>
          <a:p>
            <a:pPr>
              <a:lnSpc>
                <a:spcPct val="90000"/>
              </a:lnSpc>
              <a:spcAft>
                <a:spcPts val="600"/>
              </a:spcAft>
            </a:pPr>
            <a:endParaRPr lang="en-US" sz="20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2050" name="Picture 2" descr="7,343 Spilled Coffee Stock Photos, Pictures &amp; Royalty-Free Images - iStock">
            <a:extLst>
              <a:ext uri="{FF2B5EF4-FFF2-40B4-BE49-F238E27FC236}">
                <a16:creationId xmlns:a16="http://schemas.microsoft.com/office/drawing/2014/main" id="{42C5D4B6-D7CD-AB04-6BB2-BFA900AD8F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1" r="2188"/>
          <a:stretch/>
        </p:blipFill>
        <p:spPr bwMode="auto">
          <a:xfrm>
            <a:off x="6096000" y="1416205"/>
            <a:ext cx="5257798" cy="470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094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A873A7-4FD2-4BEB-9E86-FD2A9BB424C9}"/>
              </a:ext>
            </a:extLst>
          </p:cNvPr>
          <p:cNvPicPr>
            <a:picLocks noChangeAspect="1"/>
          </p:cNvPicPr>
          <p:nvPr/>
        </p:nvPicPr>
        <p:blipFill rotWithShape="1">
          <a:blip r:embed="rId2">
            <a:duotone>
              <a:prstClr val="black"/>
              <a:prstClr val="white"/>
            </a:duotone>
            <a:alphaModFix amt="35000"/>
          </a:blip>
          <a:srcRect t="3998" b="1477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838201" y="1065862"/>
            <a:ext cx="3313164" cy="4726276"/>
          </a:xfrm>
          <a:prstGeom prst="rect">
            <a:avLst/>
          </a:prstGeom>
        </p:spPr>
        <p:txBody>
          <a:bodyPr vert="horz" lIns="91440" tIns="45720" rIns="91440" bIns="45720" rtlCol="0" anchor="ctr">
            <a:normAutofit/>
          </a:bodyPr>
          <a:lstStyle/>
          <a:p>
            <a:pPr algn="r" defTabSz="914400">
              <a:lnSpc>
                <a:spcPct val="90000"/>
              </a:lnSpc>
              <a:spcBef>
                <a:spcPct val="0"/>
              </a:spcBef>
              <a:spcAft>
                <a:spcPts val="600"/>
              </a:spcAft>
            </a:pPr>
            <a:r>
              <a:rPr lang="en-US" sz="4000" dirty="0">
                <a:latin typeface="Arial" panose="020B0604020202020204" pitchFamily="34" charset="0"/>
                <a:ea typeface="+mj-ea"/>
                <a:cs typeface="Arial" panose="020B0604020202020204" pitchFamily="34" charset="0"/>
              </a:rPr>
              <a:t>Does this make  sense..?</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D04AE94-E915-4C39-85D7-22915CF4373E}"/>
              </a:ext>
            </a:extLst>
          </p:cNvPr>
          <p:cNvGraphicFramePr>
            <a:graphicFrameLocks noGrp="1"/>
          </p:cNvGraphicFramePr>
          <p:nvPr>
            <p:ph idx="1"/>
            <p:extLst>
              <p:ext uri="{D42A27DB-BD31-4B8C-83A1-F6EECF244321}">
                <p14:modId xmlns:p14="http://schemas.microsoft.com/office/powerpoint/2010/main" val="3178576768"/>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1172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088BB0-76B4-6C42-98B9-9FF397CF82ED}"/>
              </a:ext>
            </a:extLst>
          </p:cNvPr>
          <p:cNvSpPr>
            <a:spLocks noGrp="1"/>
          </p:cNvSpPr>
          <p:nvPr>
            <p:ph type="title"/>
          </p:nvPr>
        </p:nvSpPr>
        <p:spPr>
          <a:xfrm>
            <a:off x="1043631" y="809898"/>
            <a:ext cx="9942716" cy="1554480"/>
          </a:xfrm>
        </p:spPr>
        <p:txBody>
          <a:bodyPr anchor="ctr">
            <a:normAutofit/>
          </a:bodyPr>
          <a:lstStyle/>
          <a:p>
            <a:r>
              <a:rPr lang="mi-NZ" sz="4800" dirty="0">
                <a:latin typeface="Arial" panose="020B0604020202020204" pitchFamily="34" charset="0"/>
                <a:cs typeface="Arial" panose="020B0604020202020204" pitchFamily="34" charset="0"/>
              </a:rPr>
              <a:t>Impact, Affect or Response?</a:t>
            </a:r>
            <a:endParaRPr lang="en-US" sz="4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A1954FC-7449-9B9D-719C-5B63E995EC9B}"/>
              </a:ext>
            </a:extLst>
          </p:cNvPr>
          <p:cNvSpPr>
            <a:spLocks noGrp="1"/>
          </p:cNvSpPr>
          <p:nvPr>
            <p:ph idx="1"/>
          </p:nvPr>
        </p:nvSpPr>
        <p:spPr>
          <a:xfrm>
            <a:off x="1045028" y="3017522"/>
            <a:ext cx="9941319" cy="3124658"/>
          </a:xfrm>
        </p:spPr>
        <p:txBody>
          <a:bodyPr anchor="ctr">
            <a:normAutofit fontScale="92500" lnSpcReduction="10000"/>
          </a:bodyPr>
          <a:lstStyle/>
          <a:p>
            <a:pPr marL="0" indent="0">
              <a:buNone/>
            </a:pPr>
            <a:r>
              <a:rPr lang="en-US" sz="15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When I was 5, I got beaten up by the teacher and separated from my </a:t>
            </a:r>
            <a:r>
              <a:rPr lang="en-US" sz="2400" dirty="0" err="1">
                <a:latin typeface="Arial" panose="020B0604020202020204" pitchFamily="34" charset="0"/>
                <a:cs typeface="Arial" panose="020B0604020202020204" pitchFamily="34" charset="0"/>
              </a:rPr>
              <a:t>tuakana</a:t>
            </a:r>
            <a:r>
              <a:rPr lang="en-US" sz="2400" dirty="0">
                <a:latin typeface="Arial" panose="020B0604020202020204" pitchFamily="34" charset="0"/>
                <a:cs typeface="Arial" panose="020B0604020202020204" pitchFamily="34" charset="0"/>
              </a:rPr>
              <a:t> for speaking </a:t>
            </a:r>
            <a:r>
              <a:rPr lang="en-US" sz="2400" dirty="0" err="1">
                <a:latin typeface="Arial" panose="020B0604020202020204" pitchFamily="34" charset="0"/>
                <a:cs typeface="Arial" panose="020B0604020202020204" pitchFamily="34" charset="0"/>
              </a:rPr>
              <a:t>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reo</a:t>
            </a:r>
            <a:r>
              <a:rPr lang="en-US" sz="2400" dirty="0">
                <a:latin typeface="Arial" panose="020B0604020202020204" pitchFamily="34" charset="0"/>
                <a:cs typeface="Arial" panose="020B0604020202020204" pitchFamily="34" charset="0"/>
              </a:rPr>
              <a:t> Māori at school…  so I didn’t</a:t>
            </a:r>
            <a:r>
              <a:rPr lang="mi-NZ" sz="2400" dirty="0">
                <a:latin typeface="Arial" panose="020B0604020202020204" pitchFamily="34" charset="0"/>
                <a:cs typeface="Arial" panose="020B0604020202020204" pitchFamily="34" charset="0"/>
              </a:rPr>
              <a:t> want you kids to learn”  (Morehu)</a:t>
            </a:r>
          </a:p>
          <a:p>
            <a:pPr marL="0" indent="0">
              <a:buNone/>
            </a:pPr>
            <a:endParaRPr lang="mi-NZ" sz="2400" dirty="0">
              <a:latin typeface="Arial" panose="020B0604020202020204" pitchFamily="34" charset="0"/>
              <a:cs typeface="Arial" panose="020B0604020202020204" pitchFamily="34" charset="0"/>
            </a:endParaRPr>
          </a:p>
          <a:p>
            <a:pPr marL="0" indent="0">
              <a:buNone/>
            </a:pPr>
            <a:r>
              <a:rPr lang="mi-NZ" sz="2400" dirty="0">
                <a:latin typeface="Arial" panose="020B0604020202020204" pitchFamily="34" charset="0"/>
                <a:cs typeface="Arial" panose="020B0604020202020204" pitchFamily="34" charset="0"/>
              </a:rPr>
              <a:t>“When he gets home from work I make sure the kids are in bed skull a couple of vodkas to get my game face on”  (Ngahuia)</a:t>
            </a:r>
          </a:p>
          <a:p>
            <a:pPr marL="0" indent="0">
              <a:buNone/>
            </a:pPr>
            <a:endParaRPr lang="mi-NZ" sz="2400" dirty="0">
              <a:latin typeface="Arial" panose="020B0604020202020204" pitchFamily="34" charset="0"/>
              <a:cs typeface="Arial" panose="020B0604020202020204" pitchFamily="34" charset="0"/>
            </a:endParaRPr>
          </a:p>
          <a:p>
            <a:pPr marL="0" indent="0">
              <a:buNone/>
            </a:pPr>
            <a:r>
              <a:rPr lang="mi-NZ" sz="2400" dirty="0">
                <a:latin typeface="Arial" panose="020B0604020202020204" pitchFamily="34" charset="0"/>
                <a:cs typeface="Arial" panose="020B0604020202020204" pitchFamily="34" charset="0"/>
              </a:rPr>
              <a:t>“My counsellor is a dickhead but (the court says) I have to go... I hate it... so I always show up late for my appointments”  (Julie)</a:t>
            </a:r>
          </a:p>
          <a:p>
            <a:pPr marL="0" indent="0">
              <a:buNone/>
            </a:pPr>
            <a:endParaRPr lang="mi-NZ" sz="1500" dirty="0">
              <a:latin typeface="Arial" panose="020B0604020202020204" pitchFamily="34" charset="0"/>
              <a:cs typeface="Arial" panose="020B0604020202020204" pitchFamily="34" charset="0"/>
            </a:endParaRPr>
          </a:p>
          <a:p>
            <a:pPr marL="0" indent="0">
              <a:buNone/>
            </a:pPr>
            <a:endParaRPr lang="en-US" sz="15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263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ellow umbrella in a sea of black umbrellas">
            <a:extLst>
              <a:ext uri="{FF2B5EF4-FFF2-40B4-BE49-F238E27FC236}">
                <a16:creationId xmlns:a16="http://schemas.microsoft.com/office/drawing/2014/main" id="{0B3C8BD4-403B-4066-8FE5-0E6B6CBFC222}"/>
              </a:ext>
            </a:extLst>
          </p:cNvPr>
          <p:cNvPicPr>
            <a:picLocks noChangeAspect="1"/>
          </p:cNvPicPr>
          <p:nvPr/>
        </p:nvPicPr>
        <p:blipFill rotWithShape="1">
          <a:blip r:embed="rId2"/>
          <a:srcRect t="15459" b="16908"/>
          <a:stretch/>
        </p:blipFill>
        <p:spPr>
          <a:xfrm>
            <a:off x="1524020" y="1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F601FDDB-478F-4CBB-B964-B4CF242DC6C7}"/>
              </a:ext>
            </a:extLst>
          </p:cNvPr>
          <p:cNvSpPr>
            <a:spLocks noGrp="1"/>
          </p:cNvSpPr>
          <p:nvPr>
            <p:ph idx="1"/>
          </p:nvPr>
        </p:nvSpPr>
        <p:spPr>
          <a:xfrm>
            <a:off x="1639420" y="4287663"/>
            <a:ext cx="8913161" cy="1784665"/>
          </a:xfrm>
        </p:spPr>
        <p:txBody>
          <a:bodyPr anchor="ctr">
            <a:normAutofit/>
          </a:bodyPr>
          <a:lstStyle/>
          <a:p>
            <a:r>
              <a:rPr lang="en-NZ" dirty="0"/>
              <a:t>Rain causes umbrellas.</a:t>
            </a:r>
            <a:br>
              <a:rPr lang="en-NZ" dirty="0"/>
            </a:br>
            <a:endParaRPr lang="en-NZ" dirty="0"/>
          </a:p>
          <a:p>
            <a:r>
              <a:rPr lang="en-NZ" dirty="0"/>
              <a:t>Umbrellas are affects, impacts, consequences of rain…?</a:t>
            </a:r>
          </a:p>
        </p:txBody>
      </p:sp>
    </p:spTree>
    <p:extLst>
      <p:ext uri="{BB962C8B-B14F-4D97-AF65-F5344CB8AC3E}">
        <p14:creationId xmlns:p14="http://schemas.microsoft.com/office/powerpoint/2010/main" val="2412775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E9DEE-B8F3-89EC-B8D4-82EAC7D67F60}"/>
              </a:ext>
            </a:extLst>
          </p:cNvPr>
          <p:cNvSpPr>
            <a:spLocks noGrp="1"/>
          </p:cNvSpPr>
          <p:nvPr>
            <p:ph type="title"/>
          </p:nvPr>
        </p:nvSpPr>
        <p:spPr>
          <a:xfrm>
            <a:off x="1043631" y="809898"/>
            <a:ext cx="9942716" cy="1554480"/>
          </a:xfrm>
        </p:spPr>
        <p:txBody>
          <a:bodyPr anchor="ctr">
            <a:normAutofit/>
          </a:bodyPr>
          <a:lstStyle/>
          <a:p>
            <a:r>
              <a:rPr lang="mi-NZ" sz="4800" dirty="0">
                <a:latin typeface="Arial" panose="020B0604020202020204" pitchFamily="34" charset="0"/>
                <a:cs typeface="Arial" panose="020B0604020202020204" pitchFamily="34" charset="0"/>
              </a:rPr>
              <a:t>Negative bias in the language of the effects and impacts</a:t>
            </a:r>
            <a:endParaRPr lang="en-US" sz="4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B43DAB2-DB5A-EADF-9921-B24E726DC3BE}"/>
              </a:ext>
            </a:extLst>
          </p:cNvPr>
          <p:cNvSpPr>
            <a:spLocks noGrp="1"/>
          </p:cNvSpPr>
          <p:nvPr>
            <p:ph idx="1"/>
          </p:nvPr>
        </p:nvSpPr>
        <p:spPr>
          <a:xfrm>
            <a:off x="1045028" y="2560322"/>
            <a:ext cx="9941319" cy="3581858"/>
          </a:xfrm>
        </p:spPr>
        <p:txBody>
          <a:bodyPr anchor="ctr">
            <a:normAutofit/>
          </a:bodyPr>
          <a:lstStyle/>
          <a:p>
            <a:r>
              <a:rPr lang="mi-NZ" sz="2400" dirty="0"/>
              <a:t>A negative cause such as spouse assault or childhood sexualised violence can only lead to negative effects...</a:t>
            </a:r>
          </a:p>
          <a:p>
            <a:r>
              <a:rPr lang="mi-NZ" sz="2400" dirty="0"/>
              <a:t>We cannot say </a:t>
            </a:r>
            <a:r>
              <a:rPr lang="mi-NZ" sz="2400" i="1" dirty="0"/>
              <a:t>“childhood sexualised violence causes alert and effective parenting”</a:t>
            </a:r>
          </a:p>
          <a:p>
            <a:r>
              <a:rPr lang="mi-NZ" sz="2400" dirty="0"/>
              <a:t>Or </a:t>
            </a:r>
            <a:r>
              <a:rPr lang="mi-NZ" sz="2400" i="1" dirty="0"/>
              <a:t>“alert and affective parenting is one of the leading affects and impacts of childhood sexualised violence”</a:t>
            </a:r>
          </a:p>
          <a:p>
            <a:r>
              <a:rPr lang="mi-NZ" sz="2400" dirty="0"/>
              <a:t>But we can say </a:t>
            </a:r>
            <a:r>
              <a:rPr lang="mi-NZ" sz="2400" i="1" dirty="0"/>
              <a:t>“many people respond to childhood sexualised abuse by becoming alert and effective parents”</a:t>
            </a:r>
            <a:endParaRPr lang="en-US" sz="2400" i="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790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3D40-4CFD-4655-A00C-813DEDE63B82}"/>
              </a:ext>
            </a:extLst>
          </p:cNvPr>
          <p:cNvSpPr>
            <a:spLocks noGrp="1"/>
          </p:cNvSpPr>
          <p:nvPr>
            <p:ph type="title"/>
          </p:nvPr>
        </p:nvSpPr>
        <p:spPr>
          <a:xfrm>
            <a:off x="1981200" y="274639"/>
            <a:ext cx="9184640" cy="537125"/>
          </a:xfrm>
        </p:spPr>
        <p:txBody>
          <a:bodyPr>
            <a:noAutofit/>
          </a:bodyPr>
          <a:lstStyle/>
          <a:p>
            <a:r>
              <a:rPr lang="en-NZ" sz="3200" dirty="0">
                <a:latin typeface="Arial" panose="020B0604020202020204" pitchFamily="34" charset="0"/>
                <a:cs typeface="Arial" panose="020B0604020202020204" pitchFamily="34" charset="0"/>
              </a:rPr>
              <a:t>Some Outcomes of Affects &amp; Impacts Language</a:t>
            </a:r>
          </a:p>
        </p:txBody>
      </p:sp>
      <p:sp>
        <p:nvSpPr>
          <p:cNvPr id="4" name="Rectangle: Rounded Corners 3">
            <a:extLst>
              <a:ext uri="{FF2B5EF4-FFF2-40B4-BE49-F238E27FC236}">
                <a16:creationId xmlns:a16="http://schemas.microsoft.com/office/drawing/2014/main" id="{C7C333EC-371D-434A-911A-11366A69A0EA}"/>
              </a:ext>
            </a:extLst>
          </p:cNvPr>
          <p:cNvSpPr/>
          <p:nvPr/>
        </p:nvSpPr>
        <p:spPr>
          <a:xfrm>
            <a:off x="2121159" y="1757265"/>
            <a:ext cx="2136711" cy="559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Invalidates Resistance</a:t>
            </a:r>
          </a:p>
        </p:txBody>
      </p:sp>
      <p:sp>
        <p:nvSpPr>
          <p:cNvPr id="5" name="Rectangle: Rounded Corners 4">
            <a:extLst>
              <a:ext uri="{FF2B5EF4-FFF2-40B4-BE49-F238E27FC236}">
                <a16:creationId xmlns:a16="http://schemas.microsoft.com/office/drawing/2014/main" id="{FCD75D2D-A59D-4A36-B166-80E699733FED}"/>
              </a:ext>
            </a:extLst>
          </p:cNvPr>
          <p:cNvSpPr/>
          <p:nvPr/>
        </p:nvSpPr>
        <p:spPr>
          <a:xfrm>
            <a:off x="8232712" y="4388499"/>
            <a:ext cx="2136711" cy="559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Obscures offender responsibility</a:t>
            </a:r>
          </a:p>
        </p:txBody>
      </p:sp>
      <p:sp>
        <p:nvSpPr>
          <p:cNvPr id="6" name="Rectangle: Rounded Corners 5">
            <a:extLst>
              <a:ext uri="{FF2B5EF4-FFF2-40B4-BE49-F238E27FC236}">
                <a16:creationId xmlns:a16="http://schemas.microsoft.com/office/drawing/2014/main" id="{BBDF89C6-2CC2-4771-AB13-0E84B6C5E7DB}"/>
              </a:ext>
            </a:extLst>
          </p:cNvPr>
          <p:cNvSpPr/>
          <p:nvPr/>
        </p:nvSpPr>
        <p:spPr>
          <a:xfrm>
            <a:off x="8399106" y="2649896"/>
            <a:ext cx="2136711" cy="6169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Positions persons as the Passive Victim</a:t>
            </a:r>
          </a:p>
        </p:txBody>
      </p:sp>
      <p:sp>
        <p:nvSpPr>
          <p:cNvPr id="7" name="Rectangle: Rounded Corners 6">
            <a:extLst>
              <a:ext uri="{FF2B5EF4-FFF2-40B4-BE49-F238E27FC236}">
                <a16:creationId xmlns:a16="http://schemas.microsoft.com/office/drawing/2014/main" id="{353CFAD7-8921-4EA1-B961-7E2A2EFC3AAB}"/>
              </a:ext>
            </a:extLst>
          </p:cNvPr>
          <p:cNvSpPr/>
          <p:nvPr/>
        </p:nvSpPr>
        <p:spPr>
          <a:xfrm>
            <a:off x="1656184" y="2707038"/>
            <a:ext cx="2136711" cy="559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De-contextualises</a:t>
            </a:r>
          </a:p>
        </p:txBody>
      </p:sp>
      <p:sp>
        <p:nvSpPr>
          <p:cNvPr id="9" name="Rectangle: Rounded Corners 8">
            <a:extLst>
              <a:ext uri="{FF2B5EF4-FFF2-40B4-BE49-F238E27FC236}">
                <a16:creationId xmlns:a16="http://schemas.microsoft.com/office/drawing/2014/main" id="{9C52DEBF-DB62-4A6B-B722-AECE1F9583ED}"/>
              </a:ext>
            </a:extLst>
          </p:cNvPr>
          <p:cNvSpPr/>
          <p:nvPr/>
        </p:nvSpPr>
        <p:spPr>
          <a:xfrm>
            <a:off x="8399106" y="3533190"/>
            <a:ext cx="2136711" cy="559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Conceals Resistance</a:t>
            </a:r>
          </a:p>
        </p:txBody>
      </p:sp>
      <p:sp>
        <p:nvSpPr>
          <p:cNvPr id="10" name="Rectangle: Rounded Corners 9">
            <a:extLst>
              <a:ext uri="{FF2B5EF4-FFF2-40B4-BE49-F238E27FC236}">
                <a16:creationId xmlns:a16="http://schemas.microsoft.com/office/drawing/2014/main" id="{F6FC52FB-799E-456D-BB67-84C1DB5ABAFB}"/>
              </a:ext>
            </a:extLst>
          </p:cNvPr>
          <p:cNvSpPr/>
          <p:nvPr/>
        </p:nvSpPr>
        <p:spPr>
          <a:xfrm>
            <a:off x="1569993" y="3548747"/>
            <a:ext cx="2427518" cy="6636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Invalidates or </a:t>
            </a:r>
            <a:r>
              <a:rPr lang="en-NZ" dirty="0" err="1"/>
              <a:t>Invisiblises</a:t>
            </a:r>
            <a:r>
              <a:rPr lang="en-NZ" dirty="0"/>
              <a:t> Responses</a:t>
            </a:r>
          </a:p>
        </p:txBody>
      </p:sp>
      <p:sp>
        <p:nvSpPr>
          <p:cNvPr id="11" name="Rectangle: Rounded Corners 10">
            <a:extLst>
              <a:ext uri="{FF2B5EF4-FFF2-40B4-BE49-F238E27FC236}">
                <a16:creationId xmlns:a16="http://schemas.microsoft.com/office/drawing/2014/main" id="{E58D103E-FA13-4FBB-A0CD-BB757EED58DC}"/>
              </a:ext>
            </a:extLst>
          </p:cNvPr>
          <p:cNvSpPr/>
          <p:nvPr/>
        </p:nvSpPr>
        <p:spPr>
          <a:xfrm>
            <a:off x="3415780" y="5529213"/>
            <a:ext cx="2136711" cy="8123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Expert knowledge Privilege &amp; Power</a:t>
            </a:r>
          </a:p>
        </p:txBody>
      </p:sp>
      <p:sp>
        <p:nvSpPr>
          <p:cNvPr id="12" name="Rectangle: Rounded Corners 11">
            <a:extLst>
              <a:ext uri="{FF2B5EF4-FFF2-40B4-BE49-F238E27FC236}">
                <a16:creationId xmlns:a16="http://schemas.microsoft.com/office/drawing/2014/main" id="{AD73ED65-8AFC-4D71-A43E-0842236D2B88}"/>
              </a:ext>
            </a:extLst>
          </p:cNvPr>
          <p:cNvSpPr/>
          <p:nvPr/>
        </p:nvSpPr>
        <p:spPr>
          <a:xfrm>
            <a:off x="6096001" y="1018591"/>
            <a:ext cx="2136711" cy="559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Negative Bias</a:t>
            </a:r>
          </a:p>
        </p:txBody>
      </p:sp>
      <p:sp>
        <p:nvSpPr>
          <p:cNvPr id="13" name="Rectangle: Rounded Corners 12">
            <a:extLst>
              <a:ext uri="{FF2B5EF4-FFF2-40B4-BE49-F238E27FC236}">
                <a16:creationId xmlns:a16="http://schemas.microsoft.com/office/drawing/2014/main" id="{76B3A5F8-0DAE-4D94-A21A-E9D81E2AF46F}"/>
              </a:ext>
            </a:extLst>
          </p:cNvPr>
          <p:cNvSpPr/>
          <p:nvPr/>
        </p:nvSpPr>
        <p:spPr>
          <a:xfrm>
            <a:off x="5744935" y="5634827"/>
            <a:ext cx="2136711" cy="7067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Colonial discourse the passive native</a:t>
            </a:r>
          </a:p>
        </p:txBody>
      </p:sp>
      <p:sp>
        <p:nvSpPr>
          <p:cNvPr id="14" name="Rectangle: Rounded Corners 13">
            <a:extLst>
              <a:ext uri="{FF2B5EF4-FFF2-40B4-BE49-F238E27FC236}">
                <a16:creationId xmlns:a16="http://schemas.microsoft.com/office/drawing/2014/main" id="{7E18C4D4-0E57-45EC-AD7B-68CF65B582DE}"/>
              </a:ext>
            </a:extLst>
          </p:cNvPr>
          <p:cNvSpPr/>
          <p:nvPr/>
        </p:nvSpPr>
        <p:spPr>
          <a:xfrm>
            <a:off x="8000999" y="1721499"/>
            <a:ext cx="2136711" cy="559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Conceals Violence</a:t>
            </a:r>
          </a:p>
        </p:txBody>
      </p:sp>
      <p:sp>
        <p:nvSpPr>
          <p:cNvPr id="15" name="Rectangle: Rounded Corners 14">
            <a:extLst>
              <a:ext uri="{FF2B5EF4-FFF2-40B4-BE49-F238E27FC236}">
                <a16:creationId xmlns:a16="http://schemas.microsoft.com/office/drawing/2014/main" id="{4F95D300-FD16-4B0F-A96E-A5CB594037A7}"/>
              </a:ext>
            </a:extLst>
          </p:cNvPr>
          <p:cNvSpPr/>
          <p:nvPr/>
        </p:nvSpPr>
        <p:spPr>
          <a:xfrm>
            <a:off x="3792895" y="1026367"/>
            <a:ext cx="2136711" cy="559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Leads to Objectification</a:t>
            </a:r>
          </a:p>
        </p:txBody>
      </p:sp>
      <p:sp>
        <p:nvSpPr>
          <p:cNvPr id="16" name="Rectangle: Rounded Corners 15">
            <a:extLst>
              <a:ext uri="{FF2B5EF4-FFF2-40B4-BE49-F238E27FC236}">
                <a16:creationId xmlns:a16="http://schemas.microsoft.com/office/drawing/2014/main" id="{CCD406A9-0D60-4934-A68F-ED0C7C40F8B2}"/>
              </a:ext>
            </a:extLst>
          </p:cNvPr>
          <p:cNvSpPr/>
          <p:nvPr/>
        </p:nvSpPr>
        <p:spPr>
          <a:xfrm>
            <a:off x="1809360" y="4485290"/>
            <a:ext cx="2136711" cy="8638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Responses become internalised objects and Pathology</a:t>
            </a:r>
          </a:p>
        </p:txBody>
      </p:sp>
      <p:sp>
        <p:nvSpPr>
          <p:cNvPr id="17" name="Rectangle: Rounded Corners 16">
            <a:extLst>
              <a:ext uri="{FF2B5EF4-FFF2-40B4-BE49-F238E27FC236}">
                <a16:creationId xmlns:a16="http://schemas.microsoft.com/office/drawing/2014/main" id="{ABF708B8-283D-4A3E-85B5-EC271C9D4226}"/>
              </a:ext>
            </a:extLst>
          </p:cNvPr>
          <p:cNvSpPr/>
          <p:nvPr/>
        </p:nvSpPr>
        <p:spPr>
          <a:xfrm>
            <a:off x="5129954" y="3256453"/>
            <a:ext cx="2136711" cy="793881"/>
          </a:xfrm>
          <a:prstGeom prst="roundRect">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Language of Effects &amp; Impacts</a:t>
            </a:r>
          </a:p>
        </p:txBody>
      </p:sp>
      <p:sp>
        <p:nvSpPr>
          <p:cNvPr id="18" name="Rectangle: Rounded Corners 17">
            <a:extLst>
              <a:ext uri="{FF2B5EF4-FFF2-40B4-BE49-F238E27FC236}">
                <a16:creationId xmlns:a16="http://schemas.microsoft.com/office/drawing/2014/main" id="{BA65D32C-1361-44C2-8E78-60FEBD0DAAAB}"/>
              </a:ext>
            </a:extLst>
          </p:cNvPr>
          <p:cNvSpPr/>
          <p:nvPr/>
        </p:nvSpPr>
        <p:spPr>
          <a:xfrm>
            <a:off x="8074090" y="5118608"/>
            <a:ext cx="2136711" cy="6780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Pathways to victim Blame</a:t>
            </a:r>
          </a:p>
        </p:txBody>
      </p:sp>
      <p:sp>
        <p:nvSpPr>
          <p:cNvPr id="19" name="Arrow: Right 18">
            <a:extLst>
              <a:ext uri="{FF2B5EF4-FFF2-40B4-BE49-F238E27FC236}">
                <a16:creationId xmlns:a16="http://schemas.microsoft.com/office/drawing/2014/main" id="{E566351D-EED9-4DCE-845A-5FE2F0E5638F}"/>
              </a:ext>
            </a:extLst>
          </p:cNvPr>
          <p:cNvSpPr/>
          <p:nvPr/>
        </p:nvSpPr>
        <p:spPr>
          <a:xfrm rot="2674993">
            <a:off x="6795013" y="4395207"/>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0" name="Arrow: Right 19">
            <a:extLst>
              <a:ext uri="{FF2B5EF4-FFF2-40B4-BE49-F238E27FC236}">
                <a16:creationId xmlns:a16="http://schemas.microsoft.com/office/drawing/2014/main" id="{ABA448B5-AC5B-4DB1-991E-65EBF5905319}"/>
              </a:ext>
            </a:extLst>
          </p:cNvPr>
          <p:cNvSpPr/>
          <p:nvPr/>
        </p:nvSpPr>
        <p:spPr>
          <a:xfrm rot="7849228">
            <a:off x="4563733" y="4387396"/>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1" name="Arrow: Right 20">
            <a:extLst>
              <a:ext uri="{FF2B5EF4-FFF2-40B4-BE49-F238E27FC236}">
                <a16:creationId xmlns:a16="http://schemas.microsoft.com/office/drawing/2014/main" id="{C74969C8-ACAD-459D-981F-C934F36F00D4}"/>
              </a:ext>
            </a:extLst>
          </p:cNvPr>
          <p:cNvSpPr/>
          <p:nvPr/>
        </p:nvSpPr>
        <p:spPr>
          <a:xfrm rot="13273708">
            <a:off x="4453563" y="244611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2" name="Arrow: Right 21">
            <a:extLst>
              <a:ext uri="{FF2B5EF4-FFF2-40B4-BE49-F238E27FC236}">
                <a16:creationId xmlns:a16="http://schemas.microsoft.com/office/drawing/2014/main" id="{2EC18F9D-D6EA-410A-B5C6-12B3D35F4BF3}"/>
              </a:ext>
            </a:extLst>
          </p:cNvPr>
          <p:cNvSpPr/>
          <p:nvPr/>
        </p:nvSpPr>
        <p:spPr>
          <a:xfrm rot="19097156">
            <a:off x="6910926" y="246472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3" name="Arrow: Right 22">
            <a:extLst>
              <a:ext uri="{FF2B5EF4-FFF2-40B4-BE49-F238E27FC236}">
                <a16:creationId xmlns:a16="http://schemas.microsoft.com/office/drawing/2014/main" id="{B69DC714-89FD-49EA-9E8C-A6B73AB89418}"/>
              </a:ext>
            </a:extLst>
          </p:cNvPr>
          <p:cNvSpPr/>
          <p:nvPr/>
        </p:nvSpPr>
        <p:spPr>
          <a:xfrm rot="16200000">
            <a:off x="5669636" y="229936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4" name="Arrow: Right 23">
            <a:extLst>
              <a:ext uri="{FF2B5EF4-FFF2-40B4-BE49-F238E27FC236}">
                <a16:creationId xmlns:a16="http://schemas.microsoft.com/office/drawing/2014/main" id="{3991C4DB-2C8A-42EE-9E89-90678D9359F8}"/>
              </a:ext>
            </a:extLst>
          </p:cNvPr>
          <p:cNvSpPr/>
          <p:nvPr/>
        </p:nvSpPr>
        <p:spPr>
          <a:xfrm rot="10800000">
            <a:off x="4074529" y="351849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5" name="Arrow: Right 24">
            <a:extLst>
              <a:ext uri="{FF2B5EF4-FFF2-40B4-BE49-F238E27FC236}">
                <a16:creationId xmlns:a16="http://schemas.microsoft.com/office/drawing/2014/main" id="{B7592093-C38C-485A-93F9-FADA0090C12D}"/>
              </a:ext>
            </a:extLst>
          </p:cNvPr>
          <p:cNvSpPr/>
          <p:nvPr/>
        </p:nvSpPr>
        <p:spPr>
          <a:xfrm>
            <a:off x="7343680" y="345959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6" name="Arrow: Right 25">
            <a:extLst>
              <a:ext uri="{FF2B5EF4-FFF2-40B4-BE49-F238E27FC236}">
                <a16:creationId xmlns:a16="http://schemas.microsoft.com/office/drawing/2014/main" id="{5B3DD1DD-B1CE-452E-BD5B-458CA797B5EC}"/>
              </a:ext>
            </a:extLst>
          </p:cNvPr>
          <p:cNvSpPr/>
          <p:nvPr/>
        </p:nvSpPr>
        <p:spPr>
          <a:xfrm rot="5400000">
            <a:off x="5719103" y="4574986"/>
            <a:ext cx="1007457"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543279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E33D-65E6-4890-B0F5-39CD9B279015}"/>
              </a:ext>
            </a:extLst>
          </p:cNvPr>
          <p:cNvSpPr>
            <a:spLocks noGrp="1"/>
          </p:cNvSpPr>
          <p:nvPr>
            <p:ph type="title"/>
          </p:nvPr>
        </p:nvSpPr>
        <p:spPr>
          <a:xfrm>
            <a:off x="1866270" y="106698"/>
            <a:ext cx="8229600" cy="799305"/>
          </a:xfrm>
        </p:spPr>
        <p:txBody>
          <a:bodyPr>
            <a:normAutofit/>
          </a:bodyPr>
          <a:lstStyle/>
          <a:p>
            <a:r>
              <a:rPr lang="en-NZ" dirty="0">
                <a:latin typeface="Arial" panose="020B0604020202020204" pitchFamily="34" charset="0"/>
                <a:cs typeface="Arial" panose="020B0604020202020204" pitchFamily="34" charset="0"/>
              </a:rPr>
              <a:t>Pathways to Victim Blaming</a:t>
            </a:r>
          </a:p>
        </p:txBody>
      </p:sp>
      <p:sp>
        <p:nvSpPr>
          <p:cNvPr id="3" name="Content Placeholder 2">
            <a:extLst>
              <a:ext uri="{FF2B5EF4-FFF2-40B4-BE49-F238E27FC236}">
                <a16:creationId xmlns:a16="http://schemas.microsoft.com/office/drawing/2014/main" id="{C7B36E22-AE33-4E22-9AD2-CD4F24D25CC5}"/>
              </a:ext>
            </a:extLst>
          </p:cNvPr>
          <p:cNvSpPr>
            <a:spLocks noGrp="1"/>
          </p:cNvSpPr>
          <p:nvPr>
            <p:ph idx="1"/>
          </p:nvPr>
        </p:nvSpPr>
        <p:spPr>
          <a:xfrm>
            <a:off x="1524000" y="1073944"/>
            <a:ext cx="9144000" cy="5784057"/>
          </a:xfrm>
        </p:spPr>
        <p:txBody>
          <a:bodyPr/>
          <a:lstStyle/>
          <a:p>
            <a:pPr marL="0" indent="0">
              <a:buNone/>
            </a:pPr>
            <a:r>
              <a:rPr lang="en-NZ" dirty="0"/>
              <a:t> </a:t>
            </a:r>
          </a:p>
        </p:txBody>
      </p:sp>
      <p:sp>
        <p:nvSpPr>
          <p:cNvPr id="4" name="Explosion: 14 Points 3">
            <a:extLst>
              <a:ext uri="{FF2B5EF4-FFF2-40B4-BE49-F238E27FC236}">
                <a16:creationId xmlns:a16="http://schemas.microsoft.com/office/drawing/2014/main" id="{BBCC8AD2-AFAB-455C-B3EF-B792CC26C0D9}"/>
              </a:ext>
            </a:extLst>
          </p:cNvPr>
          <p:cNvSpPr/>
          <p:nvPr/>
        </p:nvSpPr>
        <p:spPr>
          <a:xfrm>
            <a:off x="4323795" y="4642264"/>
            <a:ext cx="2953986" cy="2006082"/>
          </a:xfrm>
          <a:prstGeom prst="irregularSeal2">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2400" b="1" dirty="0"/>
              <a:t>Victim Blame</a:t>
            </a:r>
          </a:p>
        </p:txBody>
      </p:sp>
      <p:sp>
        <p:nvSpPr>
          <p:cNvPr id="7" name="Rectangle: Rounded Corners 6">
            <a:extLst>
              <a:ext uri="{FF2B5EF4-FFF2-40B4-BE49-F238E27FC236}">
                <a16:creationId xmlns:a16="http://schemas.microsoft.com/office/drawing/2014/main" id="{44CD81F7-62AD-4FAE-B824-52F8C7ACB0C0}"/>
              </a:ext>
            </a:extLst>
          </p:cNvPr>
          <p:cNvSpPr/>
          <p:nvPr/>
        </p:nvSpPr>
        <p:spPr>
          <a:xfrm>
            <a:off x="1720678" y="1139192"/>
            <a:ext cx="1716099" cy="1076520"/>
          </a:xfrm>
          <a:prstGeom prst="roundRect">
            <a:avLst/>
          </a:prstGeom>
          <a:gradFill>
            <a:gsLst>
              <a:gs pos="0">
                <a:srgbClr val="FF0000"/>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2400" b="1" dirty="0"/>
              <a:t>Violence</a:t>
            </a:r>
          </a:p>
        </p:txBody>
      </p:sp>
      <p:sp>
        <p:nvSpPr>
          <p:cNvPr id="9" name="Rectangle: Rounded Corners 8">
            <a:extLst>
              <a:ext uri="{FF2B5EF4-FFF2-40B4-BE49-F238E27FC236}">
                <a16:creationId xmlns:a16="http://schemas.microsoft.com/office/drawing/2014/main" id="{44BB589C-B301-469E-80DA-7657DF19815A}"/>
              </a:ext>
            </a:extLst>
          </p:cNvPr>
          <p:cNvSpPr/>
          <p:nvPr/>
        </p:nvSpPr>
        <p:spPr>
          <a:xfrm>
            <a:off x="7638958" y="3610233"/>
            <a:ext cx="2799183" cy="13838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b="1" u="sng" dirty="0"/>
              <a:t>Mutualising</a:t>
            </a:r>
          </a:p>
          <a:p>
            <a:pPr algn="ctr"/>
            <a:r>
              <a:rPr lang="en-NZ" dirty="0"/>
              <a:t>Calling it: Sex, a violent relationship, a dispute, a personality difference etc</a:t>
            </a:r>
          </a:p>
        </p:txBody>
      </p:sp>
      <p:sp>
        <p:nvSpPr>
          <p:cNvPr id="10" name="Rectangle: Rounded Corners 9">
            <a:extLst>
              <a:ext uri="{FF2B5EF4-FFF2-40B4-BE49-F238E27FC236}">
                <a16:creationId xmlns:a16="http://schemas.microsoft.com/office/drawing/2014/main" id="{ADF6399D-3B3E-4705-A526-E08AA4871614}"/>
              </a:ext>
            </a:extLst>
          </p:cNvPr>
          <p:cNvSpPr/>
          <p:nvPr/>
        </p:nvSpPr>
        <p:spPr>
          <a:xfrm>
            <a:off x="4794746" y="1139194"/>
            <a:ext cx="2372648" cy="11016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Language of Affects &amp; Impacts</a:t>
            </a:r>
          </a:p>
        </p:txBody>
      </p:sp>
      <p:sp>
        <p:nvSpPr>
          <p:cNvPr id="11" name="Rectangle: Rounded Corners 10">
            <a:extLst>
              <a:ext uri="{FF2B5EF4-FFF2-40B4-BE49-F238E27FC236}">
                <a16:creationId xmlns:a16="http://schemas.microsoft.com/office/drawing/2014/main" id="{83C227C9-5D1E-4952-B7E2-AA767E6C52DA}"/>
              </a:ext>
            </a:extLst>
          </p:cNvPr>
          <p:cNvSpPr/>
          <p:nvPr/>
        </p:nvSpPr>
        <p:spPr>
          <a:xfrm>
            <a:off x="8471714" y="1159326"/>
            <a:ext cx="1966426" cy="108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t>Person as ‘Affected Object’ (Passive)</a:t>
            </a:r>
          </a:p>
        </p:txBody>
      </p:sp>
      <p:sp>
        <p:nvSpPr>
          <p:cNvPr id="12" name="Rectangle: Rounded Corners 11">
            <a:extLst>
              <a:ext uri="{FF2B5EF4-FFF2-40B4-BE49-F238E27FC236}">
                <a16:creationId xmlns:a16="http://schemas.microsoft.com/office/drawing/2014/main" id="{D18EC16C-E7DE-409A-8D56-AA1A79512B1B}"/>
              </a:ext>
            </a:extLst>
          </p:cNvPr>
          <p:cNvSpPr/>
          <p:nvPr/>
        </p:nvSpPr>
        <p:spPr>
          <a:xfrm>
            <a:off x="2038899" y="2383654"/>
            <a:ext cx="2678100" cy="21665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2000" b="1" dirty="0"/>
              <a:t>Social Responses</a:t>
            </a:r>
          </a:p>
          <a:p>
            <a:pPr algn="ctr"/>
            <a:r>
              <a:rPr lang="en-NZ" dirty="0"/>
              <a:t>What’s valued as ‘Resistance’ e.g. fighting back, leaving the relationship, failing to protect.. etc</a:t>
            </a:r>
          </a:p>
        </p:txBody>
      </p:sp>
      <p:sp>
        <p:nvSpPr>
          <p:cNvPr id="15" name="Arrow: Down 14">
            <a:extLst>
              <a:ext uri="{FF2B5EF4-FFF2-40B4-BE49-F238E27FC236}">
                <a16:creationId xmlns:a16="http://schemas.microsoft.com/office/drawing/2014/main" id="{187CF6C8-2BDC-4B10-9469-66E40D1FB3C2}"/>
              </a:ext>
            </a:extLst>
          </p:cNvPr>
          <p:cNvSpPr/>
          <p:nvPr/>
        </p:nvSpPr>
        <p:spPr>
          <a:xfrm rot="19141624">
            <a:off x="3588567" y="4579552"/>
            <a:ext cx="580917" cy="13156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7" name="Arrow: Down 16">
            <a:extLst>
              <a:ext uri="{FF2B5EF4-FFF2-40B4-BE49-F238E27FC236}">
                <a16:creationId xmlns:a16="http://schemas.microsoft.com/office/drawing/2014/main" id="{C7A76150-6EBA-442C-BFE1-6A17C0CB1E41}"/>
              </a:ext>
            </a:extLst>
          </p:cNvPr>
          <p:cNvSpPr/>
          <p:nvPr/>
        </p:nvSpPr>
        <p:spPr>
          <a:xfrm>
            <a:off x="8958070" y="2473103"/>
            <a:ext cx="905070" cy="102976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8" name="Arrow: Bent-Up 17">
            <a:extLst>
              <a:ext uri="{FF2B5EF4-FFF2-40B4-BE49-F238E27FC236}">
                <a16:creationId xmlns:a16="http://schemas.microsoft.com/office/drawing/2014/main" id="{B5D5559A-E31A-4727-A7AE-40927623FA00}"/>
              </a:ext>
            </a:extLst>
          </p:cNvPr>
          <p:cNvSpPr/>
          <p:nvPr/>
        </p:nvSpPr>
        <p:spPr>
          <a:xfrm rot="16200000" flipH="1">
            <a:off x="7678609" y="4565883"/>
            <a:ext cx="977146" cy="2165131"/>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9" name="Arrow: Down 18">
            <a:extLst>
              <a:ext uri="{FF2B5EF4-FFF2-40B4-BE49-F238E27FC236}">
                <a16:creationId xmlns:a16="http://schemas.microsoft.com/office/drawing/2014/main" id="{ED7D2DE1-5F2A-4597-B74A-5A291C834F93}"/>
              </a:ext>
            </a:extLst>
          </p:cNvPr>
          <p:cNvSpPr/>
          <p:nvPr/>
        </p:nvSpPr>
        <p:spPr>
          <a:xfrm rot="16200000">
            <a:off x="3932910" y="1138996"/>
            <a:ext cx="484632" cy="10835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0" name="Arrow: Down 19">
            <a:extLst>
              <a:ext uri="{FF2B5EF4-FFF2-40B4-BE49-F238E27FC236}">
                <a16:creationId xmlns:a16="http://schemas.microsoft.com/office/drawing/2014/main" id="{ABC29953-28C9-40D4-9B18-E6B3E59D7E13}"/>
              </a:ext>
            </a:extLst>
          </p:cNvPr>
          <p:cNvSpPr/>
          <p:nvPr/>
        </p:nvSpPr>
        <p:spPr>
          <a:xfrm rot="16200000">
            <a:off x="7577238" y="1127981"/>
            <a:ext cx="484632" cy="10835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17381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059F06-452F-D07A-DC7C-C06DA467D82D}"/>
              </a:ext>
            </a:extLst>
          </p:cNvPr>
          <p:cNvSpPr>
            <a:spLocks noGrp="1"/>
          </p:cNvSpPr>
          <p:nvPr>
            <p:ph type="title"/>
          </p:nvPr>
        </p:nvSpPr>
        <p:spPr>
          <a:xfrm>
            <a:off x="841248" y="548640"/>
            <a:ext cx="3600860" cy="5431536"/>
          </a:xfrm>
        </p:spPr>
        <p:txBody>
          <a:bodyPr>
            <a:normAutofit/>
          </a:bodyPr>
          <a:lstStyle/>
          <a:p>
            <a:r>
              <a:rPr lang="mi-NZ" dirty="0">
                <a:latin typeface="Arial" panose="020B0604020202020204" pitchFamily="34" charset="0"/>
                <a:cs typeface="Arial" panose="020B0604020202020204" pitchFamily="34" charset="0"/>
              </a:rPr>
              <a:t>Examples of victim blaming...</a:t>
            </a:r>
            <a:endParaRPr lang="en-US" dirty="0">
              <a:latin typeface="Arial" panose="020B0604020202020204" pitchFamily="34" charset="0"/>
              <a:cs typeface="Arial" panose="020B0604020202020204" pitchFamily="34" charset="0"/>
            </a:endParaRP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617663AC-2B83-B862-DDE7-1F640C286A10}"/>
              </a:ext>
            </a:extLst>
          </p:cNvPr>
          <p:cNvSpPr>
            <a:spLocks noGrp="1"/>
          </p:cNvSpPr>
          <p:nvPr>
            <p:ph idx="1"/>
          </p:nvPr>
        </p:nvSpPr>
        <p:spPr>
          <a:xfrm>
            <a:off x="5126418" y="1924050"/>
            <a:ext cx="6224335" cy="4059576"/>
          </a:xfrm>
        </p:spPr>
        <p:txBody>
          <a:bodyPr anchor="ctr">
            <a:normAutofit/>
          </a:bodyPr>
          <a:lstStyle/>
          <a:p>
            <a:r>
              <a:rPr lang="mi-NZ" sz="2200" dirty="0"/>
              <a:t>If you weren’t so.....</a:t>
            </a:r>
          </a:p>
          <a:p>
            <a:pPr marL="0" indent="0">
              <a:buNone/>
            </a:pPr>
            <a:r>
              <a:rPr lang="mi-NZ" sz="2200" dirty="0"/>
              <a:t>                                         then I wouldn’t be so....</a:t>
            </a:r>
          </a:p>
          <a:p>
            <a:endParaRPr lang="mi-NZ" sz="2200" dirty="0"/>
          </a:p>
          <a:p>
            <a:r>
              <a:rPr lang="mi-NZ" sz="2200" dirty="0"/>
              <a:t>Or</a:t>
            </a:r>
          </a:p>
          <a:p>
            <a:endParaRPr lang="mi-NZ" sz="2200" dirty="0"/>
          </a:p>
          <a:p>
            <a:r>
              <a:rPr lang="mi-NZ" sz="2200" dirty="0"/>
              <a:t>If you didn’t.....</a:t>
            </a:r>
          </a:p>
          <a:p>
            <a:pPr marL="0" indent="0">
              <a:buNone/>
            </a:pPr>
            <a:r>
              <a:rPr lang="mi-NZ" sz="2200" dirty="0"/>
              <a:t>                                          then I wouldn’t have to ......</a:t>
            </a:r>
          </a:p>
        </p:txBody>
      </p:sp>
      <p:pic>
        <p:nvPicPr>
          <p:cNvPr id="3" name="Picture 2" descr="Image preview">
            <a:extLst>
              <a:ext uri="{FF2B5EF4-FFF2-40B4-BE49-F238E27FC236}">
                <a16:creationId xmlns:a16="http://schemas.microsoft.com/office/drawing/2014/main" id="{3EFF88D2-20A4-91EF-C283-158F80BDCA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71" b="1034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00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97089-959B-434C-CC18-8434BDC518EE}"/>
              </a:ext>
            </a:extLst>
          </p:cNvPr>
          <p:cNvSpPr>
            <a:spLocks noGrp="1"/>
          </p:cNvSpPr>
          <p:nvPr>
            <p:ph type="title"/>
          </p:nvPr>
        </p:nvSpPr>
        <p:spPr>
          <a:xfrm>
            <a:off x="508000" y="631825"/>
            <a:ext cx="11145520" cy="1325563"/>
          </a:xfrm>
        </p:spPr>
        <p:txBody>
          <a:bodyPr>
            <a:normAutofit/>
          </a:bodyPr>
          <a:lstStyle/>
          <a:p>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Wealthophelic</a:t>
            </a:r>
            <a:r>
              <a:rPr lang="en-US" sz="3600" dirty="0">
                <a:latin typeface="Arial" panose="020B0604020202020204" pitchFamily="34" charset="0"/>
                <a:cs typeface="Arial" panose="020B0604020202020204" pitchFamily="34" charset="0"/>
              </a:rPr>
              <a:t> person obtains illegal credit control </a:t>
            </a:r>
          </a:p>
        </p:txBody>
      </p:sp>
      <p:sp>
        <p:nvSpPr>
          <p:cNvPr id="3" name="Content Placeholder 2">
            <a:extLst>
              <a:ext uri="{FF2B5EF4-FFF2-40B4-BE49-F238E27FC236}">
                <a16:creationId xmlns:a16="http://schemas.microsoft.com/office/drawing/2014/main" id="{14E6A506-8E69-B2D2-41D0-DBEF80115664}"/>
              </a:ext>
            </a:extLst>
          </p:cNvPr>
          <p:cNvSpPr>
            <a:spLocks noGrp="1"/>
          </p:cNvSpPr>
          <p:nvPr>
            <p:ph idx="1"/>
          </p:nvPr>
        </p:nvSpPr>
        <p:spPr>
          <a:xfrm>
            <a:off x="822960" y="1609826"/>
            <a:ext cx="10515600" cy="4928134"/>
          </a:xfrm>
        </p:spPr>
        <p:txBody>
          <a:bodyPr>
            <a:normAutofit/>
          </a:bodyPr>
          <a:lstStyle/>
          <a:p>
            <a:pPr marL="0" indent="0">
              <a:buNone/>
            </a:pPr>
            <a:r>
              <a:rPr lang="en-US" sz="2400" dirty="0">
                <a:latin typeface="Arial" panose="020B0604020202020204" pitchFamily="34" charset="0"/>
                <a:cs typeface="Arial" panose="020B0604020202020204" pitchFamily="34" charset="0"/>
              </a:rPr>
              <a:t>Tauranga police arrested Dane Haskell yesterday for allegedly obtaining credit to the amount of $500,000.00 from ASB Bank. The bank clerk, who agreed to the transaction when a gun was pointed at her face, was </a:t>
            </a:r>
            <a:r>
              <a:rPr lang="en-US" sz="2400" dirty="0" err="1">
                <a:latin typeface="Arial" panose="020B0604020202020204" pitchFamily="34" charset="0"/>
                <a:cs typeface="Arial" panose="020B0604020202020204" pitchFamily="34" charset="0"/>
              </a:rPr>
              <a:t>traumatised</a:t>
            </a:r>
            <a:r>
              <a:rPr lang="en-US" sz="2400" dirty="0">
                <a:latin typeface="Arial" panose="020B0604020202020204" pitchFamily="34" charset="0"/>
                <a:cs typeface="Arial" panose="020B0604020202020204" pitchFamily="34" charset="0"/>
              </a:rPr>
              <a:t>. “I’m just happy the incident is over”, said Rachel Rangikotua, who has participated in three similar transactions in recent years. “I don’t know why greedy customers choose me, I must just like being robbed”, she said. </a:t>
            </a:r>
          </a:p>
          <a:p>
            <a:pPr marL="0" indent="0">
              <a:buNone/>
            </a:pPr>
            <a:r>
              <a:rPr lang="en-US" sz="2400" dirty="0">
                <a:latin typeface="Arial" panose="020B0604020202020204" pitchFamily="34" charset="0"/>
                <a:cs typeface="Arial" panose="020B0604020202020204" pitchFamily="34" charset="0"/>
              </a:rPr>
              <a:t>The bank manager, Mr. R.E. </a:t>
            </a:r>
            <a:r>
              <a:rPr lang="en-US" sz="2400" dirty="0" err="1">
                <a:latin typeface="Arial" panose="020B0604020202020204" pitchFamily="34" charset="0"/>
                <a:cs typeface="Arial" panose="020B0604020202020204" pitchFamily="34" charset="0"/>
              </a:rPr>
              <a:t>Tentive</a:t>
            </a:r>
            <a:r>
              <a:rPr lang="en-US" sz="2400" dirty="0">
                <a:latin typeface="Arial" panose="020B0604020202020204" pitchFamily="34" charset="0"/>
                <a:cs typeface="Arial" panose="020B0604020202020204" pitchFamily="34" charset="0"/>
              </a:rPr>
              <a:t>, stressed that </a:t>
            </a:r>
            <a:r>
              <a:rPr lang="en-US" sz="2400" dirty="0" err="1">
                <a:latin typeface="Arial" panose="020B0604020202020204" pitchFamily="34" charset="0"/>
                <a:cs typeface="Arial" panose="020B0604020202020204" pitchFamily="34" charset="0"/>
              </a:rPr>
              <a:t>Ms</a:t>
            </a:r>
            <a:r>
              <a:rPr lang="en-US" sz="2400" dirty="0">
                <a:latin typeface="Arial" panose="020B0604020202020204" pitchFamily="34" charset="0"/>
                <a:cs typeface="Arial" panose="020B0604020202020204" pitchFamily="34" charset="0"/>
              </a:rPr>
              <a:t> Rangikotua would receive “psychiatric help to address her trauma and ensure she no longer attract greedy customers.” </a:t>
            </a:r>
            <a:r>
              <a:rPr lang="en-US" sz="2400">
                <a:latin typeface="Arial" panose="020B0604020202020204" pitchFamily="34" charset="0"/>
                <a:cs typeface="Arial" panose="020B0604020202020204" pitchFamily="34" charset="0"/>
              </a:rPr>
              <a:t>Mr Haskell </a:t>
            </a:r>
            <a:r>
              <a:rPr lang="en-US" sz="2400" dirty="0">
                <a:latin typeface="Arial" panose="020B0604020202020204" pitchFamily="34" charset="0"/>
                <a:cs typeface="Arial" panose="020B0604020202020204" pitchFamily="34" charset="0"/>
              </a:rPr>
              <a:t>was released on the condition </a:t>
            </a:r>
            <a:r>
              <a:rPr lang="en-US" sz="2400">
                <a:latin typeface="Arial" panose="020B0604020202020204" pitchFamily="34" charset="0"/>
                <a:cs typeface="Arial" panose="020B0604020202020204" pitchFamily="34" charset="0"/>
              </a:rPr>
              <a:t>that he </a:t>
            </a:r>
            <a:r>
              <a:rPr lang="en-US" sz="2400" dirty="0">
                <a:latin typeface="Arial" panose="020B0604020202020204" pitchFamily="34" charset="0"/>
                <a:cs typeface="Arial" panose="020B0604020202020204" pitchFamily="34" charset="0"/>
              </a:rPr>
              <a:t>have no contact with bank clerks and attend counselling for “</a:t>
            </a:r>
            <a:r>
              <a:rPr lang="en-US" sz="2400" dirty="0" err="1">
                <a:latin typeface="Arial" panose="020B0604020202020204" pitchFamily="34" charset="0"/>
                <a:cs typeface="Arial" panose="020B0604020202020204" pitchFamily="34" charset="0"/>
              </a:rPr>
              <a:t>wealthophelia</a:t>
            </a:r>
            <a:r>
              <a:rPr lang="en-US" sz="2400" dirty="0">
                <a:latin typeface="Arial" panose="020B0604020202020204" pitchFamily="34" charset="0"/>
                <a:cs typeface="Arial" panose="020B0604020202020204" pitchFamily="34" charset="0"/>
              </a:rPr>
              <a:t>” - a congenital condition more common in first degree biological relatives living near fabulous Tauranga beaches, characterized by the compulsive pursuit of illegally obtained financial independence.</a:t>
            </a:r>
          </a:p>
        </p:txBody>
      </p:sp>
    </p:spTree>
    <p:extLst>
      <p:ext uri="{BB962C8B-B14F-4D97-AF65-F5344CB8AC3E}">
        <p14:creationId xmlns:p14="http://schemas.microsoft.com/office/powerpoint/2010/main" val="246625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EBDAA9-1B93-10B4-6FBC-70E088F2328A}"/>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4600" kern="1200" dirty="0">
                <a:solidFill>
                  <a:schemeClr val="tx1"/>
                </a:solidFill>
                <a:latin typeface="Arial" panose="020B0604020202020204" pitchFamily="34" charset="0"/>
                <a:cs typeface="Arial" panose="020B0604020202020204" pitchFamily="34" charset="0"/>
              </a:rPr>
              <a:t>not all babies are beautiful equally!</a:t>
            </a:r>
            <a:br>
              <a:rPr lang="en-US" sz="4600" kern="1200" dirty="0">
                <a:solidFill>
                  <a:schemeClr val="tx1"/>
                </a:solidFill>
                <a:latin typeface="+mj-lt"/>
                <a:ea typeface="+mj-ea"/>
                <a:cs typeface="+mj-cs"/>
              </a:rPr>
            </a:br>
            <a:br>
              <a:rPr lang="en-US" sz="4600" kern="1200" dirty="0">
                <a:solidFill>
                  <a:schemeClr val="tx1"/>
                </a:solidFill>
                <a:latin typeface="+mj-lt"/>
                <a:ea typeface="+mj-ea"/>
                <a:cs typeface="+mj-cs"/>
              </a:rPr>
            </a:br>
            <a:endParaRPr lang="en-US" sz="4600" kern="12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460;p68">
            <a:extLst>
              <a:ext uri="{FF2B5EF4-FFF2-40B4-BE49-F238E27FC236}">
                <a16:creationId xmlns:a16="http://schemas.microsoft.com/office/drawing/2014/main" id="{02720FAD-9A9F-0D69-15D9-99B2159B07DD}"/>
              </a:ext>
            </a:extLst>
          </p:cNvPr>
          <p:cNvPicPr preferRelativeResize="0">
            <a:picLocks noGrp="1"/>
          </p:cNvPicPr>
          <p:nvPr>
            <p:ph idx="1"/>
          </p:nvPr>
        </p:nvPicPr>
        <p:blipFill rotWithShape="1">
          <a:blip r:embed="rId2"/>
          <a:stretch/>
        </p:blipFill>
        <p:spPr>
          <a:xfrm>
            <a:off x="6245717" y="640080"/>
            <a:ext cx="4031773" cy="5550408"/>
          </a:xfrm>
          <a:prstGeom prst="rect">
            <a:avLst/>
          </a:prstGeom>
          <a:noFill/>
        </p:spPr>
      </p:pic>
    </p:spTree>
    <p:extLst>
      <p:ext uri="{BB962C8B-B14F-4D97-AF65-F5344CB8AC3E}">
        <p14:creationId xmlns:p14="http://schemas.microsoft.com/office/powerpoint/2010/main" val="1908827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3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C4388C7-11A0-5540-A724-0FCDAA1C8CD2}"/>
              </a:ext>
            </a:extLst>
          </p:cNvPr>
          <p:cNvSpPr txBox="1"/>
          <p:nvPr/>
        </p:nvSpPr>
        <p:spPr>
          <a:xfrm>
            <a:off x="8844742" y="124691"/>
            <a:ext cx="2862626" cy="6458989"/>
          </a:xfrm>
          <a:prstGeom prst="rect">
            <a:avLst/>
          </a:prstGeom>
        </p:spPr>
        <p:txBody>
          <a:bodyPr vert="horz" lIns="91440" tIns="45720" rIns="91440" bIns="45720" rtlCol="0" anchor="ctr">
            <a:normAutofit fontScale="47500" lnSpcReduction="20000"/>
          </a:bodyPr>
          <a:lstStyle/>
          <a:p>
            <a:pPr defTabSz="914400">
              <a:lnSpc>
                <a:spcPct val="90000"/>
              </a:lnSpc>
              <a:spcBef>
                <a:spcPct val="0"/>
              </a:spcBef>
              <a:spcAft>
                <a:spcPts val="600"/>
              </a:spcAft>
            </a:pPr>
            <a:r>
              <a:rPr lang="en-US" sz="4500" dirty="0">
                <a:solidFill>
                  <a:srgbClr val="FFFFFF"/>
                </a:solidFill>
                <a:latin typeface="Arial" panose="020B0604020202020204" pitchFamily="34" charset="0"/>
                <a:ea typeface="+mj-ea"/>
                <a:cs typeface="Arial" panose="020B0604020202020204" pitchFamily="34" charset="0"/>
              </a:rPr>
              <a:t>So please mind your language… </a:t>
            </a:r>
          </a:p>
          <a:p>
            <a:pPr defTabSz="914400">
              <a:lnSpc>
                <a:spcPct val="90000"/>
              </a:lnSpc>
              <a:spcBef>
                <a:spcPct val="0"/>
              </a:spcBef>
              <a:spcAft>
                <a:spcPts val="600"/>
              </a:spcAft>
            </a:pPr>
            <a:endParaRPr lang="en-US" sz="4500" dirty="0">
              <a:solidFill>
                <a:srgbClr val="FFFFFF"/>
              </a:solidFill>
              <a:latin typeface="Arial" panose="020B0604020202020204" pitchFamily="34" charset="0"/>
              <a:ea typeface="+mj-ea"/>
              <a:cs typeface="Arial" panose="020B0604020202020204" pitchFamily="34" charset="0"/>
            </a:endParaRPr>
          </a:p>
          <a:p>
            <a:pPr defTabSz="914400">
              <a:lnSpc>
                <a:spcPct val="90000"/>
              </a:lnSpc>
              <a:spcBef>
                <a:spcPct val="0"/>
              </a:spcBef>
              <a:spcAft>
                <a:spcPts val="600"/>
              </a:spcAft>
            </a:pPr>
            <a:r>
              <a:rPr lang="en-US" sz="4500" dirty="0">
                <a:solidFill>
                  <a:srgbClr val="FFFFFF"/>
                </a:solidFill>
                <a:latin typeface="Arial" panose="020B0604020202020204" pitchFamily="34" charset="0"/>
                <a:ea typeface="+mj-ea"/>
                <a:cs typeface="Arial" panose="020B0604020202020204" pitchFamily="34" charset="0"/>
              </a:rPr>
              <a:t>Noun less… </a:t>
            </a:r>
          </a:p>
          <a:p>
            <a:pPr defTabSz="914400">
              <a:lnSpc>
                <a:spcPct val="90000"/>
              </a:lnSpc>
              <a:spcBef>
                <a:spcPct val="0"/>
              </a:spcBef>
              <a:spcAft>
                <a:spcPts val="600"/>
              </a:spcAft>
            </a:pPr>
            <a:r>
              <a:rPr lang="en-US" sz="4500" dirty="0">
                <a:solidFill>
                  <a:srgbClr val="FFFFFF"/>
                </a:solidFill>
                <a:latin typeface="Arial" panose="020B0604020202020204" pitchFamily="34" charset="0"/>
                <a:ea typeface="+mj-ea"/>
                <a:cs typeface="Arial" panose="020B0604020202020204" pitchFamily="34" charset="0"/>
              </a:rPr>
              <a:t>            Verb more…</a:t>
            </a:r>
          </a:p>
          <a:p>
            <a:pPr defTabSz="914400">
              <a:lnSpc>
                <a:spcPct val="90000"/>
              </a:lnSpc>
              <a:spcBef>
                <a:spcPct val="0"/>
              </a:spcBef>
              <a:spcAft>
                <a:spcPts val="600"/>
              </a:spcAft>
            </a:pPr>
            <a:endParaRPr lang="en-US" sz="4500" dirty="0">
              <a:solidFill>
                <a:srgbClr val="FFFFFF"/>
              </a:solidFill>
              <a:latin typeface="Arial" panose="020B0604020202020204" pitchFamily="34" charset="0"/>
              <a:ea typeface="+mj-ea"/>
              <a:cs typeface="Arial" panose="020B0604020202020204" pitchFamily="34" charset="0"/>
            </a:endParaRPr>
          </a:p>
          <a:p>
            <a:pPr defTabSz="914400">
              <a:lnSpc>
                <a:spcPct val="90000"/>
              </a:lnSpc>
              <a:spcBef>
                <a:spcPct val="0"/>
              </a:spcBef>
              <a:spcAft>
                <a:spcPts val="600"/>
              </a:spcAft>
            </a:pPr>
            <a:r>
              <a:rPr lang="en-US" sz="4500" dirty="0">
                <a:solidFill>
                  <a:srgbClr val="FFFFFF"/>
                </a:solidFill>
                <a:latin typeface="Arial" panose="020B0604020202020204" pitchFamily="34" charset="0"/>
                <a:ea typeface="+mj-ea"/>
                <a:cs typeface="Arial" panose="020B0604020202020204" pitchFamily="34" charset="0"/>
              </a:rPr>
              <a:t>A person is violated not traumatized…</a:t>
            </a:r>
          </a:p>
          <a:p>
            <a:pPr defTabSz="914400">
              <a:lnSpc>
                <a:spcPct val="90000"/>
              </a:lnSpc>
              <a:spcBef>
                <a:spcPct val="0"/>
              </a:spcBef>
              <a:spcAft>
                <a:spcPts val="600"/>
              </a:spcAft>
            </a:pPr>
            <a:endParaRPr lang="en-US" sz="4500" dirty="0">
              <a:solidFill>
                <a:srgbClr val="FFFFFF"/>
              </a:solidFill>
              <a:latin typeface="Arial" panose="020B0604020202020204" pitchFamily="34" charset="0"/>
              <a:ea typeface="+mj-ea"/>
              <a:cs typeface="Arial" panose="020B0604020202020204" pitchFamily="34" charset="0"/>
            </a:endParaRPr>
          </a:p>
          <a:p>
            <a:pPr defTabSz="914400">
              <a:lnSpc>
                <a:spcPct val="90000"/>
              </a:lnSpc>
              <a:spcBef>
                <a:spcPct val="0"/>
              </a:spcBef>
              <a:spcAft>
                <a:spcPts val="600"/>
              </a:spcAft>
            </a:pPr>
            <a:r>
              <a:rPr lang="en-US" sz="4500" dirty="0">
                <a:solidFill>
                  <a:srgbClr val="FFFFFF"/>
                </a:solidFill>
                <a:latin typeface="Arial" panose="020B0604020202020204" pitchFamily="34" charset="0"/>
                <a:ea typeface="+mj-ea"/>
                <a:cs typeface="Arial" panose="020B0604020202020204" pitchFamily="34" charset="0"/>
              </a:rPr>
              <a:t>Māori suffer from inter-generational violence,  not inter-generational trauma…</a:t>
            </a:r>
          </a:p>
          <a:p>
            <a:pPr defTabSz="914400">
              <a:lnSpc>
                <a:spcPct val="90000"/>
              </a:lnSpc>
              <a:spcBef>
                <a:spcPct val="0"/>
              </a:spcBef>
              <a:spcAft>
                <a:spcPts val="600"/>
              </a:spcAft>
            </a:pPr>
            <a:endParaRPr lang="en-US" sz="4500" dirty="0">
              <a:solidFill>
                <a:srgbClr val="FFFFFF"/>
              </a:solidFill>
              <a:latin typeface="Arial" panose="020B0604020202020204" pitchFamily="34" charset="0"/>
              <a:ea typeface="+mj-ea"/>
              <a:cs typeface="Arial" panose="020B0604020202020204" pitchFamily="34" charset="0"/>
            </a:endParaRPr>
          </a:p>
          <a:p>
            <a:pPr defTabSz="914400">
              <a:lnSpc>
                <a:spcPct val="90000"/>
              </a:lnSpc>
              <a:spcBef>
                <a:spcPct val="0"/>
              </a:spcBef>
              <a:spcAft>
                <a:spcPts val="600"/>
              </a:spcAft>
            </a:pPr>
            <a:r>
              <a:rPr lang="en-US" sz="4500" dirty="0">
                <a:solidFill>
                  <a:srgbClr val="FFFFFF"/>
                </a:solidFill>
                <a:latin typeface="Arial" panose="020B0604020202020204" pitchFamily="34" charset="0"/>
                <a:ea typeface="+mj-ea"/>
                <a:cs typeface="Arial" panose="020B0604020202020204" pitchFamily="34" charset="0"/>
              </a:rPr>
              <a:t>And people need to attribute their suffering to deliberate acts of violence to restore their mana and heal</a:t>
            </a:r>
          </a:p>
          <a:p>
            <a:pPr defTabSz="914400">
              <a:lnSpc>
                <a:spcPct val="90000"/>
              </a:lnSpc>
              <a:spcBef>
                <a:spcPct val="0"/>
              </a:spcBef>
              <a:spcAft>
                <a:spcPts val="600"/>
              </a:spcAft>
            </a:pPr>
            <a:endParaRPr lang="en-US" sz="3600" dirty="0">
              <a:solidFill>
                <a:srgbClr val="FFFFFF"/>
              </a:solidFill>
              <a:latin typeface="Arial" panose="020B0604020202020204" pitchFamily="34" charset="0"/>
              <a:ea typeface="+mj-ea"/>
              <a:cs typeface="Arial" panose="020B0604020202020204" pitchFamily="34" charset="0"/>
            </a:endParaRPr>
          </a:p>
          <a:p>
            <a:pPr defTabSz="914400">
              <a:lnSpc>
                <a:spcPct val="90000"/>
              </a:lnSpc>
              <a:spcBef>
                <a:spcPct val="0"/>
              </a:spcBef>
              <a:spcAft>
                <a:spcPts val="600"/>
              </a:spcAft>
            </a:pPr>
            <a:endParaRPr lang="en-US" sz="3600" dirty="0">
              <a:solidFill>
                <a:srgbClr val="FFFFFF"/>
              </a:solidFill>
              <a:latin typeface="Arial" panose="020B0604020202020204" pitchFamily="34" charset="0"/>
              <a:ea typeface="+mj-ea"/>
              <a:cs typeface="Arial" panose="020B0604020202020204" pitchFamily="34" charset="0"/>
            </a:endParaRPr>
          </a:p>
        </p:txBody>
      </p:sp>
      <p:sp>
        <p:nvSpPr>
          <p:cNvPr id="308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appy emoji emoticon showing double thumbs up like Stock Vector Image &amp; Art  - Alamy">
            <a:extLst>
              <a:ext uri="{FF2B5EF4-FFF2-40B4-BE49-F238E27FC236}">
                <a16:creationId xmlns:a16="http://schemas.microsoft.com/office/drawing/2014/main" id="{F3F5EF1F-F32F-EC73-A133-0A4617A2A7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5"/>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42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5" name="Title 4">
            <a:extLst>
              <a:ext uri="{FF2B5EF4-FFF2-40B4-BE49-F238E27FC236}">
                <a16:creationId xmlns:a16="http://schemas.microsoft.com/office/drawing/2014/main" id="{77A72F71-32C7-DC20-2B7B-BAA20A484E7C}"/>
              </a:ext>
            </a:extLst>
          </p:cNvPr>
          <p:cNvSpPr>
            <a:spLocks noGrp="1"/>
          </p:cNvSpPr>
          <p:nvPr>
            <p:ph type="title"/>
          </p:nvPr>
        </p:nvSpPr>
        <p:spPr>
          <a:xfrm>
            <a:off x="838200" y="401221"/>
            <a:ext cx="10515600" cy="1348065"/>
          </a:xfrm>
        </p:spPr>
        <p:txBody>
          <a:bodyPr>
            <a:normAutofit/>
          </a:bodyPr>
          <a:lstStyle/>
          <a:p>
            <a:r>
              <a:rPr lang="mi-NZ" sz="4200">
                <a:solidFill>
                  <a:srgbClr val="FFFFFF"/>
                </a:solidFill>
                <a:latin typeface="Arial" panose="020B0604020202020204" pitchFamily="34" charset="0"/>
                <a:cs typeface="Arial" panose="020B0604020202020204" pitchFamily="34" charset="0"/>
              </a:rPr>
              <a:t>(Example 1) An account of sexualised violence</a:t>
            </a:r>
            <a:endParaRPr lang="en-US" sz="420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3839C90-115E-4F29-8BFE-3C532F806CBB}"/>
              </a:ext>
            </a:extLst>
          </p:cNvPr>
          <p:cNvSpPr>
            <a:spLocks noGrp="1"/>
          </p:cNvSpPr>
          <p:nvPr>
            <p:ph idx="1"/>
          </p:nvPr>
        </p:nvSpPr>
        <p:spPr>
          <a:xfrm>
            <a:off x="838200" y="2586789"/>
            <a:ext cx="10515600" cy="3590174"/>
          </a:xfrm>
        </p:spPr>
        <p:txBody>
          <a:bodyPr>
            <a:normAutofit/>
          </a:bodyPr>
          <a:lstStyle/>
          <a:p>
            <a:pPr marL="0" indent="0">
              <a:buNone/>
            </a:pPr>
            <a:endParaRPr lang="en-NZ" sz="2200" dirty="0">
              <a:latin typeface="Arial" panose="020B0604020202020204" pitchFamily="34" charset="0"/>
              <a:cs typeface="Arial" panose="020B0604020202020204" pitchFamily="34" charset="0"/>
            </a:endParaRPr>
          </a:p>
          <a:p>
            <a:pPr marL="0" indent="0">
              <a:buNone/>
            </a:pPr>
            <a:r>
              <a:rPr lang="en-NZ" dirty="0">
                <a:latin typeface="Arial" panose="020B0604020202020204" pitchFamily="34" charset="0"/>
                <a:cs typeface="Arial" panose="020B0604020202020204" pitchFamily="34" charset="0"/>
              </a:rPr>
              <a:t>He followed her down the footpath. He sped up to catch her. He grabbed her by the shoulders and threw her to the ground. He overpowered her and dragged her into the bushes. He held a rock over her head and threatened to kill her if she screamed. He called her degrading names. He kissed her on the mouth. He tried to undo her belt. He grabbed at her pant legs to pull them off. He overpowered her and vaginally raped her. </a:t>
            </a:r>
          </a:p>
        </p:txBody>
      </p:sp>
    </p:spTree>
    <p:extLst>
      <p:ext uri="{BB962C8B-B14F-4D97-AF65-F5344CB8AC3E}">
        <p14:creationId xmlns:p14="http://schemas.microsoft.com/office/powerpoint/2010/main" val="279942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17601" y="107693"/>
            <a:ext cx="9083040" cy="707412"/>
          </a:xfrm>
        </p:spPr>
        <p:txBody>
          <a:bodyPr>
            <a:normAutofit fontScale="90000"/>
          </a:bodyPr>
          <a:lstStyle/>
          <a:p>
            <a:br>
              <a:rPr lang="en-CA" sz="2800" dirty="0">
                <a:latin typeface="Times New Roman"/>
              </a:rPr>
            </a:br>
            <a:br>
              <a:rPr lang="en-CA" sz="2800" dirty="0">
                <a:latin typeface="Times New Roman"/>
              </a:rPr>
            </a:br>
            <a:r>
              <a:rPr lang="en-CA" sz="2800" b="1" dirty="0">
                <a:latin typeface="Arial" panose="020B0604020202020204" pitchFamily="34" charset="0"/>
                <a:cs typeface="Arial" panose="020B0604020202020204" pitchFamily="34" charset="0"/>
              </a:rPr>
              <a:t>         Four Operations of Language </a:t>
            </a:r>
            <a:r>
              <a:rPr lang="en-CA" sz="1800" dirty="0">
                <a:latin typeface="Arial" panose="020B0604020202020204" pitchFamily="34" charset="0"/>
                <a:cs typeface="Arial" panose="020B0604020202020204" pitchFamily="34" charset="0"/>
              </a:rPr>
              <a:t>(Coates &amp; Wade, 2004)</a:t>
            </a:r>
            <a:br>
              <a:rPr lang="en-CA" sz="2800" dirty="0">
                <a:latin typeface="Arial" panose="020B0604020202020204" pitchFamily="34" charset="0"/>
                <a:cs typeface="Arial" panose="020B0604020202020204" pitchFamily="34" charset="0"/>
              </a:rPr>
            </a:br>
            <a:r>
              <a:rPr lang="en-CA" sz="2800" dirty="0">
                <a:solidFill>
                  <a:schemeClr val="bg1"/>
                </a:solidFill>
                <a:latin typeface="Times New Roman"/>
              </a:rPr>
              <a:t>To Benefit Perpetrators &amp; the Status Quo</a:t>
            </a:r>
          </a:p>
        </p:txBody>
      </p:sp>
      <p:sp>
        <p:nvSpPr>
          <p:cNvPr id="47107" name="Line 3"/>
          <p:cNvSpPr>
            <a:spLocks noChangeShapeType="1"/>
          </p:cNvSpPr>
          <p:nvPr/>
        </p:nvSpPr>
        <p:spPr bwMode="auto">
          <a:xfrm flipH="1">
            <a:off x="6054844" y="1994192"/>
            <a:ext cx="50800" cy="3409659"/>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7108" name="Line 4"/>
          <p:cNvSpPr>
            <a:spLocks noChangeShapeType="1"/>
          </p:cNvSpPr>
          <p:nvPr/>
        </p:nvSpPr>
        <p:spPr bwMode="auto">
          <a:xfrm flipH="1">
            <a:off x="3674760" y="3572926"/>
            <a:ext cx="4760169"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7109" name="Text Box 5"/>
          <p:cNvSpPr txBox="1">
            <a:spLocks noChangeArrowheads="1"/>
          </p:cNvSpPr>
          <p:nvPr/>
        </p:nvSpPr>
        <p:spPr bwMode="auto">
          <a:xfrm>
            <a:off x="5394960" y="5614599"/>
            <a:ext cx="2372421" cy="830997"/>
          </a:xfrm>
          <a:prstGeom prst="rect">
            <a:avLst/>
          </a:prstGeom>
          <a:noFill/>
          <a:ln w="9525">
            <a:noFill/>
            <a:miter lim="800000"/>
            <a:headEnd/>
            <a:tailEnd/>
          </a:ln>
          <a:effectLst/>
        </p:spPr>
        <p:txBody>
          <a:bodyPr wrap="square">
            <a:prstTxWarp prst="textNoShape">
              <a:avLst/>
            </a:prstTxWarp>
            <a:spAutoFit/>
          </a:bodyPr>
          <a:lstStyle/>
          <a:p>
            <a:pPr eaLnBrk="1" hangingPunct="1"/>
            <a:r>
              <a:rPr lang="en-CA" sz="2000" dirty="0">
                <a:effectLst>
                  <a:outerShdw blurRad="38100" dist="38100" dir="2700000" algn="tl">
                    <a:srgbClr val="000000"/>
                  </a:outerShdw>
                </a:effectLst>
                <a:latin typeface="Times New Roman"/>
              </a:rPr>
              <a:t> </a:t>
            </a:r>
            <a:r>
              <a:rPr lang="en-CA" sz="2400" dirty="0">
                <a:effectLst>
                  <a:outerShdw blurRad="38100" dist="38100" dir="2700000" algn="tl">
                    <a:srgbClr val="000000"/>
                  </a:outerShdw>
                </a:effectLst>
                <a:latin typeface="Arial" panose="020B0604020202020204" pitchFamily="34" charset="0"/>
                <a:cs typeface="Arial" panose="020B0604020202020204" pitchFamily="34" charset="0"/>
              </a:rPr>
              <a:t>Conceals</a:t>
            </a:r>
            <a:r>
              <a:rPr lang="en-CA" sz="2400" dirty="0">
                <a:latin typeface="Arial" panose="020B0604020202020204" pitchFamily="34" charset="0"/>
                <a:cs typeface="Arial" panose="020B0604020202020204" pitchFamily="34" charset="0"/>
              </a:rPr>
              <a:t>   </a:t>
            </a:r>
            <a:r>
              <a:rPr lang="en-CA" sz="2400" dirty="0">
                <a:effectLst>
                  <a:outerShdw blurRad="38100" dist="38100" dir="2700000" algn="tl">
                    <a:srgbClr val="000000"/>
                  </a:outerShdw>
                </a:effectLst>
                <a:latin typeface="Arial" panose="020B0604020202020204" pitchFamily="34" charset="0"/>
                <a:cs typeface="Arial" panose="020B0604020202020204" pitchFamily="34" charset="0"/>
              </a:rPr>
              <a:t>Resistance</a:t>
            </a:r>
          </a:p>
        </p:txBody>
      </p:sp>
      <p:sp>
        <p:nvSpPr>
          <p:cNvPr id="47110" name="Text Box 6"/>
          <p:cNvSpPr txBox="1">
            <a:spLocks noChangeArrowheads="1"/>
          </p:cNvSpPr>
          <p:nvPr/>
        </p:nvSpPr>
        <p:spPr bwMode="auto">
          <a:xfrm>
            <a:off x="1714504" y="3252432"/>
            <a:ext cx="1960256" cy="978729"/>
          </a:xfrm>
          <a:prstGeom prst="rect">
            <a:avLst/>
          </a:prstGeom>
          <a:noFill/>
          <a:ln w="9525">
            <a:noFill/>
            <a:miter lim="800000"/>
            <a:headEnd/>
            <a:tailEnd/>
          </a:ln>
          <a:effectLst/>
        </p:spPr>
        <p:txBody>
          <a:bodyPr wrap="square">
            <a:prstTxWarp prst="textNoShape">
              <a:avLst/>
            </a:prstTxWarp>
            <a:spAutoFit/>
          </a:bodyPr>
          <a:lstStyle/>
          <a:p>
            <a:pPr eaLnBrk="1" hangingPunct="1">
              <a:lnSpc>
                <a:spcPct val="80000"/>
              </a:lnSpc>
              <a:spcBef>
                <a:spcPct val="50000"/>
              </a:spcBef>
            </a:pPr>
            <a:r>
              <a:rPr lang="en-CA" sz="2400" dirty="0">
                <a:effectLst>
                  <a:outerShdw blurRad="38100" dist="38100" dir="2700000" algn="tl">
                    <a:srgbClr val="000000"/>
                  </a:outerShdw>
                </a:effectLst>
                <a:latin typeface="Arial" panose="020B0604020202020204" pitchFamily="34" charset="0"/>
                <a:cs typeface="Arial" panose="020B0604020202020204" pitchFamily="34" charset="0"/>
              </a:rPr>
              <a:t>Blames, Pathologizes Victim</a:t>
            </a:r>
          </a:p>
        </p:txBody>
      </p:sp>
      <p:sp>
        <p:nvSpPr>
          <p:cNvPr id="47111" name="Text Box 7"/>
          <p:cNvSpPr txBox="1">
            <a:spLocks noChangeArrowheads="1"/>
          </p:cNvSpPr>
          <p:nvPr/>
        </p:nvSpPr>
        <p:spPr bwMode="auto">
          <a:xfrm>
            <a:off x="4592320" y="1341332"/>
            <a:ext cx="3383279" cy="461665"/>
          </a:xfrm>
          <a:prstGeom prst="rect">
            <a:avLst/>
          </a:prstGeom>
          <a:noFill/>
          <a:ln w="9525">
            <a:noFill/>
            <a:miter lim="800000"/>
            <a:headEnd/>
            <a:tailEnd/>
          </a:ln>
          <a:effectLst/>
        </p:spPr>
        <p:txBody>
          <a:bodyPr wrap="square">
            <a:prstTxWarp prst="textNoShape">
              <a:avLst/>
            </a:prstTxWarp>
            <a:spAutoFit/>
          </a:bodyPr>
          <a:lstStyle/>
          <a:p>
            <a:pPr eaLnBrk="1" hangingPunct="1">
              <a:spcBef>
                <a:spcPct val="50000"/>
              </a:spcBef>
            </a:pPr>
            <a:r>
              <a:rPr lang="en-CA" sz="2400" dirty="0">
                <a:solidFill>
                  <a:schemeClr val="bg1"/>
                </a:solidFill>
                <a:effectLst>
                  <a:outerShdw blurRad="38100" dist="38100" dir="2700000" algn="tl">
                    <a:srgbClr val="000000"/>
                  </a:outerShdw>
                </a:effectLst>
                <a:latin typeface="Times New Roman"/>
              </a:rPr>
              <a:t>        </a:t>
            </a:r>
            <a:r>
              <a:rPr lang="en-CA" sz="2400" dirty="0">
                <a:effectLst>
                  <a:outerShdw blurRad="38100" dist="38100" dir="2700000" algn="tl">
                    <a:srgbClr val="000000"/>
                  </a:outerShdw>
                </a:effectLst>
                <a:latin typeface="Arial" panose="020B0604020202020204" pitchFamily="34" charset="0"/>
                <a:cs typeface="Arial" panose="020B0604020202020204" pitchFamily="34" charset="0"/>
              </a:rPr>
              <a:t>Conceals Violence</a:t>
            </a:r>
          </a:p>
        </p:txBody>
      </p:sp>
      <p:sp>
        <p:nvSpPr>
          <p:cNvPr id="47112" name="Text Box 8"/>
          <p:cNvSpPr txBox="1">
            <a:spLocks noChangeArrowheads="1"/>
          </p:cNvSpPr>
          <p:nvPr/>
        </p:nvSpPr>
        <p:spPr bwMode="auto">
          <a:xfrm>
            <a:off x="8420096" y="3252432"/>
            <a:ext cx="2217423" cy="1200329"/>
          </a:xfrm>
          <a:prstGeom prst="rect">
            <a:avLst/>
          </a:prstGeom>
          <a:noFill/>
          <a:ln w="9525">
            <a:noFill/>
            <a:miter lim="800000"/>
            <a:headEnd/>
            <a:tailEnd/>
          </a:ln>
          <a:effectLst/>
        </p:spPr>
        <p:txBody>
          <a:bodyPr wrap="square">
            <a:prstTxWarp prst="textNoShape">
              <a:avLst/>
            </a:prstTxWarp>
            <a:spAutoFit/>
          </a:bodyPr>
          <a:lstStyle/>
          <a:p>
            <a:pPr eaLnBrk="1" hangingPunct="1">
              <a:spcBef>
                <a:spcPct val="50000"/>
              </a:spcBef>
            </a:pPr>
            <a:r>
              <a:rPr lang="en-CA" sz="2400" dirty="0">
                <a:effectLst>
                  <a:outerShdw blurRad="38100" dist="38100" dir="2700000" algn="tl">
                    <a:srgbClr val="000000"/>
                  </a:outerShdw>
                </a:effectLst>
                <a:latin typeface="Arial" panose="020B0604020202020204" pitchFamily="34" charset="0"/>
                <a:cs typeface="Arial" panose="020B0604020202020204" pitchFamily="34" charset="0"/>
              </a:rPr>
              <a:t>Obscures Perpetrator</a:t>
            </a:r>
            <a:r>
              <a:rPr lang="en-CA" sz="2400" dirty="0">
                <a:latin typeface="Arial" panose="020B0604020202020204" pitchFamily="34" charset="0"/>
                <a:cs typeface="Arial" panose="020B0604020202020204" pitchFamily="34" charset="0"/>
              </a:rPr>
              <a:t> </a:t>
            </a:r>
            <a:r>
              <a:rPr lang="en-CA" sz="2400" dirty="0">
                <a:effectLst>
                  <a:outerShdw blurRad="38100" dist="38100" dir="2700000" algn="tl">
                    <a:srgbClr val="000000"/>
                  </a:outerShdw>
                </a:effectLst>
                <a:latin typeface="Arial" panose="020B0604020202020204" pitchFamily="34" charset="0"/>
                <a:cs typeface="Arial" panose="020B0604020202020204" pitchFamily="34" charset="0"/>
              </a:rPr>
              <a:t>Responsibility</a:t>
            </a:r>
          </a:p>
        </p:txBody>
      </p:sp>
      <p:cxnSp>
        <p:nvCxnSpPr>
          <p:cNvPr id="14" name="Straight Arrow Connector 13"/>
          <p:cNvCxnSpPr/>
          <p:nvPr/>
        </p:nvCxnSpPr>
        <p:spPr>
          <a:xfrm flipV="1">
            <a:off x="3674759" y="2176221"/>
            <a:ext cx="1006540" cy="82296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81422" y="2176221"/>
            <a:ext cx="822960" cy="822960"/>
          </a:xfrm>
          <a:prstGeom prst="line">
            <a:avLst/>
          </a:prstGeom>
          <a:ln>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74759" y="4502776"/>
            <a:ext cx="822960" cy="822960"/>
          </a:xfrm>
          <a:prstGeom prst="line">
            <a:avLst/>
          </a:prstGeom>
          <a:ln>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a:off x="7738454" y="4531702"/>
            <a:ext cx="901074" cy="84322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0220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448" y="149460"/>
            <a:ext cx="5266135" cy="1823342"/>
          </a:xfrm>
        </p:spPr>
        <p:txBody>
          <a:bodyPr vert="horz" lIns="91440" tIns="45720" rIns="91440" bIns="45720" rtlCol="0" anchor="b">
            <a:normAutofit/>
          </a:bodyPr>
          <a:lstStyle/>
          <a:p>
            <a:r>
              <a:rPr lang="en-US" sz="6300" dirty="0">
                <a:solidFill>
                  <a:schemeClr val="bg1"/>
                </a:solidFill>
              </a:rPr>
              <a:t>What is resistance?</a:t>
            </a:r>
          </a:p>
        </p:txBody>
      </p:sp>
      <p:sp>
        <p:nvSpPr>
          <p:cNvPr id="3" name="Text Placeholder 2"/>
          <p:cNvSpPr>
            <a:spLocks noGrp="1"/>
          </p:cNvSpPr>
          <p:nvPr>
            <p:ph type="body" idx="1"/>
          </p:nvPr>
        </p:nvSpPr>
        <p:spPr>
          <a:xfrm>
            <a:off x="4369869" y="1972802"/>
            <a:ext cx="6853188" cy="4553126"/>
          </a:xfrm>
        </p:spPr>
        <p:txBody>
          <a:bodyPr vert="horz" lIns="91440" tIns="45720" rIns="91440" bIns="45720" rtlCol="0">
            <a:normAutofit/>
          </a:bodyPr>
          <a:lstStyle/>
          <a:p>
            <a:r>
              <a:rPr lang="en-US" b="1" dirty="0">
                <a:solidFill>
                  <a:schemeClr val="tx1"/>
                </a:solidFill>
              </a:rPr>
              <a:t>The Scope of Resistance – Not a Definition</a:t>
            </a:r>
            <a:r>
              <a:rPr lang="en-US" dirty="0">
                <a:solidFill>
                  <a:schemeClr val="tx1"/>
                </a:solidFill>
              </a:rPr>
              <a:t>  </a:t>
            </a:r>
          </a:p>
          <a:p>
            <a:r>
              <a:rPr lang="en-US" dirty="0">
                <a:solidFill>
                  <a:schemeClr val="tx1"/>
                </a:solidFill>
              </a:rPr>
              <a:t>“Any mental or behavioral act through which a person attempts to expose, withstand, repel, stop, prevent, abstain from, strive against, impede, refuse to comply with, or oppose any form of violence or oppression (including any type of disrespect), or the conditions that make such acts possible, may be understood as a form of resistance” </a:t>
            </a:r>
            <a:r>
              <a:rPr lang="en-US" sz="1700" dirty="0">
                <a:solidFill>
                  <a:schemeClr val="tx1"/>
                </a:solidFill>
              </a:rPr>
              <a:t>(Wade, 1997).</a:t>
            </a:r>
          </a:p>
          <a:p>
            <a:r>
              <a:rPr lang="en-US" sz="1200" dirty="0">
                <a:solidFill>
                  <a:schemeClr val="tx1"/>
                </a:solidFill>
              </a:rPr>
              <a:t>Wade, A. (1997). </a:t>
            </a:r>
            <a:r>
              <a:rPr lang="en-US" sz="1200" i="1" dirty="0">
                <a:solidFill>
                  <a:schemeClr val="tx1"/>
                </a:solidFill>
              </a:rPr>
              <a:t>Small acts of living: Everyday resistance to violence and other forms of Oppression</a:t>
            </a:r>
            <a:r>
              <a:rPr lang="en-US" sz="1200" dirty="0">
                <a:solidFill>
                  <a:schemeClr val="tx1"/>
                </a:solidFill>
              </a:rPr>
              <a:t>, (p. 25). Journal of Contemporary Family Therapy, 19.</a:t>
            </a:r>
          </a:p>
        </p:txBody>
      </p:sp>
      <p:pic>
        <p:nvPicPr>
          <p:cNvPr id="5" name="Picture 4">
            <a:extLst>
              <a:ext uri="{FF2B5EF4-FFF2-40B4-BE49-F238E27FC236}">
                <a16:creationId xmlns:a16="http://schemas.microsoft.com/office/drawing/2014/main" id="{6A4D319C-DDE2-8AA1-8CC1-0A7D3239F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52455" cy="6858000"/>
          </a:xfrm>
          <a:prstGeom prst="rect">
            <a:avLst/>
          </a:prstGeom>
        </p:spPr>
      </p:pic>
    </p:spTree>
    <p:extLst>
      <p:ext uri="{BB962C8B-B14F-4D97-AF65-F5344CB8AC3E}">
        <p14:creationId xmlns:p14="http://schemas.microsoft.com/office/powerpoint/2010/main" val="100294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BD3C-66BA-43E9-A1B6-204131B11D70}"/>
              </a:ext>
            </a:extLst>
          </p:cNvPr>
          <p:cNvSpPr>
            <a:spLocks noGrp="1"/>
          </p:cNvSpPr>
          <p:nvPr>
            <p:ph type="title"/>
          </p:nvPr>
        </p:nvSpPr>
        <p:spPr>
          <a:xfrm>
            <a:off x="2106931" y="731520"/>
            <a:ext cx="2133893" cy="3237579"/>
          </a:xfrm>
        </p:spPr>
        <p:txBody>
          <a:bodyPr>
            <a:normAutofit/>
          </a:bodyPr>
          <a:lstStyle/>
          <a:p>
            <a:br>
              <a:rPr lang="en-NZ" sz="3300">
                <a:solidFill>
                  <a:srgbClr val="FFFFFF"/>
                </a:solidFill>
              </a:rPr>
            </a:br>
            <a:r>
              <a:rPr lang="en-NZ" sz="3300" b="1">
                <a:solidFill>
                  <a:srgbClr val="FFFFFF"/>
                </a:solidFill>
              </a:rPr>
              <a:t>Second account of sexualized assault </a:t>
            </a:r>
            <a:br>
              <a:rPr lang="en-NZ" sz="3300">
                <a:solidFill>
                  <a:srgbClr val="FFFFFF"/>
                </a:solidFill>
              </a:rPr>
            </a:br>
            <a:endParaRPr lang="en-NZ" sz="3300">
              <a:solidFill>
                <a:srgbClr val="FFFFFF"/>
              </a:solidFill>
            </a:endParaRPr>
          </a:p>
        </p:txBody>
      </p:sp>
      <p:sp>
        <p:nvSpPr>
          <p:cNvPr id="3" name="Content Placeholder 2">
            <a:extLst>
              <a:ext uri="{FF2B5EF4-FFF2-40B4-BE49-F238E27FC236}">
                <a16:creationId xmlns:a16="http://schemas.microsoft.com/office/drawing/2014/main" id="{B3839C90-115E-4F29-8BFE-3C532F806CBB}"/>
              </a:ext>
            </a:extLst>
          </p:cNvPr>
          <p:cNvSpPr>
            <a:spLocks noGrp="1"/>
          </p:cNvSpPr>
          <p:nvPr>
            <p:ph idx="1"/>
          </p:nvPr>
        </p:nvSpPr>
        <p:spPr>
          <a:xfrm>
            <a:off x="670560" y="1432560"/>
            <a:ext cx="10515600" cy="4729432"/>
          </a:xfrm>
        </p:spPr>
        <p:txBody>
          <a:bodyPr anchor="ctr">
            <a:noAutofit/>
          </a:bodyPr>
          <a:lstStyle/>
          <a:p>
            <a:pPr>
              <a:lnSpc>
                <a:spcPct val="90000"/>
              </a:lnSpc>
            </a:pPr>
            <a:endParaRPr lang="en-NZ" sz="2400" dirty="0">
              <a:latin typeface="Arial" panose="020B0604020202020204" pitchFamily="34" charset="0"/>
              <a:cs typeface="Arial" panose="020B0604020202020204" pitchFamily="34" charset="0"/>
            </a:endParaRPr>
          </a:p>
          <a:p>
            <a:pPr marL="0" indent="0">
              <a:buNone/>
            </a:pPr>
            <a:r>
              <a:rPr lang="en-NZ" sz="2400" dirty="0">
                <a:latin typeface="Arial" panose="020B0604020202020204" pitchFamily="34" charset="0"/>
                <a:cs typeface="Arial" panose="020B0604020202020204" pitchFamily="34" charset="0"/>
              </a:rPr>
              <a:t>He followed her down the footpath. </a:t>
            </a:r>
            <a:r>
              <a:rPr lang="en-NZ" sz="2400" dirty="0">
                <a:solidFill>
                  <a:srgbClr val="FF0000"/>
                </a:solidFill>
                <a:latin typeface="Arial" panose="020B0604020202020204" pitchFamily="34" charset="0"/>
                <a:cs typeface="Arial" panose="020B0604020202020204" pitchFamily="34" charset="0"/>
              </a:rPr>
              <a:t>She sped up. </a:t>
            </a:r>
            <a:r>
              <a:rPr lang="en-NZ" sz="2400" dirty="0">
                <a:latin typeface="Arial" panose="020B0604020202020204" pitchFamily="34" charset="0"/>
                <a:cs typeface="Arial" panose="020B0604020202020204" pitchFamily="34" charset="0"/>
              </a:rPr>
              <a:t>He sped up to catch her. </a:t>
            </a:r>
            <a:r>
              <a:rPr lang="en-NZ" sz="2400" dirty="0">
                <a:solidFill>
                  <a:srgbClr val="FF0000"/>
                </a:solidFill>
                <a:latin typeface="Arial" panose="020B0604020202020204" pitchFamily="34" charset="0"/>
                <a:cs typeface="Arial" panose="020B0604020202020204" pitchFamily="34" charset="0"/>
              </a:rPr>
              <a:t>She moved to the side</a:t>
            </a:r>
            <a:r>
              <a:rPr lang="en-NZ" sz="2400" dirty="0">
                <a:latin typeface="Arial" panose="020B0604020202020204" pitchFamily="34" charset="0"/>
                <a:cs typeface="Arial" panose="020B0604020202020204" pitchFamily="34" charset="0"/>
              </a:rPr>
              <a:t>. He grabbed her by the shoulders and threw her to the ground. </a:t>
            </a:r>
            <a:r>
              <a:rPr lang="en-NZ" sz="2400" dirty="0">
                <a:solidFill>
                  <a:srgbClr val="FF0000"/>
                </a:solidFill>
                <a:latin typeface="Arial" panose="020B0604020202020204" pitchFamily="34" charset="0"/>
                <a:cs typeface="Arial" panose="020B0604020202020204" pitchFamily="34" charset="0"/>
              </a:rPr>
              <a:t>She rolled on the ground to get away and grabbed the roots of a tree so he couldn’t drag her into the bushes. </a:t>
            </a:r>
            <a:r>
              <a:rPr lang="en-NZ" sz="2400" dirty="0">
                <a:latin typeface="Arial" panose="020B0604020202020204" pitchFamily="34" charset="0"/>
                <a:cs typeface="Arial" panose="020B0604020202020204" pitchFamily="34" charset="0"/>
              </a:rPr>
              <a:t>He overpowered her and dragged her into the bushes. </a:t>
            </a:r>
            <a:r>
              <a:rPr lang="en-NZ" sz="2400" dirty="0">
                <a:solidFill>
                  <a:srgbClr val="FF0000"/>
                </a:solidFill>
                <a:latin typeface="Arial" panose="020B0604020202020204" pitchFamily="34" charset="0"/>
                <a:cs typeface="Arial" panose="020B0604020202020204" pitchFamily="34" charset="0"/>
              </a:rPr>
              <a:t>She started to scream. </a:t>
            </a:r>
            <a:r>
              <a:rPr lang="en-NZ" sz="2400" dirty="0">
                <a:latin typeface="Arial" panose="020B0604020202020204" pitchFamily="34" charset="0"/>
                <a:cs typeface="Arial" panose="020B0604020202020204" pitchFamily="34" charset="0"/>
              </a:rPr>
              <a:t>He held a rock over her head and threatened to kill her if she screamed. </a:t>
            </a:r>
            <a:r>
              <a:rPr lang="en-NZ" sz="2400" dirty="0">
                <a:solidFill>
                  <a:srgbClr val="FF0000"/>
                </a:solidFill>
                <a:latin typeface="Arial" panose="020B0604020202020204" pitchFamily="34" charset="0"/>
                <a:cs typeface="Arial" panose="020B0604020202020204" pitchFamily="34" charset="0"/>
              </a:rPr>
              <a:t>She stopped screaming. </a:t>
            </a:r>
            <a:r>
              <a:rPr lang="en-NZ" sz="2400" dirty="0">
                <a:latin typeface="Arial" panose="020B0604020202020204" pitchFamily="34" charset="0"/>
                <a:cs typeface="Arial" panose="020B0604020202020204" pitchFamily="34" charset="0"/>
              </a:rPr>
              <a:t>He called her degrading names. </a:t>
            </a:r>
            <a:r>
              <a:rPr lang="en-NZ" sz="2400" dirty="0">
                <a:solidFill>
                  <a:srgbClr val="FF0000"/>
                </a:solidFill>
                <a:latin typeface="Arial" panose="020B0604020202020204" pitchFamily="34" charset="0"/>
                <a:cs typeface="Arial" panose="020B0604020202020204" pitchFamily="34" charset="0"/>
              </a:rPr>
              <a:t>She said, “You don’t want to do this. You don’t want to hurt me.” </a:t>
            </a:r>
            <a:r>
              <a:rPr lang="en-NZ" sz="2400" dirty="0">
                <a:latin typeface="Arial" panose="020B0604020202020204" pitchFamily="34" charset="0"/>
                <a:cs typeface="Arial" panose="020B0604020202020204" pitchFamily="34" charset="0"/>
              </a:rPr>
              <a:t>He forced his mouth onto her face. </a:t>
            </a:r>
            <a:r>
              <a:rPr lang="en-NZ" sz="2400" dirty="0">
                <a:solidFill>
                  <a:srgbClr val="FF0000"/>
                </a:solidFill>
                <a:latin typeface="Arial" panose="020B0604020202020204" pitchFamily="34" charset="0"/>
                <a:cs typeface="Arial" panose="020B0604020202020204" pitchFamily="34" charset="0"/>
              </a:rPr>
              <a:t>She averted her face. </a:t>
            </a:r>
            <a:r>
              <a:rPr lang="en-NZ" sz="2400" dirty="0">
                <a:latin typeface="Arial" panose="020B0604020202020204" pitchFamily="34" charset="0"/>
                <a:cs typeface="Arial" panose="020B0604020202020204" pitchFamily="34" charset="0"/>
              </a:rPr>
              <a:t>He tried to undo her belt. </a:t>
            </a:r>
            <a:r>
              <a:rPr lang="en-NZ" sz="2400" dirty="0">
                <a:solidFill>
                  <a:srgbClr val="FF0000"/>
                </a:solidFill>
                <a:latin typeface="Arial" panose="020B0604020202020204" pitchFamily="34" charset="0"/>
                <a:cs typeface="Arial" panose="020B0604020202020204" pitchFamily="34" charset="0"/>
              </a:rPr>
              <a:t>She stuck out her stomach so that he could not undo her belt. </a:t>
            </a:r>
            <a:r>
              <a:rPr lang="en-NZ" sz="2400" dirty="0">
                <a:latin typeface="Arial" panose="020B0604020202020204" pitchFamily="34" charset="0"/>
                <a:cs typeface="Arial" panose="020B0604020202020204" pitchFamily="34" charset="0"/>
              </a:rPr>
              <a:t>He grabbed at her pant legs to pull them off. </a:t>
            </a:r>
            <a:r>
              <a:rPr lang="en-NZ" sz="2400" dirty="0">
                <a:solidFill>
                  <a:srgbClr val="FF0000"/>
                </a:solidFill>
                <a:latin typeface="Arial" panose="020B0604020202020204" pitchFamily="34" charset="0"/>
                <a:cs typeface="Arial" panose="020B0604020202020204" pitchFamily="34" charset="0"/>
              </a:rPr>
              <a:t>She crossed her ankles so that he could not pull off her pants.</a:t>
            </a:r>
            <a:r>
              <a:rPr lang="en-NZ" sz="2400" dirty="0">
                <a:latin typeface="Arial" panose="020B0604020202020204" pitchFamily="34" charset="0"/>
                <a:cs typeface="Arial" panose="020B0604020202020204" pitchFamily="34" charset="0"/>
              </a:rPr>
              <a:t> He overpowered her and vaginally raped her. </a:t>
            </a:r>
            <a:r>
              <a:rPr lang="en-NZ" sz="2400" dirty="0">
                <a:solidFill>
                  <a:srgbClr val="FF0000"/>
                </a:solidFill>
                <a:latin typeface="Arial" panose="020B0604020202020204" pitchFamily="34" charset="0"/>
                <a:cs typeface="Arial" panose="020B0604020202020204" pitchFamily="34" charset="0"/>
              </a:rPr>
              <a:t>She went to limp to avoid further injury and went elsewhere in her mind. </a:t>
            </a:r>
          </a:p>
        </p:txBody>
      </p:sp>
      <p:sp>
        <p:nvSpPr>
          <p:cNvPr id="4" name="TextBox 3">
            <a:extLst>
              <a:ext uri="{FF2B5EF4-FFF2-40B4-BE49-F238E27FC236}">
                <a16:creationId xmlns:a16="http://schemas.microsoft.com/office/drawing/2014/main" id="{D3615C26-B0C3-FD72-88F7-737068AF0C04}"/>
              </a:ext>
            </a:extLst>
          </p:cNvPr>
          <p:cNvSpPr txBox="1"/>
          <p:nvPr/>
        </p:nvSpPr>
        <p:spPr>
          <a:xfrm>
            <a:off x="670560" y="731520"/>
            <a:ext cx="10434320" cy="646331"/>
          </a:xfrm>
          <a:prstGeom prst="rect">
            <a:avLst/>
          </a:prstGeom>
          <a:noFill/>
        </p:spPr>
        <p:txBody>
          <a:bodyPr wrap="square" rtlCol="0">
            <a:spAutoFit/>
          </a:bodyPr>
          <a:lstStyle/>
          <a:p>
            <a:r>
              <a:rPr lang="mi-NZ" sz="3600" dirty="0">
                <a:latin typeface="Arial" panose="020B0604020202020204" pitchFamily="34" charset="0"/>
                <a:cs typeface="Arial" panose="020B0604020202020204" pitchFamily="34" charset="0"/>
              </a:rPr>
              <a:t>(Example 2) An account of sexualised violence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780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Line 3"/>
          <p:cNvSpPr>
            <a:spLocks noChangeShapeType="1"/>
          </p:cNvSpPr>
          <p:nvPr/>
        </p:nvSpPr>
        <p:spPr bwMode="auto">
          <a:xfrm flipH="1">
            <a:off x="6054844" y="1994192"/>
            <a:ext cx="50800" cy="3409659"/>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7108" name="Line 4"/>
          <p:cNvSpPr>
            <a:spLocks noChangeShapeType="1"/>
          </p:cNvSpPr>
          <p:nvPr/>
        </p:nvSpPr>
        <p:spPr bwMode="auto">
          <a:xfrm flipH="1">
            <a:off x="3674760" y="3572926"/>
            <a:ext cx="4760169"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7109" name="Text Box 5"/>
          <p:cNvSpPr txBox="1">
            <a:spLocks noChangeArrowheads="1"/>
          </p:cNvSpPr>
          <p:nvPr/>
        </p:nvSpPr>
        <p:spPr bwMode="auto">
          <a:xfrm>
            <a:off x="4871212" y="5614598"/>
            <a:ext cx="2896169" cy="400110"/>
          </a:xfrm>
          <a:prstGeom prst="rect">
            <a:avLst/>
          </a:prstGeom>
          <a:noFill/>
          <a:ln w="9525">
            <a:noFill/>
            <a:miter lim="800000"/>
            <a:headEnd/>
            <a:tailEnd/>
          </a:ln>
          <a:effectLst/>
        </p:spPr>
        <p:txBody>
          <a:bodyPr wrap="square">
            <a:prstTxWarp prst="textNoShape">
              <a:avLst/>
            </a:prstTxWarp>
            <a:spAutoFit/>
          </a:bodyPr>
          <a:lstStyle/>
          <a:p>
            <a:pPr eaLnBrk="1" hangingPunct="1"/>
            <a:r>
              <a:rPr lang="en-CA" sz="2000" dirty="0">
                <a:effectLst>
                  <a:outerShdw blurRad="38100" dist="38100" dir="2700000" algn="tl">
                    <a:srgbClr val="000000"/>
                  </a:outerShdw>
                </a:effectLst>
                <a:latin typeface="Times New Roman"/>
              </a:rPr>
              <a:t>  </a:t>
            </a: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Clarify</a:t>
            </a:r>
            <a:r>
              <a:rPr lang="en-CA" sz="2000" dirty="0">
                <a:latin typeface="Arial" panose="020B0604020202020204" pitchFamily="34" charset="0"/>
                <a:cs typeface="Arial" panose="020B0604020202020204" pitchFamily="34" charset="0"/>
              </a:rPr>
              <a:t> </a:t>
            </a: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Resistance</a:t>
            </a:r>
          </a:p>
        </p:txBody>
      </p:sp>
      <p:sp>
        <p:nvSpPr>
          <p:cNvPr id="47110" name="Text Box 6"/>
          <p:cNvSpPr txBox="1">
            <a:spLocks noChangeArrowheads="1"/>
          </p:cNvSpPr>
          <p:nvPr/>
        </p:nvSpPr>
        <p:spPr bwMode="auto">
          <a:xfrm>
            <a:off x="1862673" y="3252432"/>
            <a:ext cx="2150758" cy="1149033"/>
          </a:xfrm>
          <a:prstGeom prst="rect">
            <a:avLst/>
          </a:prstGeom>
          <a:noFill/>
          <a:ln w="9525">
            <a:noFill/>
            <a:miter lim="800000"/>
            <a:headEnd/>
            <a:tailEnd/>
          </a:ln>
          <a:effectLst/>
        </p:spPr>
        <p:txBody>
          <a:bodyPr wrap="square">
            <a:prstTxWarp prst="textNoShape">
              <a:avLst/>
            </a:prstTxWarp>
            <a:spAutoFit/>
          </a:bodyPr>
          <a:lstStyle/>
          <a:p>
            <a:pPr eaLnBrk="1" hangingPunct="1">
              <a:lnSpc>
                <a:spcPct val="80000"/>
              </a:lnSpc>
              <a:spcBef>
                <a:spcPct val="50000"/>
              </a:spcBef>
            </a:pP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Contest </a:t>
            </a:r>
          </a:p>
          <a:p>
            <a:pPr eaLnBrk="1" hangingPunct="1">
              <a:lnSpc>
                <a:spcPct val="80000"/>
              </a:lnSpc>
              <a:spcBef>
                <a:spcPct val="50000"/>
              </a:spcBef>
            </a:pP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The Blaming of </a:t>
            </a:r>
          </a:p>
          <a:p>
            <a:pPr eaLnBrk="1" hangingPunct="1">
              <a:lnSpc>
                <a:spcPct val="80000"/>
              </a:lnSpc>
              <a:spcBef>
                <a:spcPct val="50000"/>
              </a:spcBef>
            </a:pP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Victims</a:t>
            </a:r>
          </a:p>
        </p:txBody>
      </p:sp>
      <p:sp>
        <p:nvSpPr>
          <p:cNvPr id="47111" name="Text Box 7"/>
          <p:cNvSpPr txBox="1">
            <a:spLocks noChangeArrowheads="1"/>
          </p:cNvSpPr>
          <p:nvPr/>
        </p:nvSpPr>
        <p:spPr bwMode="auto">
          <a:xfrm>
            <a:off x="4681300" y="1341331"/>
            <a:ext cx="3086080" cy="707886"/>
          </a:xfrm>
          <a:prstGeom prst="rect">
            <a:avLst/>
          </a:prstGeom>
          <a:noFill/>
          <a:ln w="9525">
            <a:noFill/>
            <a:miter lim="800000"/>
            <a:headEnd/>
            <a:tailEnd/>
          </a:ln>
          <a:effectLst/>
        </p:spPr>
        <p:txBody>
          <a:bodyPr wrap="square">
            <a:prstTxWarp prst="textNoShape">
              <a:avLst/>
            </a:prstTxWarp>
            <a:spAutoFit/>
          </a:bodyPr>
          <a:lstStyle/>
          <a:p>
            <a:pPr algn="ctr" eaLnBrk="1" hangingPunct="1">
              <a:spcBef>
                <a:spcPct val="50000"/>
              </a:spcBef>
            </a:pP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  Reveal the Violence  &amp; Oppression</a:t>
            </a:r>
          </a:p>
        </p:txBody>
      </p:sp>
      <p:sp>
        <p:nvSpPr>
          <p:cNvPr id="47112" name="Text Box 8"/>
          <p:cNvSpPr txBox="1">
            <a:spLocks noChangeArrowheads="1"/>
          </p:cNvSpPr>
          <p:nvPr/>
        </p:nvSpPr>
        <p:spPr bwMode="auto">
          <a:xfrm>
            <a:off x="8610600" y="3252431"/>
            <a:ext cx="2057400" cy="861774"/>
          </a:xfrm>
          <a:prstGeom prst="rect">
            <a:avLst/>
          </a:prstGeom>
          <a:noFill/>
          <a:ln w="9525">
            <a:noFill/>
            <a:miter lim="800000"/>
            <a:headEnd/>
            <a:tailEnd/>
          </a:ln>
          <a:effectLst/>
        </p:spPr>
        <p:txBody>
          <a:bodyPr wrap="square">
            <a:prstTxWarp prst="textNoShape">
              <a:avLst/>
            </a:prstTxWarp>
            <a:spAutoFit/>
          </a:bodyPr>
          <a:lstStyle/>
          <a:p>
            <a:pPr eaLnBrk="1" hangingPunct="1">
              <a:spcBef>
                <a:spcPct val="50000"/>
              </a:spcBef>
            </a:pP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Clarify</a:t>
            </a:r>
          </a:p>
          <a:p>
            <a:pPr eaLnBrk="1" hangingPunct="1">
              <a:spcBef>
                <a:spcPct val="50000"/>
              </a:spcBef>
            </a:pPr>
            <a:r>
              <a:rPr lang="en-CA" sz="2000" dirty="0">
                <a:effectLst>
                  <a:outerShdw blurRad="38100" dist="38100" dir="2700000" algn="tl">
                    <a:srgbClr val="000000"/>
                  </a:outerShdw>
                </a:effectLst>
                <a:latin typeface="Arial" panose="020B0604020202020204" pitchFamily="34" charset="0"/>
                <a:cs typeface="Arial" panose="020B0604020202020204" pitchFamily="34" charset="0"/>
              </a:rPr>
              <a:t>Responsibility</a:t>
            </a:r>
          </a:p>
        </p:txBody>
      </p:sp>
      <p:cxnSp>
        <p:nvCxnSpPr>
          <p:cNvPr id="14" name="Straight Arrow Connector 13"/>
          <p:cNvCxnSpPr/>
          <p:nvPr/>
        </p:nvCxnSpPr>
        <p:spPr>
          <a:xfrm flipV="1">
            <a:off x="3674759" y="2176221"/>
            <a:ext cx="1006540" cy="82296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81422" y="2176221"/>
            <a:ext cx="822960" cy="822960"/>
          </a:xfrm>
          <a:prstGeom prst="line">
            <a:avLst/>
          </a:prstGeom>
          <a:ln>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74759" y="4502776"/>
            <a:ext cx="822960" cy="822960"/>
          </a:xfrm>
          <a:prstGeom prst="line">
            <a:avLst/>
          </a:prstGeom>
          <a:ln>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a:off x="7738454" y="4531702"/>
            <a:ext cx="901074" cy="84322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ctr"/>
            <a:r>
              <a:rPr lang="en-US" sz="2400" b="1"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Reversing</a:t>
            </a:r>
            <a:r>
              <a:rPr lang="en-US" sz="2400" b="1" dirty="0">
                <a:latin typeface="Arial" panose="020B0604020202020204" pitchFamily="34" charset="0"/>
                <a:cs typeface="Arial" panose="020B0604020202020204" pitchFamily="34" charset="0"/>
              </a:rPr>
              <a:t> the Four Discursive Operations of Language</a:t>
            </a:r>
            <a:br>
              <a:rPr lang="en-US" sz="2400" b="1" dirty="0">
                <a:latin typeface="Arial" panose="020B0604020202020204" pitchFamily="34" charset="0"/>
                <a:cs typeface="Arial" panose="020B0604020202020204" pitchFamily="34" charset="0"/>
              </a:rPr>
            </a:br>
            <a:r>
              <a:rPr lang="en-US" sz="2400" b="1" dirty="0">
                <a:solidFill>
                  <a:srgbClr val="FF0000"/>
                </a:solidFill>
                <a:latin typeface="Arial" panose="020B0604020202020204" pitchFamily="34" charset="0"/>
                <a:cs typeface="Arial" panose="020B0604020202020204" pitchFamily="34" charset="0"/>
              </a:rPr>
              <a:t>The Language of Resistance: Truth telling</a:t>
            </a:r>
          </a:p>
        </p:txBody>
      </p:sp>
    </p:spTree>
    <p:extLst>
      <p:ext uri="{BB962C8B-B14F-4D97-AF65-F5344CB8AC3E}">
        <p14:creationId xmlns:p14="http://schemas.microsoft.com/office/powerpoint/2010/main" val="621224772"/>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2113</TotalTime>
  <Words>2618</Words>
  <Application>Microsoft Office PowerPoint</Application>
  <PresentationFormat>Widescreen</PresentationFormat>
  <Paragraphs>262</Paragraphs>
  <Slides>40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Helvetica</vt:lpstr>
      <vt:lpstr>Mangal</vt:lpstr>
      <vt:lpstr>Times New Roman</vt:lpstr>
      <vt:lpstr>Office Theme</vt:lpstr>
      <vt:lpstr>Mind your language  </vt:lpstr>
      <vt:lpstr>A critical analysis of language</vt:lpstr>
      <vt:lpstr>… minding your language…</vt:lpstr>
      <vt:lpstr>not all babies are beautiful equally!  </vt:lpstr>
      <vt:lpstr>(Example 1) An account of sexualised violence</vt:lpstr>
      <vt:lpstr>           Four Operations of Language (Coates &amp; Wade, 2004) To Benefit Perpetrators &amp; the Status Quo</vt:lpstr>
      <vt:lpstr>What is resistance?</vt:lpstr>
      <vt:lpstr> Second account of sexualized assault  </vt:lpstr>
      <vt:lpstr>       Reversing the Four Discursive Operations of Language The Language of Resistance: Truth telling</vt:lpstr>
      <vt:lpstr>PowerPoint Presentation</vt:lpstr>
      <vt:lpstr>PowerPoint Presentation</vt:lpstr>
      <vt:lpstr>       Reversing the Four Discursive Operations of Language The Language of Resistance: Truth telling</vt:lpstr>
      <vt:lpstr>PowerPoint Presentation</vt:lpstr>
      <vt:lpstr>PowerPoint Presentation</vt:lpstr>
      <vt:lpstr>How we use language when we talk about violence is important...  Clinical language and legalese often nouns verbs, juxtapositions, superfluous obfuscation and oxymorons  </vt:lpstr>
      <vt:lpstr>PowerPoint Presentation</vt:lpstr>
      <vt:lpstr>PowerPoint Presentation</vt:lpstr>
      <vt:lpstr>PowerPoint Presentation</vt:lpstr>
      <vt:lpstr>PowerPoint Presentation</vt:lpstr>
      <vt:lpstr>  Delicious kina  (perhaps a juxtaposition and an oxymoron) </vt:lpstr>
      <vt:lpstr>Where consent ends, violence begins</vt:lpstr>
      <vt:lpstr> Shifting Language From Clear to Obscure  </vt:lpstr>
      <vt:lpstr>“minding your language” restores mana, dignity and hope</vt:lpstr>
      <vt:lpstr>PowerPoint Presentation</vt:lpstr>
      <vt:lpstr>A Canadian genius once said…   If you hit  someone with a frying pan… you don’t call it cooking </vt:lpstr>
      <vt:lpstr>If you hit someone with a shovel you don’t call it gardening</vt:lpstr>
      <vt:lpstr>PowerPoint Presentation</vt:lpstr>
      <vt:lpstr>PowerPoint Presentation</vt:lpstr>
      <vt:lpstr>For victims of violence, naming violence accurately, helps them recover and feel there is justice and support. </vt:lpstr>
      <vt:lpstr>The Language of  Impacts &amp; Affects vs  the Language of Resistance &amp; Responses  </vt:lpstr>
      <vt:lpstr>PowerPoint Presentation</vt:lpstr>
      <vt:lpstr>PowerPoint Presentation</vt:lpstr>
      <vt:lpstr>Impact, Affect or Response?</vt:lpstr>
      <vt:lpstr>PowerPoint Presentation</vt:lpstr>
      <vt:lpstr>Negative bias in the language of the effects and impacts</vt:lpstr>
      <vt:lpstr>Some Outcomes of Affects &amp; Impacts Language</vt:lpstr>
      <vt:lpstr>Pathways to Victim Blaming</vt:lpstr>
      <vt:lpstr>Examples of victim blaming...</vt:lpstr>
      <vt:lpstr>  Wealthophelic person obtains illegal credit control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whakapapa of violence and  healing</dc:title>
  <dc:creator>Donny Riki</dc:creator>
  <cp:lastModifiedBy>Rachel Rangikotua</cp:lastModifiedBy>
  <cp:revision>54</cp:revision>
  <dcterms:created xsi:type="dcterms:W3CDTF">2022-10-17T06:51:11Z</dcterms:created>
  <dcterms:modified xsi:type="dcterms:W3CDTF">2023-11-19T21:47:36Z</dcterms:modified>
</cp:coreProperties>
</file>