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4"/>
  </p:notesMasterIdLst>
  <p:sldIdLst>
    <p:sldId id="360" r:id="rId2"/>
    <p:sldId id="374" r:id="rId3"/>
    <p:sldId id="262" r:id="rId4"/>
    <p:sldId id="261" r:id="rId5"/>
    <p:sldId id="367" r:id="rId6"/>
    <p:sldId id="366" r:id="rId7"/>
    <p:sldId id="320" r:id="rId8"/>
    <p:sldId id="264" r:id="rId9"/>
    <p:sldId id="322" r:id="rId10"/>
    <p:sldId id="358" r:id="rId11"/>
    <p:sldId id="293" r:id="rId12"/>
    <p:sldId id="323" r:id="rId13"/>
    <p:sldId id="318" r:id="rId14"/>
    <p:sldId id="312" r:id="rId15"/>
    <p:sldId id="334" r:id="rId16"/>
    <p:sldId id="301" r:id="rId17"/>
    <p:sldId id="335" r:id="rId18"/>
    <p:sldId id="345" r:id="rId19"/>
    <p:sldId id="303" r:id="rId20"/>
    <p:sldId id="376" r:id="rId21"/>
    <p:sldId id="333" r:id="rId22"/>
    <p:sldId id="355" r:id="rId23"/>
    <p:sldId id="344" r:id="rId24"/>
    <p:sldId id="316" r:id="rId25"/>
    <p:sldId id="332" r:id="rId26"/>
    <p:sldId id="372" r:id="rId27"/>
    <p:sldId id="308" r:id="rId28"/>
    <p:sldId id="343" r:id="rId29"/>
    <p:sldId id="347" r:id="rId30"/>
    <p:sldId id="370" r:id="rId31"/>
    <p:sldId id="313" r:id="rId32"/>
    <p:sldId id="281" r:id="rId33"/>
    <p:sldId id="267" r:id="rId34"/>
    <p:sldId id="271" r:id="rId35"/>
    <p:sldId id="268" r:id="rId36"/>
    <p:sldId id="280" r:id="rId37"/>
    <p:sldId id="275" r:id="rId38"/>
    <p:sldId id="274" r:id="rId39"/>
    <p:sldId id="361" r:id="rId40"/>
    <p:sldId id="331" r:id="rId41"/>
    <p:sldId id="315" r:id="rId42"/>
    <p:sldId id="375" r:id="rId4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69" d="100"/>
          <a:sy n="69" d="100"/>
        </p:scale>
        <p:origin x="576" y="6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409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0FF8765-2314-4C95-9E97-52BA05D48024}" type="datetimeFigureOut">
              <a:rPr lang="en-NZ" smtClean="0"/>
              <a:t>28/11/2023</a:t>
            </a:fld>
            <a:endParaRPr lang="en-NZ"/>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BACDC4E-6F74-46D2-A7EF-A822A2C7C631}" type="slidenum">
              <a:rPr lang="en-NZ" smtClean="0"/>
              <a:t>‹#›</a:t>
            </a:fld>
            <a:endParaRPr lang="en-NZ"/>
          </a:p>
        </p:txBody>
      </p:sp>
    </p:spTree>
    <p:extLst>
      <p:ext uri="{BB962C8B-B14F-4D97-AF65-F5344CB8AC3E}">
        <p14:creationId xmlns:p14="http://schemas.microsoft.com/office/powerpoint/2010/main" val="2010800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536A69-AE0F-415B-A272-F59B5C99D750}" type="datetimeFigureOut">
              <a:rPr lang="en-NZ" smtClean="0"/>
              <a:t>28/11/2023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65AC61D-785F-4BE0-9F26-F9ABBAC0529F}" type="slidenum">
              <a:rPr lang="en-NZ" smtClean="0"/>
              <a:t>‹#›</a:t>
            </a:fld>
            <a:endParaRPr lang="en-NZ"/>
          </a:p>
        </p:txBody>
      </p:sp>
    </p:spTree>
    <p:extLst>
      <p:ext uri="{BB962C8B-B14F-4D97-AF65-F5344CB8AC3E}">
        <p14:creationId xmlns:p14="http://schemas.microsoft.com/office/powerpoint/2010/main" val="3481326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536A69-AE0F-415B-A272-F59B5C99D750}" type="datetimeFigureOut">
              <a:rPr lang="en-NZ" smtClean="0"/>
              <a:t>28/11/2023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65AC61D-785F-4BE0-9F26-F9ABBAC0529F}" type="slidenum">
              <a:rPr lang="en-NZ" smtClean="0"/>
              <a:t>‹#›</a:t>
            </a:fld>
            <a:endParaRPr lang="en-NZ"/>
          </a:p>
        </p:txBody>
      </p:sp>
    </p:spTree>
    <p:extLst>
      <p:ext uri="{BB962C8B-B14F-4D97-AF65-F5344CB8AC3E}">
        <p14:creationId xmlns:p14="http://schemas.microsoft.com/office/powerpoint/2010/main" val="2314238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536A69-AE0F-415B-A272-F59B5C99D750}" type="datetimeFigureOut">
              <a:rPr lang="en-NZ" smtClean="0"/>
              <a:t>28/11/2023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65AC61D-785F-4BE0-9F26-F9ABBAC0529F}" type="slidenum">
              <a:rPr lang="en-NZ" smtClean="0"/>
              <a:t>‹#›</a:t>
            </a:fld>
            <a:endParaRPr lang="en-NZ"/>
          </a:p>
        </p:txBody>
      </p:sp>
    </p:spTree>
    <p:extLst>
      <p:ext uri="{BB962C8B-B14F-4D97-AF65-F5344CB8AC3E}">
        <p14:creationId xmlns:p14="http://schemas.microsoft.com/office/powerpoint/2010/main" val="287027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536A69-AE0F-415B-A272-F59B5C99D750}" type="datetimeFigureOut">
              <a:rPr lang="en-NZ" smtClean="0"/>
              <a:t>28/11/2023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65AC61D-785F-4BE0-9F26-F9ABBAC0529F}" type="slidenum">
              <a:rPr lang="en-NZ" smtClean="0"/>
              <a:t>‹#›</a:t>
            </a:fld>
            <a:endParaRPr lang="en-NZ"/>
          </a:p>
        </p:txBody>
      </p:sp>
    </p:spTree>
    <p:extLst>
      <p:ext uri="{BB962C8B-B14F-4D97-AF65-F5344CB8AC3E}">
        <p14:creationId xmlns:p14="http://schemas.microsoft.com/office/powerpoint/2010/main" val="317879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536A69-AE0F-415B-A272-F59B5C99D750}" type="datetimeFigureOut">
              <a:rPr lang="en-NZ" smtClean="0"/>
              <a:t>28/11/2023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65AC61D-785F-4BE0-9F26-F9ABBAC0529F}" type="slidenum">
              <a:rPr lang="en-NZ" smtClean="0"/>
              <a:t>‹#›</a:t>
            </a:fld>
            <a:endParaRPr lang="en-NZ"/>
          </a:p>
        </p:txBody>
      </p:sp>
    </p:spTree>
    <p:extLst>
      <p:ext uri="{BB962C8B-B14F-4D97-AF65-F5344CB8AC3E}">
        <p14:creationId xmlns:p14="http://schemas.microsoft.com/office/powerpoint/2010/main" val="2469890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536A69-AE0F-415B-A272-F59B5C99D750}" type="datetimeFigureOut">
              <a:rPr lang="en-NZ" smtClean="0"/>
              <a:t>28/11/2023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65AC61D-785F-4BE0-9F26-F9ABBAC0529F}" type="slidenum">
              <a:rPr lang="en-NZ" smtClean="0"/>
              <a:t>‹#›</a:t>
            </a:fld>
            <a:endParaRPr lang="en-NZ"/>
          </a:p>
        </p:txBody>
      </p:sp>
    </p:spTree>
    <p:extLst>
      <p:ext uri="{BB962C8B-B14F-4D97-AF65-F5344CB8AC3E}">
        <p14:creationId xmlns:p14="http://schemas.microsoft.com/office/powerpoint/2010/main" val="456792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536A69-AE0F-415B-A272-F59B5C99D750}" type="datetimeFigureOut">
              <a:rPr lang="en-NZ" smtClean="0"/>
              <a:t>28/11/2023</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965AC61D-785F-4BE0-9F26-F9ABBAC0529F}" type="slidenum">
              <a:rPr lang="en-NZ" smtClean="0"/>
              <a:t>‹#›</a:t>
            </a:fld>
            <a:endParaRPr lang="en-NZ"/>
          </a:p>
        </p:txBody>
      </p:sp>
    </p:spTree>
    <p:extLst>
      <p:ext uri="{BB962C8B-B14F-4D97-AF65-F5344CB8AC3E}">
        <p14:creationId xmlns:p14="http://schemas.microsoft.com/office/powerpoint/2010/main" val="463475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536A69-AE0F-415B-A272-F59B5C99D750}" type="datetimeFigureOut">
              <a:rPr lang="en-NZ" smtClean="0"/>
              <a:t>28/11/2023</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965AC61D-785F-4BE0-9F26-F9ABBAC0529F}" type="slidenum">
              <a:rPr lang="en-NZ" smtClean="0"/>
              <a:t>‹#›</a:t>
            </a:fld>
            <a:endParaRPr lang="en-NZ"/>
          </a:p>
        </p:txBody>
      </p:sp>
    </p:spTree>
    <p:extLst>
      <p:ext uri="{BB962C8B-B14F-4D97-AF65-F5344CB8AC3E}">
        <p14:creationId xmlns:p14="http://schemas.microsoft.com/office/powerpoint/2010/main" val="3131472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536A69-AE0F-415B-A272-F59B5C99D750}" type="datetimeFigureOut">
              <a:rPr lang="en-NZ" smtClean="0"/>
              <a:t>28/11/2023</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965AC61D-785F-4BE0-9F26-F9ABBAC0529F}" type="slidenum">
              <a:rPr lang="en-NZ" smtClean="0"/>
              <a:t>‹#›</a:t>
            </a:fld>
            <a:endParaRPr lang="en-NZ"/>
          </a:p>
        </p:txBody>
      </p:sp>
    </p:spTree>
    <p:extLst>
      <p:ext uri="{BB962C8B-B14F-4D97-AF65-F5344CB8AC3E}">
        <p14:creationId xmlns:p14="http://schemas.microsoft.com/office/powerpoint/2010/main" val="1598731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536A69-AE0F-415B-A272-F59B5C99D750}" type="datetimeFigureOut">
              <a:rPr lang="en-NZ" smtClean="0"/>
              <a:t>28/11/2023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65AC61D-785F-4BE0-9F26-F9ABBAC0529F}" type="slidenum">
              <a:rPr lang="en-NZ" smtClean="0"/>
              <a:t>‹#›</a:t>
            </a:fld>
            <a:endParaRPr lang="en-NZ"/>
          </a:p>
        </p:txBody>
      </p:sp>
    </p:spTree>
    <p:extLst>
      <p:ext uri="{BB962C8B-B14F-4D97-AF65-F5344CB8AC3E}">
        <p14:creationId xmlns:p14="http://schemas.microsoft.com/office/powerpoint/2010/main" val="3499775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536A69-AE0F-415B-A272-F59B5C99D750}" type="datetimeFigureOut">
              <a:rPr lang="en-NZ" smtClean="0"/>
              <a:t>28/11/2023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65AC61D-785F-4BE0-9F26-F9ABBAC0529F}" type="slidenum">
              <a:rPr lang="en-NZ" smtClean="0"/>
              <a:t>‹#›</a:t>
            </a:fld>
            <a:endParaRPr lang="en-NZ"/>
          </a:p>
        </p:txBody>
      </p:sp>
    </p:spTree>
    <p:extLst>
      <p:ext uri="{BB962C8B-B14F-4D97-AF65-F5344CB8AC3E}">
        <p14:creationId xmlns:p14="http://schemas.microsoft.com/office/powerpoint/2010/main" val="1162547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536A69-AE0F-415B-A272-F59B5C99D750}" type="datetimeFigureOut">
              <a:rPr lang="en-NZ" smtClean="0"/>
              <a:t>28/11/2023</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AC61D-785F-4BE0-9F26-F9ABBAC0529F}" type="slidenum">
              <a:rPr lang="en-NZ" smtClean="0"/>
              <a:t>‹#›</a:t>
            </a:fld>
            <a:endParaRPr lang="en-NZ"/>
          </a:p>
        </p:txBody>
      </p:sp>
    </p:spTree>
    <p:extLst>
      <p:ext uri="{BB962C8B-B14F-4D97-AF65-F5344CB8AC3E}">
        <p14:creationId xmlns:p14="http://schemas.microsoft.com/office/powerpoint/2010/main" val="23770858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ugQOacYX5m0?feature=oembed"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2.xml"/><Relationship Id="rId1" Type="http://schemas.openxmlformats.org/officeDocument/2006/relationships/video" Target="https://www.youtube.com/embed/6RzyfSsIUt4?feature=oembed"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5" title="Kirk Franklin   Lean On Me ft  Mary J  Blige, Bono, The Family, R  Kelly, Crystal Lewis">
            <a:hlinkClick r:id="" action="ppaction://media"/>
            <a:extLst>
              <a:ext uri="{FF2B5EF4-FFF2-40B4-BE49-F238E27FC236}">
                <a16:creationId xmlns:a16="http://schemas.microsoft.com/office/drawing/2014/main" id="{5296605A-C2BB-A535-FA5D-D36E9570DE7B}"/>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7917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Rectangle 1035">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9503D27-6197-7DC8-4F48-7AC937EF7580}"/>
              </a:ext>
            </a:extLst>
          </p:cNvPr>
          <p:cNvSpPr>
            <a:spLocks noGrp="1"/>
          </p:cNvSpPr>
          <p:nvPr>
            <p:ph type="title"/>
          </p:nvPr>
        </p:nvSpPr>
        <p:spPr/>
        <p:txBody>
          <a:bodyPr/>
          <a:lstStyle/>
          <a:p>
            <a:endParaRPr lang="en-NZ"/>
          </a:p>
        </p:txBody>
      </p:sp>
      <p:pic>
        <p:nvPicPr>
          <p:cNvPr id="2050" name="Picture 2">
            <a:extLst>
              <a:ext uri="{FF2B5EF4-FFF2-40B4-BE49-F238E27FC236}">
                <a16:creationId xmlns:a16="http://schemas.microsoft.com/office/drawing/2014/main" id="{623624CE-5866-CB14-37F4-9594F7090A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2088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045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person, standing, outdoor&#10;&#10;Description automatically generated">
            <a:extLst>
              <a:ext uri="{FF2B5EF4-FFF2-40B4-BE49-F238E27FC236}">
                <a16:creationId xmlns:a16="http://schemas.microsoft.com/office/drawing/2014/main" id="{C118BB66-B694-AC6A-28E4-25EE1F16CDD1}"/>
              </a:ext>
            </a:extLst>
          </p:cNvPr>
          <p:cNvPicPr>
            <a:picLocks noChangeAspect="1"/>
          </p:cNvPicPr>
          <p:nvPr/>
        </p:nvPicPr>
        <p:blipFill rotWithShape="1">
          <a:blip r:embed="rId2">
            <a:extLst>
              <a:ext uri="{28A0092B-C50C-407E-A947-70E740481C1C}">
                <a14:useLocalDpi xmlns:a14="http://schemas.microsoft.com/office/drawing/2010/main" val="0"/>
              </a:ext>
            </a:extLst>
          </a:blip>
          <a:srcRect t="2056" b="36044"/>
          <a:stretch/>
        </p:blipFill>
        <p:spPr>
          <a:xfrm>
            <a:off x="3476625" y="-85715"/>
            <a:ext cx="8715375"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10" name="Group 9">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11" name="Freeform: Shape 10">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3" name="Group 12">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7" name="Freeform: Shape 16">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15" name="Freeform: Shape 14">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7" name="TextBox 6">
            <a:extLst>
              <a:ext uri="{FF2B5EF4-FFF2-40B4-BE49-F238E27FC236}">
                <a16:creationId xmlns:a16="http://schemas.microsoft.com/office/drawing/2014/main" id="{A216C555-D339-A021-97D4-AEA9E71780A9}"/>
              </a:ext>
            </a:extLst>
          </p:cNvPr>
          <p:cNvSpPr txBox="1"/>
          <p:nvPr/>
        </p:nvSpPr>
        <p:spPr>
          <a:xfrm>
            <a:off x="2796540" y="-10963273"/>
            <a:ext cx="6263640" cy="863057"/>
          </a:xfrm>
          <a:prstGeom prst="rect">
            <a:avLst/>
          </a:prstGeom>
          <a:noFill/>
        </p:spPr>
        <p:txBody>
          <a:bodyPr wrap="square">
            <a:spAutoFit/>
          </a:bodyPr>
          <a:lstStyle/>
          <a:p>
            <a:pPr defTabSz="914400">
              <a:lnSpc>
                <a:spcPct val="120000"/>
              </a:lnSpc>
              <a:spcBef>
                <a:spcPct val="0"/>
              </a:spcBef>
              <a:spcAft>
                <a:spcPts val="600"/>
              </a:spcAft>
            </a:pPr>
            <a:r>
              <a:rPr lang="en-US" sz="1200" b="1" dirty="0">
                <a:solidFill>
                  <a:srgbClr val="FFC000"/>
                </a:solidFill>
                <a:latin typeface="Gill Sans Nova Cond Ultra Bold" panose="020B0B04020104020203" pitchFamily="34" charset="0"/>
                <a:ea typeface="+mj-ea"/>
                <a:cs typeface="+mj-cs"/>
              </a:rPr>
              <a:t>“Ko te Murunga Hara, te Rongoa </a:t>
            </a:r>
            <a:r>
              <a:rPr lang="en-US" sz="1200" b="1" dirty="0" err="1">
                <a:solidFill>
                  <a:srgbClr val="FFC000"/>
                </a:solidFill>
                <a:latin typeface="Gill Sans Nova Cond Ultra Bold" panose="020B0B04020104020203" pitchFamily="34" charset="0"/>
                <a:ea typeface="+mj-ea"/>
                <a:cs typeface="+mj-cs"/>
              </a:rPr>
              <a:t>mō</a:t>
            </a:r>
            <a:r>
              <a:rPr lang="en-US" sz="1200" b="1" dirty="0">
                <a:solidFill>
                  <a:srgbClr val="FFC000"/>
                </a:solidFill>
                <a:latin typeface="Gill Sans Nova Cond Ultra Bold" panose="020B0B04020104020203" pitchFamily="34" charset="0"/>
                <a:ea typeface="+mj-ea"/>
                <a:cs typeface="+mj-cs"/>
              </a:rPr>
              <a:t> te </a:t>
            </a:r>
            <a:r>
              <a:rPr lang="en-US" sz="1200" b="1" dirty="0" err="1">
                <a:solidFill>
                  <a:srgbClr val="FFC000"/>
                </a:solidFill>
                <a:latin typeface="Gill Sans Nova Cond Ultra Bold" panose="020B0B04020104020203" pitchFamily="34" charset="0"/>
                <a:ea typeface="+mj-ea"/>
                <a:cs typeface="+mj-cs"/>
              </a:rPr>
              <a:t>tino</a:t>
            </a:r>
            <a:r>
              <a:rPr lang="en-US" sz="1200" b="1" dirty="0">
                <a:solidFill>
                  <a:srgbClr val="FFC000"/>
                </a:solidFill>
                <a:latin typeface="Gill Sans Nova Cond Ultra Bold" panose="020B0B04020104020203" pitchFamily="34" charset="0"/>
                <a:ea typeface="+mj-ea"/>
                <a:cs typeface="+mj-cs"/>
              </a:rPr>
              <a:t> </a:t>
            </a:r>
            <a:r>
              <a:rPr lang="en-US" sz="1200" b="1" dirty="0" err="1">
                <a:solidFill>
                  <a:srgbClr val="FFC000"/>
                </a:solidFill>
                <a:latin typeface="Gill Sans Nova Cond Ultra Bold" panose="020B0B04020104020203" pitchFamily="34" charset="0"/>
                <a:ea typeface="+mj-ea"/>
                <a:cs typeface="+mj-cs"/>
              </a:rPr>
              <a:t>taumahatanga</a:t>
            </a:r>
            <a:r>
              <a:rPr lang="en-US" sz="1200" b="1" dirty="0">
                <a:solidFill>
                  <a:srgbClr val="FFC000"/>
                </a:solidFill>
                <a:latin typeface="Gill Sans Nova Cond Ultra Bold" panose="020B0B04020104020203" pitchFamily="34" charset="0"/>
                <a:ea typeface="+mj-ea"/>
                <a:cs typeface="+mj-cs"/>
              </a:rPr>
              <a:t>, te </a:t>
            </a:r>
            <a:r>
              <a:rPr lang="en-US" sz="1200" b="1" dirty="0" err="1">
                <a:solidFill>
                  <a:srgbClr val="FFC000"/>
                </a:solidFill>
                <a:latin typeface="Gill Sans Nova Cond Ultra Bold" panose="020B0B04020104020203" pitchFamily="34" charset="0"/>
                <a:ea typeface="+mj-ea"/>
                <a:cs typeface="+mj-cs"/>
              </a:rPr>
              <a:t>mamaetanga</a:t>
            </a:r>
            <a:r>
              <a:rPr lang="en-US" sz="1200" b="1" dirty="0">
                <a:solidFill>
                  <a:srgbClr val="FFC000"/>
                </a:solidFill>
                <a:latin typeface="Gill Sans Nova Cond Ultra Bold" panose="020B0B04020104020203" pitchFamily="34" charset="0"/>
                <a:ea typeface="+mj-ea"/>
                <a:cs typeface="+mj-cs"/>
              </a:rPr>
              <a:t>, </a:t>
            </a:r>
            <a:r>
              <a:rPr lang="en-US" sz="1200" b="1" dirty="0" err="1">
                <a:solidFill>
                  <a:srgbClr val="FFC000"/>
                </a:solidFill>
                <a:latin typeface="Gill Sans Nova Cond Ultra Bold" panose="020B0B04020104020203" pitchFamily="34" charset="0"/>
                <a:ea typeface="+mj-ea"/>
                <a:cs typeface="+mj-cs"/>
              </a:rPr>
              <a:t>hei</a:t>
            </a:r>
            <a:r>
              <a:rPr lang="en-US" sz="1200" b="1" dirty="0">
                <a:solidFill>
                  <a:srgbClr val="FFC000"/>
                </a:solidFill>
                <a:latin typeface="Gill Sans Nova Cond Ultra Bold" panose="020B0B04020104020203" pitchFamily="34" charset="0"/>
                <a:ea typeface="+mj-ea"/>
                <a:cs typeface="+mj-cs"/>
              </a:rPr>
              <a:t> </a:t>
            </a:r>
            <a:r>
              <a:rPr lang="en-US" sz="1200" b="1" dirty="0" err="1">
                <a:solidFill>
                  <a:srgbClr val="FFC000"/>
                </a:solidFill>
                <a:latin typeface="Gill Sans Nova Cond Ultra Bold" panose="020B0B04020104020203" pitchFamily="34" charset="0"/>
                <a:ea typeface="+mj-ea"/>
                <a:cs typeface="+mj-cs"/>
              </a:rPr>
              <a:t>oranga</a:t>
            </a:r>
            <a:r>
              <a:rPr lang="en-US" sz="1200" b="1" dirty="0">
                <a:solidFill>
                  <a:srgbClr val="FFC000"/>
                </a:solidFill>
                <a:latin typeface="Gill Sans Nova Cond Ultra Bold" panose="020B0B04020104020203" pitchFamily="34" charset="0"/>
                <a:ea typeface="+mj-ea"/>
                <a:cs typeface="+mj-cs"/>
              </a:rPr>
              <a:t> </a:t>
            </a:r>
            <a:r>
              <a:rPr lang="en-US" sz="1200" b="1" dirty="0" err="1">
                <a:solidFill>
                  <a:srgbClr val="FFC000"/>
                </a:solidFill>
                <a:latin typeface="Gill Sans Nova Cond Ultra Bold" panose="020B0B04020104020203" pitchFamily="34" charset="0"/>
                <a:ea typeface="+mj-ea"/>
                <a:cs typeface="+mj-cs"/>
              </a:rPr>
              <a:t>wairua</a:t>
            </a:r>
            <a:r>
              <a:rPr lang="en-US" sz="1200" b="1" dirty="0">
                <a:solidFill>
                  <a:srgbClr val="FFC000"/>
                </a:solidFill>
                <a:latin typeface="Gill Sans Nova Cond Ultra Bold" panose="020B0B04020104020203" pitchFamily="34" charset="0"/>
                <a:ea typeface="+mj-ea"/>
                <a:cs typeface="+mj-cs"/>
              </a:rPr>
              <a:t>, </a:t>
            </a:r>
            <a:r>
              <a:rPr lang="en-US" sz="1200" b="1" dirty="0" err="1">
                <a:solidFill>
                  <a:srgbClr val="FFC000"/>
                </a:solidFill>
                <a:latin typeface="Gill Sans Nova Cond Ultra Bold" panose="020B0B04020104020203" pitchFamily="34" charset="0"/>
                <a:ea typeface="+mj-ea"/>
                <a:cs typeface="+mj-cs"/>
              </a:rPr>
              <a:t>hei</a:t>
            </a:r>
            <a:r>
              <a:rPr lang="en-US" sz="1200" b="1" dirty="0">
                <a:solidFill>
                  <a:srgbClr val="FFC000"/>
                </a:solidFill>
                <a:latin typeface="Gill Sans Nova Cond Ultra Bold" panose="020B0B04020104020203" pitchFamily="34" charset="0"/>
                <a:ea typeface="+mj-ea"/>
                <a:cs typeface="+mj-cs"/>
              </a:rPr>
              <a:t> </a:t>
            </a:r>
            <a:r>
              <a:rPr lang="en-US" sz="1200" b="1" dirty="0" err="1">
                <a:solidFill>
                  <a:srgbClr val="FFC000"/>
                </a:solidFill>
                <a:latin typeface="Gill Sans Nova Cond Ultra Bold" panose="020B0B04020104020203" pitchFamily="34" charset="0"/>
                <a:ea typeface="+mj-ea"/>
                <a:cs typeface="+mj-cs"/>
              </a:rPr>
              <a:t>oranga</a:t>
            </a:r>
            <a:r>
              <a:rPr lang="en-US" sz="1200" b="1" dirty="0">
                <a:solidFill>
                  <a:srgbClr val="FFC000"/>
                </a:solidFill>
                <a:latin typeface="Gill Sans Nova Cond Ultra Bold" panose="020B0B04020104020203" pitchFamily="34" charset="0"/>
                <a:ea typeface="+mj-ea"/>
                <a:cs typeface="+mj-cs"/>
              </a:rPr>
              <a:t> </a:t>
            </a:r>
            <a:r>
              <a:rPr lang="en-US" sz="1200" b="1" dirty="0" err="1">
                <a:solidFill>
                  <a:srgbClr val="FFC000"/>
                </a:solidFill>
                <a:latin typeface="Gill Sans Nova Cond Ultra Bold" panose="020B0B04020104020203" pitchFamily="34" charset="0"/>
                <a:ea typeface="+mj-ea"/>
                <a:cs typeface="+mj-cs"/>
              </a:rPr>
              <a:t>tinana</a:t>
            </a:r>
            <a:r>
              <a:rPr lang="en-US" sz="1200" b="1" dirty="0">
                <a:solidFill>
                  <a:srgbClr val="FFC000"/>
                </a:solidFill>
                <a:latin typeface="Gill Sans Nova Cond Ultra Bold" panose="020B0B04020104020203" pitchFamily="34" charset="0"/>
                <a:ea typeface="+mj-ea"/>
                <a:cs typeface="+mj-cs"/>
              </a:rPr>
              <a:t>, </a:t>
            </a:r>
            <a:r>
              <a:rPr lang="en-US" sz="1200" b="1" dirty="0" err="1">
                <a:solidFill>
                  <a:srgbClr val="FFC000"/>
                </a:solidFill>
                <a:latin typeface="Gill Sans Nova Cond Ultra Bold" panose="020B0B04020104020203" pitchFamily="34" charset="0"/>
                <a:ea typeface="+mj-ea"/>
                <a:cs typeface="+mj-cs"/>
              </a:rPr>
              <a:t>hei</a:t>
            </a:r>
            <a:r>
              <a:rPr lang="en-US" sz="1200" b="1" dirty="0">
                <a:solidFill>
                  <a:srgbClr val="FFC000"/>
                </a:solidFill>
                <a:latin typeface="Gill Sans Nova Cond Ultra Bold" panose="020B0B04020104020203" pitchFamily="34" charset="0"/>
                <a:ea typeface="+mj-ea"/>
                <a:cs typeface="+mj-cs"/>
              </a:rPr>
              <a:t> </a:t>
            </a:r>
            <a:r>
              <a:rPr lang="en-US" sz="1200" b="1" dirty="0" err="1">
                <a:solidFill>
                  <a:srgbClr val="FFC000"/>
                </a:solidFill>
                <a:latin typeface="Gill Sans Nova Cond Ultra Bold" panose="020B0B04020104020203" pitchFamily="34" charset="0"/>
                <a:ea typeface="+mj-ea"/>
                <a:cs typeface="+mj-cs"/>
              </a:rPr>
              <a:t>oranga</a:t>
            </a:r>
            <a:r>
              <a:rPr lang="en-US" sz="1200" b="1" dirty="0">
                <a:solidFill>
                  <a:srgbClr val="FFC000"/>
                </a:solidFill>
                <a:latin typeface="Gill Sans Nova Cond Ultra Bold" panose="020B0B04020104020203" pitchFamily="34" charset="0"/>
                <a:ea typeface="+mj-ea"/>
                <a:cs typeface="+mj-cs"/>
              </a:rPr>
              <a:t> </a:t>
            </a:r>
            <a:r>
              <a:rPr lang="en-US" sz="1200" b="1" dirty="0" err="1">
                <a:solidFill>
                  <a:srgbClr val="FFC000"/>
                </a:solidFill>
                <a:latin typeface="Gill Sans Nova Cond Ultra Bold" panose="020B0B04020104020203" pitchFamily="34" charset="0"/>
                <a:ea typeface="+mj-ea"/>
                <a:cs typeface="+mj-cs"/>
              </a:rPr>
              <a:t>mōhou</a:t>
            </a:r>
            <a:r>
              <a:rPr lang="en-US" sz="1200" b="1" dirty="0">
                <a:solidFill>
                  <a:srgbClr val="FFC000"/>
                </a:solidFill>
                <a:latin typeface="Gill Sans Nova Cond Ultra Bold" panose="020B0B04020104020203" pitchFamily="34" charset="0"/>
                <a:ea typeface="+mj-ea"/>
                <a:cs typeface="+mj-cs"/>
              </a:rPr>
              <a:t> me </a:t>
            </a:r>
            <a:r>
              <a:rPr lang="en-US" sz="1200" b="1" dirty="0" err="1">
                <a:solidFill>
                  <a:srgbClr val="FFC000"/>
                </a:solidFill>
                <a:latin typeface="Gill Sans Nova Cond Ultra Bold" panose="020B0B04020104020203" pitchFamily="34" charset="0"/>
                <a:ea typeface="+mj-ea"/>
                <a:cs typeface="+mj-cs"/>
              </a:rPr>
              <a:t>tō</a:t>
            </a:r>
            <a:r>
              <a:rPr lang="en-US" sz="1200" b="1" dirty="0">
                <a:solidFill>
                  <a:srgbClr val="FFC000"/>
                </a:solidFill>
                <a:latin typeface="Gill Sans Nova Cond Ultra Bold" panose="020B0B04020104020203" pitchFamily="34" charset="0"/>
                <a:ea typeface="+mj-ea"/>
                <a:cs typeface="+mj-cs"/>
              </a:rPr>
              <a:t> </a:t>
            </a:r>
            <a:r>
              <a:rPr lang="en-US" sz="1200" b="1" dirty="0" err="1">
                <a:solidFill>
                  <a:srgbClr val="FFC000"/>
                </a:solidFill>
                <a:latin typeface="Gill Sans Nova Cond Ultra Bold" panose="020B0B04020104020203" pitchFamily="34" charset="0"/>
                <a:ea typeface="+mj-ea"/>
                <a:cs typeface="+mj-cs"/>
              </a:rPr>
              <a:t>whānau</a:t>
            </a:r>
            <a:r>
              <a:rPr lang="en-US" sz="1200" b="1" dirty="0">
                <a:solidFill>
                  <a:srgbClr val="FFC000"/>
                </a:solidFill>
                <a:latin typeface="Gill Sans Nova Cond Ultra Bold" panose="020B0B04020104020203" pitchFamily="34" charset="0"/>
                <a:ea typeface="+mj-ea"/>
                <a:cs typeface="+mj-cs"/>
              </a:rPr>
              <a:t>”</a:t>
            </a:r>
            <a:endParaRPr lang="en-US" sz="1200" b="1" dirty="0">
              <a:solidFill>
                <a:schemeClr val="bg1"/>
              </a:solidFill>
              <a:latin typeface="Gill Sans Nova Cond Ultra Bold" panose="020B0B04020104020203" pitchFamily="34" charset="0"/>
              <a:ea typeface="+mj-ea"/>
              <a:cs typeface="+mj-cs"/>
            </a:endParaRPr>
          </a:p>
          <a:p>
            <a:pPr defTabSz="914400">
              <a:lnSpc>
                <a:spcPct val="90000"/>
              </a:lnSpc>
              <a:spcBef>
                <a:spcPct val="0"/>
              </a:spcBef>
              <a:spcAft>
                <a:spcPts val="600"/>
              </a:spcAft>
            </a:pPr>
            <a:r>
              <a:rPr lang="en-US" sz="1800" b="1" dirty="0">
                <a:solidFill>
                  <a:schemeClr val="bg1"/>
                </a:solidFill>
                <a:latin typeface="Gill Sans Nova Cond Ultra Bold" panose="020B0B04020104020203" pitchFamily="34" charset="0"/>
                <a:ea typeface="+mj-ea"/>
                <a:cs typeface="+mj-cs"/>
              </a:rPr>
              <a:t>                                         </a:t>
            </a:r>
            <a:endParaRPr lang="en-US" sz="1000" b="1" dirty="0">
              <a:solidFill>
                <a:srgbClr val="FFC000"/>
              </a:solidFill>
              <a:latin typeface="Gill Sans Nova Cond Ultra Bold" panose="020B0B04020104020203" pitchFamily="34" charset="0"/>
              <a:ea typeface="+mj-ea"/>
              <a:cs typeface="+mj-cs"/>
            </a:endParaRPr>
          </a:p>
        </p:txBody>
      </p:sp>
      <p:sp>
        <p:nvSpPr>
          <p:cNvPr id="28" name="TextBox 27">
            <a:extLst>
              <a:ext uri="{FF2B5EF4-FFF2-40B4-BE49-F238E27FC236}">
                <a16:creationId xmlns:a16="http://schemas.microsoft.com/office/drawing/2014/main" id="{F6084558-651E-5C8D-483C-AC35D8F52B5B}"/>
              </a:ext>
            </a:extLst>
          </p:cNvPr>
          <p:cNvSpPr txBox="1"/>
          <p:nvPr/>
        </p:nvSpPr>
        <p:spPr>
          <a:xfrm>
            <a:off x="73355" y="69989"/>
            <a:ext cx="3526058" cy="3688830"/>
          </a:xfrm>
          <a:prstGeom prst="rect">
            <a:avLst/>
          </a:prstGeom>
          <a:noFill/>
        </p:spPr>
        <p:txBody>
          <a:bodyPr wrap="square">
            <a:spAutoFit/>
          </a:bodyPr>
          <a:lstStyle/>
          <a:p>
            <a:pPr defTabSz="914400">
              <a:lnSpc>
                <a:spcPct val="120000"/>
              </a:lnSpc>
              <a:spcBef>
                <a:spcPct val="0"/>
              </a:spcBef>
              <a:spcAft>
                <a:spcPts val="600"/>
              </a:spcAft>
            </a:pPr>
            <a:r>
              <a:rPr lang="en-US" sz="2400" b="1" dirty="0">
                <a:solidFill>
                  <a:srgbClr val="FFFF00"/>
                </a:solidFill>
                <a:latin typeface="Gill Sans Nova Cond Ultra Bold" panose="020B0B04020104020203" pitchFamily="34" charset="0"/>
                <a:ea typeface="+mj-ea"/>
                <a:cs typeface="+mj-cs"/>
              </a:rPr>
              <a:t>“Ko te murunga hara, he </a:t>
            </a:r>
            <a:r>
              <a:rPr lang="en-US" sz="2400" b="1" dirty="0" err="1">
                <a:solidFill>
                  <a:srgbClr val="FFFF00"/>
                </a:solidFill>
                <a:latin typeface="Gill Sans Nova Cond Ultra Bold" panose="020B0B04020104020203" pitchFamily="34" charset="0"/>
                <a:ea typeface="+mj-ea"/>
                <a:cs typeface="+mj-cs"/>
              </a:rPr>
              <a:t>rongoa</a:t>
            </a:r>
            <a:r>
              <a:rPr lang="en-US" sz="2400" b="1" dirty="0">
                <a:solidFill>
                  <a:srgbClr val="FFFF00"/>
                </a:solidFill>
                <a:latin typeface="Gill Sans Nova Cond Ultra Bold" panose="020B0B04020104020203" pitchFamily="34" charset="0"/>
                <a:ea typeface="+mj-ea"/>
                <a:cs typeface="+mj-cs"/>
              </a:rPr>
              <a:t> </a:t>
            </a:r>
            <a:r>
              <a:rPr lang="en-US" sz="2400" b="1" dirty="0" err="1">
                <a:solidFill>
                  <a:srgbClr val="FFFF00"/>
                </a:solidFill>
                <a:latin typeface="Gill Sans Nova Cond Ultra Bold" panose="020B0B04020104020203" pitchFamily="34" charset="0"/>
                <a:ea typeface="+mj-ea"/>
                <a:cs typeface="+mj-cs"/>
              </a:rPr>
              <a:t>mō</a:t>
            </a:r>
            <a:r>
              <a:rPr lang="en-US" sz="2400" b="1" dirty="0">
                <a:solidFill>
                  <a:srgbClr val="FFFF00"/>
                </a:solidFill>
                <a:latin typeface="Gill Sans Nova Cond Ultra Bold" panose="020B0B04020104020203" pitchFamily="34" charset="0"/>
                <a:ea typeface="+mj-ea"/>
                <a:cs typeface="+mj-cs"/>
              </a:rPr>
              <a:t> te </a:t>
            </a:r>
            <a:r>
              <a:rPr lang="en-US" sz="2400" b="1" dirty="0" err="1">
                <a:solidFill>
                  <a:srgbClr val="FFFF00"/>
                </a:solidFill>
                <a:latin typeface="Gill Sans Nova Cond Ultra Bold" panose="020B0B04020104020203" pitchFamily="34" charset="0"/>
                <a:ea typeface="+mj-ea"/>
                <a:cs typeface="+mj-cs"/>
              </a:rPr>
              <a:t>taumahatanga</a:t>
            </a:r>
            <a:r>
              <a:rPr lang="en-US" sz="2400" b="1" dirty="0">
                <a:solidFill>
                  <a:srgbClr val="FFFF00"/>
                </a:solidFill>
                <a:latin typeface="Gill Sans Nova Cond Ultra Bold" panose="020B0B04020104020203" pitchFamily="34" charset="0"/>
                <a:ea typeface="+mj-ea"/>
                <a:cs typeface="+mj-cs"/>
              </a:rPr>
              <a:t> me te </a:t>
            </a:r>
            <a:r>
              <a:rPr lang="en-US" sz="2400" b="1" dirty="0" err="1">
                <a:solidFill>
                  <a:srgbClr val="FFFF00"/>
                </a:solidFill>
                <a:latin typeface="Gill Sans Nova Cond Ultra Bold" panose="020B0B04020104020203" pitchFamily="34" charset="0"/>
                <a:ea typeface="+mj-ea"/>
                <a:cs typeface="+mj-cs"/>
              </a:rPr>
              <a:t>mamaetanga</a:t>
            </a:r>
            <a:r>
              <a:rPr lang="en-US" sz="2400" b="1" dirty="0">
                <a:solidFill>
                  <a:srgbClr val="FFFF00"/>
                </a:solidFill>
                <a:latin typeface="Gill Sans Nova Cond Ultra Bold" panose="020B0B04020104020203" pitchFamily="34" charset="0"/>
                <a:ea typeface="+mj-ea"/>
                <a:cs typeface="+mj-cs"/>
              </a:rPr>
              <a:t>, </a:t>
            </a:r>
            <a:r>
              <a:rPr lang="en-US" sz="2400" b="1" dirty="0" err="1">
                <a:solidFill>
                  <a:srgbClr val="FFFF00"/>
                </a:solidFill>
                <a:latin typeface="Gill Sans Nova Cond Ultra Bold" panose="020B0B04020104020203" pitchFamily="34" charset="0"/>
                <a:ea typeface="+mj-ea"/>
                <a:cs typeface="+mj-cs"/>
              </a:rPr>
              <a:t>hei</a:t>
            </a:r>
            <a:r>
              <a:rPr lang="en-US" sz="2400" b="1" dirty="0">
                <a:solidFill>
                  <a:srgbClr val="FFFF00"/>
                </a:solidFill>
                <a:latin typeface="Gill Sans Nova Cond Ultra Bold" panose="020B0B04020104020203" pitchFamily="34" charset="0"/>
                <a:ea typeface="+mj-ea"/>
                <a:cs typeface="+mj-cs"/>
              </a:rPr>
              <a:t> </a:t>
            </a:r>
            <a:r>
              <a:rPr lang="en-US" sz="2400" b="1" dirty="0" err="1">
                <a:solidFill>
                  <a:srgbClr val="FFFF00"/>
                </a:solidFill>
                <a:latin typeface="Gill Sans Nova Cond Ultra Bold" panose="020B0B04020104020203" pitchFamily="34" charset="0"/>
                <a:ea typeface="+mj-ea"/>
                <a:cs typeface="+mj-cs"/>
              </a:rPr>
              <a:t>oranga</a:t>
            </a:r>
            <a:r>
              <a:rPr lang="en-US" sz="2400" b="1" dirty="0">
                <a:solidFill>
                  <a:srgbClr val="FFFF00"/>
                </a:solidFill>
                <a:latin typeface="Gill Sans Nova Cond Ultra Bold" panose="020B0B04020104020203" pitchFamily="34" charset="0"/>
                <a:ea typeface="+mj-ea"/>
                <a:cs typeface="+mj-cs"/>
              </a:rPr>
              <a:t> </a:t>
            </a:r>
            <a:r>
              <a:rPr lang="en-US" sz="2400" b="1" dirty="0" err="1">
                <a:solidFill>
                  <a:srgbClr val="FFFF00"/>
                </a:solidFill>
                <a:latin typeface="Gill Sans Nova Cond Ultra Bold" panose="020B0B04020104020203" pitchFamily="34" charset="0"/>
                <a:ea typeface="+mj-ea"/>
                <a:cs typeface="+mj-cs"/>
              </a:rPr>
              <a:t>wairua</a:t>
            </a:r>
            <a:r>
              <a:rPr lang="en-US" sz="2400" b="1" dirty="0">
                <a:solidFill>
                  <a:srgbClr val="FFFF00"/>
                </a:solidFill>
                <a:latin typeface="Gill Sans Nova Cond Ultra Bold" panose="020B0B04020104020203" pitchFamily="34" charset="0"/>
                <a:ea typeface="+mj-ea"/>
                <a:cs typeface="+mj-cs"/>
              </a:rPr>
              <a:t>, </a:t>
            </a:r>
            <a:r>
              <a:rPr lang="en-US" sz="2400" b="1" dirty="0" err="1">
                <a:solidFill>
                  <a:srgbClr val="FFFF00"/>
                </a:solidFill>
                <a:latin typeface="Gill Sans Nova Cond Ultra Bold" panose="020B0B04020104020203" pitchFamily="34" charset="0"/>
                <a:ea typeface="+mj-ea"/>
                <a:cs typeface="+mj-cs"/>
              </a:rPr>
              <a:t>hei</a:t>
            </a:r>
            <a:r>
              <a:rPr lang="en-US" sz="2400" b="1" dirty="0">
                <a:solidFill>
                  <a:srgbClr val="FFFF00"/>
                </a:solidFill>
                <a:latin typeface="Gill Sans Nova Cond Ultra Bold" panose="020B0B04020104020203" pitchFamily="34" charset="0"/>
                <a:ea typeface="+mj-ea"/>
                <a:cs typeface="+mj-cs"/>
              </a:rPr>
              <a:t> </a:t>
            </a:r>
            <a:r>
              <a:rPr lang="en-US" sz="2400" b="1" dirty="0" err="1">
                <a:solidFill>
                  <a:srgbClr val="FFFF00"/>
                </a:solidFill>
                <a:latin typeface="Gill Sans Nova Cond Ultra Bold" panose="020B0B04020104020203" pitchFamily="34" charset="0"/>
                <a:ea typeface="+mj-ea"/>
                <a:cs typeface="+mj-cs"/>
              </a:rPr>
              <a:t>oranga</a:t>
            </a:r>
            <a:r>
              <a:rPr lang="en-US" sz="2400" b="1" dirty="0">
                <a:solidFill>
                  <a:srgbClr val="FFFF00"/>
                </a:solidFill>
                <a:latin typeface="Gill Sans Nova Cond Ultra Bold" panose="020B0B04020104020203" pitchFamily="34" charset="0"/>
                <a:ea typeface="+mj-ea"/>
                <a:cs typeface="+mj-cs"/>
              </a:rPr>
              <a:t> </a:t>
            </a:r>
            <a:r>
              <a:rPr lang="en-US" sz="2400" b="1" dirty="0" err="1">
                <a:solidFill>
                  <a:srgbClr val="FFFF00"/>
                </a:solidFill>
                <a:latin typeface="Gill Sans Nova Cond Ultra Bold" panose="020B0B04020104020203" pitchFamily="34" charset="0"/>
                <a:ea typeface="+mj-ea"/>
                <a:cs typeface="+mj-cs"/>
              </a:rPr>
              <a:t>tinana</a:t>
            </a:r>
            <a:r>
              <a:rPr lang="en-US" sz="2400" b="1" dirty="0">
                <a:solidFill>
                  <a:srgbClr val="FFFF00"/>
                </a:solidFill>
                <a:latin typeface="Gill Sans Nova Cond Ultra Bold" panose="020B0B04020104020203" pitchFamily="34" charset="0"/>
                <a:ea typeface="+mj-ea"/>
                <a:cs typeface="+mj-cs"/>
              </a:rPr>
              <a:t>, </a:t>
            </a:r>
            <a:r>
              <a:rPr lang="en-US" sz="2400" b="1" dirty="0" err="1">
                <a:solidFill>
                  <a:srgbClr val="FFFF00"/>
                </a:solidFill>
                <a:latin typeface="Gill Sans Nova Cond Ultra Bold" panose="020B0B04020104020203" pitchFamily="34" charset="0"/>
                <a:ea typeface="+mj-ea"/>
                <a:cs typeface="+mj-cs"/>
              </a:rPr>
              <a:t>hei</a:t>
            </a:r>
            <a:r>
              <a:rPr lang="en-US" sz="2400" b="1" dirty="0">
                <a:solidFill>
                  <a:srgbClr val="FFFF00"/>
                </a:solidFill>
                <a:latin typeface="Gill Sans Nova Cond Ultra Bold" panose="020B0B04020104020203" pitchFamily="34" charset="0"/>
                <a:ea typeface="+mj-ea"/>
                <a:cs typeface="+mj-cs"/>
              </a:rPr>
              <a:t> </a:t>
            </a:r>
            <a:r>
              <a:rPr lang="en-US" sz="2400" b="1" dirty="0" err="1">
                <a:solidFill>
                  <a:srgbClr val="FFFF00"/>
                </a:solidFill>
                <a:latin typeface="Gill Sans Nova Cond Ultra Bold" panose="020B0B04020104020203" pitchFamily="34" charset="0"/>
                <a:ea typeface="+mj-ea"/>
                <a:cs typeface="+mj-cs"/>
              </a:rPr>
              <a:t>oranga</a:t>
            </a:r>
            <a:r>
              <a:rPr lang="en-US" sz="2400" b="1" dirty="0">
                <a:solidFill>
                  <a:srgbClr val="FFFF00"/>
                </a:solidFill>
                <a:latin typeface="Gill Sans Nova Cond Ultra Bold" panose="020B0B04020104020203" pitchFamily="34" charset="0"/>
                <a:ea typeface="+mj-ea"/>
                <a:cs typeface="+mj-cs"/>
              </a:rPr>
              <a:t> </a:t>
            </a:r>
            <a:r>
              <a:rPr lang="en-US" sz="2400" b="1" dirty="0" err="1">
                <a:solidFill>
                  <a:srgbClr val="FFFF00"/>
                </a:solidFill>
                <a:latin typeface="Gill Sans Nova Cond Ultra Bold" panose="020B0B04020104020203" pitchFamily="34" charset="0"/>
                <a:ea typeface="+mj-ea"/>
                <a:cs typeface="+mj-cs"/>
              </a:rPr>
              <a:t>mōhou</a:t>
            </a:r>
            <a:r>
              <a:rPr lang="en-US" sz="2400" b="1" dirty="0">
                <a:solidFill>
                  <a:srgbClr val="FFFF00"/>
                </a:solidFill>
                <a:latin typeface="Gill Sans Nova Cond Ultra Bold" panose="020B0B04020104020203" pitchFamily="34" charset="0"/>
                <a:ea typeface="+mj-ea"/>
                <a:cs typeface="+mj-cs"/>
              </a:rPr>
              <a:t> me </a:t>
            </a:r>
            <a:r>
              <a:rPr lang="en-US" sz="2400" b="1" dirty="0" err="1">
                <a:solidFill>
                  <a:srgbClr val="FFFF00"/>
                </a:solidFill>
                <a:latin typeface="Gill Sans Nova Cond Ultra Bold" panose="020B0B04020104020203" pitchFamily="34" charset="0"/>
                <a:ea typeface="+mj-ea"/>
                <a:cs typeface="+mj-cs"/>
              </a:rPr>
              <a:t>tō</a:t>
            </a:r>
            <a:r>
              <a:rPr lang="en-US" sz="2400" b="1" dirty="0">
                <a:solidFill>
                  <a:srgbClr val="FFFF00"/>
                </a:solidFill>
                <a:latin typeface="Gill Sans Nova Cond Ultra Bold" panose="020B0B04020104020203" pitchFamily="34" charset="0"/>
                <a:ea typeface="+mj-ea"/>
                <a:cs typeface="+mj-cs"/>
              </a:rPr>
              <a:t> whānau” </a:t>
            </a:r>
          </a:p>
          <a:p>
            <a:pPr defTabSz="914400">
              <a:lnSpc>
                <a:spcPct val="120000"/>
              </a:lnSpc>
              <a:spcBef>
                <a:spcPct val="0"/>
              </a:spcBef>
              <a:spcAft>
                <a:spcPts val="600"/>
              </a:spcAft>
            </a:pPr>
            <a:r>
              <a:rPr lang="en-US" sz="2400" b="1" dirty="0">
                <a:solidFill>
                  <a:srgbClr val="FFC000"/>
                </a:solidFill>
                <a:latin typeface="Gill Sans Nova Cond Ultra Bold" panose="020B0B04020104020203" pitchFamily="34" charset="0"/>
                <a:ea typeface="+mj-ea"/>
                <a:cs typeface="+mj-cs"/>
              </a:rPr>
              <a:t>                  </a:t>
            </a:r>
            <a:r>
              <a:rPr lang="en-US" b="1" dirty="0">
                <a:solidFill>
                  <a:srgbClr val="FFFF00"/>
                </a:solidFill>
                <a:latin typeface="Gill Sans Nova Cond Ultra Bold" panose="020B0B04020104020203" pitchFamily="34" charset="0"/>
                <a:ea typeface="+mj-ea"/>
                <a:cs typeface="+mj-cs"/>
              </a:rPr>
              <a:t>– </a:t>
            </a:r>
            <a:r>
              <a:rPr lang="en-US" b="1" dirty="0" err="1">
                <a:solidFill>
                  <a:srgbClr val="FFFF00"/>
                </a:solidFill>
                <a:latin typeface="Gill Sans Nova Cond Ultra Bold" panose="020B0B04020104020203" pitchFamily="34" charset="0"/>
                <a:ea typeface="+mj-ea"/>
                <a:cs typeface="+mj-cs"/>
              </a:rPr>
              <a:t>Rohi</a:t>
            </a:r>
            <a:r>
              <a:rPr lang="en-US" b="1" dirty="0">
                <a:solidFill>
                  <a:srgbClr val="FFFF00"/>
                </a:solidFill>
                <a:latin typeface="Gill Sans Nova Cond Ultra Bold" panose="020B0B04020104020203" pitchFamily="34" charset="0"/>
                <a:ea typeface="+mj-ea"/>
                <a:cs typeface="+mj-cs"/>
              </a:rPr>
              <a:t> </a:t>
            </a:r>
            <a:r>
              <a:rPr lang="en-US" b="1" dirty="0" err="1">
                <a:solidFill>
                  <a:srgbClr val="FFFF00"/>
                </a:solidFill>
                <a:latin typeface="Gill Sans Nova Cond Ultra Bold" panose="020B0B04020104020203" pitchFamily="34" charset="0"/>
                <a:ea typeface="+mj-ea"/>
                <a:cs typeface="+mj-cs"/>
              </a:rPr>
              <a:t>Ehu</a:t>
            </a:r>
            <a:r>
              <a:rPr lang="en-US" b="1" dirty="0">
                <a:solidFill>
                  <a:srgbClr val="FFFF00"/>
                </a:solidFill>
                <a:latin typeface="Gill Sans Nova Cond Ultra Bold" panose="020B0B04020104020203" pitchFamily="34" charset="0"/>
                <a:ea typeface="+mj-ea"/>
                <a:cs typeface="+mj-cs"/>
              </a:rPr>
              <a:t> Thompson</a:t>
            </a:r>
          </a:p>
        </p:txBody>
      </p:sp>
      <p:sp>
        <p:nvSpPr>
          <p:cNvPr id="30" name="TextBox 29">
            <a:extLst>
              <a:ext uri="{FF2B5EF4-FFF2-40B4-BE49-F238E27FC236}">
                <a16:creationId xmlns:a16="http://schemas.microsoft.com/office/drawing/2014/main" id="{CB89D41F-67CE-E896-E7A3-729CF87AE2D0}"/>
              </a:ext>
            </a:extLst>
          </p:cNvPr>
          <p:cNvSpPr txBox="1"/>
          <p:nvPr/>
        </p:nvSpPr>
        <p:spPr>
          <a:xfrm>
            <a:off x="73355" y="3759303"/>
            <a:ext cx="3717131" cy="3168688"/>
          </a:xfrm>
          <a:prstGeom prst="rect">
            <a:avLst/>
          </a:prstGeom>
          <a:noFill/>
        </p:spPr>
        <p:txBody>
          <a:bodyPr wrap="square">
            <a:spAutoFit/>
          </a:bodyPr>
          <a:lstStyle/>
          <a:p>
            <a:pPr defTabSz="914400">
              <a:lnSpc>
                <a:spcPct val="120000"/>
              </a:lnSpc>
              <a:spcBef>
                <a:spcPct val="0"/>
              </a:spcBef>
              <a:spcAft>
                <a:spcPts val="600"/>
              </a:spcAft>
            </a:pPr>
            <a:r>
              <a:rPr lang="en-US" sz="2400" b="1" dirty="0">
                <a:solidFill>
                  <a:schemeClr val="bg1"/>
                </a:solidFill>
                <a:latin typeface="Gill Sans Nova Cond Ultra Bold" panose="020B0B04020104020203" pitchFamily="34" charset="0"/>
                <a:ea typeface="+mj-ea"/>
                <a:cs typeface="+mj-cs"/>
              </a:rPr>
              <a:t>“Forgiveness is the medicine for deep hurts, it will refresh your spirit, it will replenish your body but most importantly it is life giving for you and your whanau”</a:t>
            </a:r>
          </a:p>
        </p:txBody>
      </p:sp>
    </p:spTree>
    <p:extLst>
      <p:ext uri="{BB962C8B-B14F-4D97-AF65-F5344CB8AC3E}">
        <p14:creationId xmlns:p14="http://schemas.microsoft.com/office/powerpoint/2010/main" val="1225533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nline Media 7">
            <a:hlinkClick r:id="" action="ppaction://media"/>
            <a:extLst>
              <a:ext uri="{FF2B5EF4-FFF2-40B4-BE49-F238E27FC236}">
                <a16:creationId xmlns:a16="http://schemas.microsoft.com/office/drawing/2014/main" id="{142F6417-7367-972C-51D5-8A9EFC486B9F}"/>
              </a:ext>
            </a:extLst>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49839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Rectangle 1035">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E8FE12D0-EC63-8A9A-38FC-0EF0977B12CF}"/>
              </a:ext>
            </a:extLst>
          </p:cNvPr>
          <p:cNvSpPr>
            <a:spLocks noGrp="1"/>
          </p:cNvSpPr>
          <p:nvPr>
            <p:ph type="title"/>
          </p:nvPr>
        </p:nvSpPr>
        <p:spPr>
          <a:xfrm>
            <a:off x="777240" y="3234380"/>
            <a:ext cx="12095480" cy="1139139"/>
          </a:xfrm>
        </p:spPr>
        <p:txBody>
          <a:bodyPr>
            <a:noAutofit/>
          </a:bodyPr>
          <a:lstStyle/>
          <a:p>
            <a:r>
              <a:rPr lang="en-US" sz="8800" dirty="0">
                <a:solidFill>
                  <a:srgbClr val="FFFF00"/>
                </a:solidFill>
                <a:latin typeface="Gill Sans Nova Cond Ultra Bold" panose="020B0B04020104020203" pitchFamily="34" charset="0"/>
              </a:rPr>
              <a:t>TWO QUESTIONS </a:t>
            </a:r>
            <a:br>
              <a:rPr lang="en-US" sz="8800" dirty="0">
                <a:solidFill>
                  <a:srgbClr val="FFFF00"/>
                </a:solidFill>
                <a:latin typeface="Gill Sans Nova Cond Ultra Bold" panose="020B0B04020104020203" pitchFamily="34" charset="0"/>
              </a:rPr>
            </a:br>
            <a:r>
              <a:rPr lang="en-US" sz="8800" dirty="0">
                <a:solidFill>
                  <a:srgbClr val="FFFF00"/>
                </a:solidFill>
                <a:latin typeface="Gill Sans Nova Cond Ultra Bold" panose="020B0B04020104020203" pitchFamily="34" charset="0"/>
              </a:rPr>
              <a:t>I GET ASKED BY MY CLIENTS ALOT…</a:t>
            </a:r>
            <a:br>
              <a:rPr lang="en-US" sz="6600" b="1" dirty="0">
                <a:solidFill>
                  <a:schemeClr val="accent4"/>
                </a:solidFill>
                <a:latin typeface="Gill Sans Nova Cond Ultra Bold" panose="020B0B04020104020203" pitchFamily="34" charset="0"/>
                <a:ea typeface="+mj-ea"/>
                <a:cs typeface="+mj-cs"/>
              </a:rPr>
            </a:br>
            <a:endParaRPr lang="en-NZ" sz="6600" dirty="0">
              <a:solidFill>
                <a:srgbClr val="FFFF00"/>
              </a:solidFill>
            </a:endParaRPr>
          </a:p>
        </p:txBody>
      </p:sp>
    </p:spTree>
    <p:extLst>
      <p:ext uri="{BB962C8B-B14F-4D97-AF65-F5344CB8AC3E}">
        <p14:creationId xmlns:p14="http://schemas.microsoft.com/office/powerpoint/2010/main" val="2541143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Rectangle 1035">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E8FE12D0-EC63-8A9A-38FC-0EF0977B12CF}"/>
              </a:ext>
            </a:extLst>
          </p:cNvPr>
          <p:cNvSpPr>
            <a:spLocks noGrp="1"/>
          </p:cNvSpPr>
          <p:nvPr>
            <p:ph type="title"/>
          </p:nvPr>
        </p:nvSpPr>
        <p:spPr>
          <a:xfrm>
            <a:off x="917614" y="3270983"/>
            <a:ext cx="12095480" cy="1139139"/>
          </a:xfrm>
        </p:spPr>
        <p:txBody>
          <a:bodyPr>
            <a:noAutofit/>
          </a:bodyPr>
          <a:lstStyle/>
          <a:p>
            <a:r>
              <a:rPr lang="en-US" sz="8800" dirty="0">
                <a:solidFill>
                  <a:srgbClr val="FFFF00"/>
                </a:solidFill>
                <a:latin typeface="Gill Sans Nova Cond Ultra Bold" panose="020B0B04020104020203" pitchFamily="34" charset="0"/>
              </a:rPr>
              <a:t>1. </a:t>
            </a:r>
            <a:r>
              <a:rPr lang="en-US" sz="8800" b="1" dirty="0">
                <a:solidFill>
                  <a:schemeClr val="bg1"/>
                </a:solidFill>
                <a:latin typeface="Gill Sans Nova Cond Ultra Bold" panose="020B0B04020104020203" pitchFamily="34" charset="0"/>
              </a:rPr>
              <a:t>How can I forgive others who have hurt </a:t>
            </a:r>
            <a:br>
              <a:rPr lang="en-US" sz="8800" b="1" dirty="0">
                <a:solidFill>
                  <a:schemeClr val="bg1"/>
                </a:solidFill>
                <a:latin typeface="Gill Sans Nova Cond Ultra Bold" panose="020B0B04020104020203" pitchFamily="34" charset="0"/>
              </a:rPr>
            </a:br>
            <a:r>
              <a:rPr lang="en-US" sz="8800" b="1" dirty="0">
                <a:solidFill>
                  <a:schemeClr val="bg1"/>
                </a:solidFill>
                <a:latin typeface="Gill Sans Nova Cond Ultra Bold" panose="020B0B04020104020203" pitchFamily="34" charset="0"/>
              </a:rPr>
              <a:t>or wronged me?</a:t>
            </a:r>
            <a:br>
              <a:rPr lang="en-US" sz="6600" b="1" dirty="0">
                <a:solidFill>
                  <a:schemeClr val="bg1"/>
                </a:solidFill>
                <a:latin typeface="Gill Sans Nova Cond Ultra Bold" panose="020B0B04020104020203" pitchFamily="34" charset="0"/>
              </a:rPr>
            </a:br>
            <a:endParaRPr lang="en-NZ" sz="6600" dirty="0">
              <a:solidFill>
                <a:schemeClr val="bg1"/>
              </a:solidFill>
            </a:endParaRPr>
          </a:p>
        </p:txBody>
      </p:sp>
    </p:spTree>
    <p:extLst>
      <p:ext uri="{BB962C8B-B14F-4D97-AF65-F5344CB8AC3E}">
        <p14:creationId xmlns:p14="http://schemas.microsoft.com/office/powerpoint/2010/main" val="3672358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Rectangle 1035">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E8FE12D0-EC63-8A9A-38FC-0EF0977B12CF}"/>
              </a:ext>
            </a:extLst>
          </p:cNvPr>
          <p:cNvSpPr>
            <a:spLocks noGrp="1"/>
          </p:cNvSpPr>
          <p:nvPr>
            <p:ph type="title"/>
          </p:nvPr>
        </p:nvSpPr>
        <p:spPr>
          <a:xfrm>
            <a:off x="944332" y="2744227"/>
            <a:ext cx="12095480" cy="1139139"/>
          </a:xfrm>
        </p:spPr>
        <p:txBody>
          <a:bodyPr>
            <a:noAutofit/>
          </a:bodyPr>
          <a:lstStyle/>
          <a:p>
            <a:br>
              <a:rPr lang="en-US" sz="6600" b="1" dirty="0">
                <a:solidFill>
                  <a:schemeClr val="bg1"/>
                </a:solidFill>
                <a:latin typeface="Gill Sans Nova Cond Ultra Bold" panose="020B0B04020104020203" pitchFamily="34" charset="0"/>
              </a:rPr>
            </a:br>
            <a:br>
              <a:rPr lang="en-US" sz="6600" b="1" dirty="0">
                <a:solidFill>
                  <a:schemeClr val="accent4"/>
                </a:solidFill>
                <a:latin typeface="Gill Sans Nova Cond Ultra Bold" panose="020B0B04020104020203" pitchFamily="34" charset="0"/>
                <a:ea typeface="+mj-ea"/>
                <a:cs typeface="+mj-cs"/>
              </a:rPr>
            </a:br>
            <a:r>
              <a:rPr lang="en-US" sz="8800" b="1" dirty="0">
                <a:solidFill>
                  <a:srgbClr val="FFFF00"/>
                </a:solidFill>
                <a:latin typeface="Gill Sans Nova Cond Ultra Bold" panose="020B0B04020104020203" pitchFamily="34" charset="0"/>
                <a:ea typeface="+mj-ea"/>
                <a:cs typeface="+mj-cs"/>
              </a:rPr>
              <a:t>2. </a:t>
            </a:r>
            <a:r>
              <a:rPr lang="en-US" sz="8800" dirty="0">
                <a:solidFill>
                  <a:schemeClr val="bg1"/>
                </a:solidFill>
                <a:latin typeface="Gill Sans Nova Cond Ultra Bold" panose="020B0B04020104020203" pitchFamily="34" charset="0"/>
              </a:rPr>
              <a:t>How can I forgive myself for hurting others, especially my whānau, my wife, my kids?</a:t>
            </a:r>
            <a:br>
              <a:rPr lang="en-US" sz="8800" b="1" dirty="0">
                <a:solidFill>
                  <a:schemeClr val="accent4"/>
                </a:solidFill>
                <a:latin typeface="Gill Sans Nova Cond Ultra Bold" panose="020B0B04020104020203" pitchFamily="34" charset="0"/>
              </a:rPr>
            </a:br>
            <a:endParaRPr lang="en-NZ" sz="8800" dirty="0">
              <a:solidFill>
                <a:schemeClr val="bg1"/>
              </a:solidFill>
            </a:endParaRPr>
          </a:p>
        </p:txBody>
      </p:sp>
    </p:spTree>
    <p:extLst>
      <p:ext uri="{BB962C8B-B14F-4D97-AF65-F5344CB8AC3E}">
        <p14:creationId xmlns:p14="http://schemas.microsoft.com/office/powerpoint/2010/main" val="3512580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Graphical user interface, application&#10;&#10;Description automatically generated">
            <a:extLst>
              <a:ext uri="{FF2B5EF4-FFF2-40B4-BE49-F238E27FC236}">
                <a16:creationId xmlns:a16="http://schemas.microsoft.com/office/drawing/2014/main" id="{2F1DABD9-ABD7-5BED-93D0-91550C4C3F51}"/>
              </a:ext>
            </a:extLst>
          </p:cNvPr>
          <p:cNvPicPr>
            <a:picLocks noChangeAspect="1"/>
          </p:cNvPicPr>
          <p:nvPr/>
        </p:nvPicPr>
        <p:blipFill rotWithShape="1">
          <a:blip r:embed="rId2">
            <a:extLst>
              <a:ext uri="{28A0092B-C50C-407E-A947-70E740481C1C}">
                <a14:useLocalDpi xmlns:a14="http://schemas.microsoft.com/office/drawing/2010/main" val="0"/>
              </a:ext>
            </a:extLst>
          </a:blip>
          <a:srcRect l="2985" r="26318" b="568"/>
          <a:stretch/>
        </p:blipFill>
        <p:spPr>
          <a:xfrm>
            <a:off x="3133900" y="0"/>
            <a:ext cx="8763000" cy="6857990"/>
          </a:xfrm>
          <a:prstGeom prst="rect">
            <a:avLst/>
          </a:prstGeom>
        </p:spPr>
      </p:pic>
      <p:sp>
        <p:nvSpPr>
          <p:cNvPr id="8" name="TextBox 7">
            <a:extLst>
              <a:ext uri="{FF2B5EF4-FFF2-40B4-BE49-F238E27FC236}">
                <a16:creationId xmlns:a16="http://schemas.microsoft.com/office/drawing/2014/main" id="{5526C983-266C-A18F-85B9-83F0393871B3}"/>
              </a:ext>
            </a:extLst>
          </p:cNvPr>
          <p:cNvSpPr txBox="1"/>
          <p:nvPr/>
        </p:nvSpPr>
        <p:spPr>
          <a:xfrm>
            <a:off x="132540" y="1377351"/>
            <a:ext cx="6391450" cy="3602954"/>
          </a:xfrm>
          <a:prstGeom prst="rect">
            <a:avLst/>
          </a:prstGeom>
        </p:spPr>
        <p:txBody>
          <a:bodyPr vert="horz" lIns="91440" tIns="45720" rIns="91440" bIns="45720" rtlCol="0" anchor="b">
            <a:normAutofit fontScale="92500"/>
          </a:bodyPr>
          <a:lstStyle/>
          <a:p>
            <a:pPr defTabSz="914400">
              <a:lnSpc>
                <a:spcPct val="90000"/>
              </a:lnSpc>
              <a:spcBef>
                <a:spcPct val="0"/>
              </a:spcBef>
              <a:spcAft>
                <a:spcPts val="600"/>
              </a:spcAft>
            </a:pPr>
            <a:r>
              <a:rPr lang="en-US" sz="7100" b="1" dirty="0">
                <a:solidFill>
                  <a:srgbClr val="FFC000"/>
                </a:solidFill>
                <a:latin typeface="Gill Sans Nova Cond Ultra Bold" panose="020B0B04020104020203" pitchFamily="34" charset="0"/>
                <a:ea typeface="+mj-ea"/>
                <a:cs typeface="+mj-cs"/>
              </a:rPr>
              <a:t>WAIRUA ORA</a:t>
            </a:r>
          </a:p>
          <a:p>
            <a:pPr defTabSz="914400">
              <a:lnSpc>
                <a:spcPct val="90000"/>
              </a:lnSpc>
              <a:spcBef>
                <a:spcPct val="0"/>
              </a:spcBef>
              <a:spcAft>
                <a:spcPts val="600"/>
              </a:spcAft>
            </a:pPr>
            <a:r>
              <a:rPr lang="en-US" sz="6000" b="1" dirty="0">
                <a:solidFill>
                  <a:srgbClr val="FFC000"/>
                </a:solidFill>
                <a:latin typeface="Gill Sans Nova Cond Ultra Bold" panose="020B0B04020104020203" pitchFamily="34" charset="0"/>
                <a:ea typeface="+mj-ea"/>
                <a:cs typeface="+mj-cs"/>
              </a:rPr>
              <a:t> </a:t>
            </a:r>
          </a:p>
          <a:p>
            <a:pPr defTabSz="914400">
              <a:lnSpc>
                <a:spcPct val="90000"/>
              </a:lnSpc>
              <a:spcBef>
                <a:spcPct val="0"/>
              </a:spcBef>
              <a:spcAft>
                <a:spcPts val="600"/>
              </a:spcAft>
            </a:pPr>
            <a:r>
              <a:rPr lang="en-US" sz="6000" b="1" dirty="0">
                <a:solidFill>
                  <a:srgbClr val="FFFF00"/>
                </a:solidFill>
                <a:latin typeface="Gill Sans Nova Cond Ultra Bold" panose="020B0B04020104020203" pitchFamily="34" charset="0"/>
                <a:ea typeface="+mj-ea"/>
                <a:cs typeface="+mj-cs"/>
              </a:rPr>
              <a:t>HEALING TRAUMA THRU FORGIVENESS</a:t>
            </a:r>
          </a:p>
        </p:txBody>
      </p:sp>
    </p:spTree>
    <p:extLst>
      <p:ext uri="{BB962C8B-B14F-4D97-AF65-F5344CB8AC3E}">
        <p14:creationId xmlns:p14="http://schemas.microsoft.com/office/powerpoint/2010/main" val="3400753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2BF127D5-9E57-58AA-9C2E-42C0021BE1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526C983-266C-A18F-85B9-83F0393871B3}"/>
              </a:ext>
            </a:extLst>
          </p:cNvPr>
          <p:cNvSpPr txBox="1"/>
          <p:nvPr/>
        </p:nvSpPr>
        <p:spPr>
          <a:xfrm>
            <a:off x="281015" y="5728996"/>
            <a:ext cx="11629969" cy="1278294"/>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6600" b="1" dirty="0">
                <a:solidFill>
                  <a:srgbClr val="FFFF00"/>
                </a:solidFill>
                <a:latin typeface="Gill Sans Nova Cond Ultra Bold" panose="020B0B04020104020203" pitchFamily="34" charset="0"/>
                <a:ea typeface="+mj-ea"/>
                <a:cs typeface="+mj-cs"/>
              </a:rPr>
              <a:t>THE SCIENCE OF FORGIVENESS</a:t>
            </a:r>
          </a:p>
        </p:txBody>
      </p:sp>
    </p:spTree>
    <p:extLst>
      <p:ext uri="{BB962C8B-B14F-4D97-AF65-F5344CB8AC3E}">
        <p14:creationId xmlns:p14="http://schemas.microsoft.com/office/powerpoint/2010/main" val="2005584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Rectangle 1035">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69CC95E-880E-76A0-8686-28DD4CC8A711}"/>
              </a:ext>
            </a:extLst>
          </p:cNvPr>
          <p:cNvSpPr txBox="1"/>
          <p:nvPr/>
        </p:nvSpPr>
        <p:spPr>
          <a:xfrm>
            <a:off x="0" y="630773"/>
            <a:ext cx="12192000" cy="6832640"/>
          </a:xfrm>
          <a:prstGeom prst="rect">
            <a:avLst/>
          </a:prstGeom>
          <a:noFill/>
        </p:spPr>
        <p:txBody>
          <a:bodyPr wrap="square" rtlCol="0">
            <a:spAutoFit/>
          </a:bodyPr>
          <a:lstStyle/>
          <a:p>
            <a:r>
              <a:rPr lang="en-NZ" sz="2000" b="1" dirty="0">
                <a:solidFill>
                  <a:srgbClr val="FFFF00"/>
                </a:solidFill>
                <a:latin typeface="Century Gothic" panose="020B0502020202020204" pitchFamily="34" charset="0"/>
              </a:rPr>
              <a:t> </a:t>
            </a:r>
          </a:p>
          <a:p>
            <a:endParaRPr lang="en-NZ" dirty="0">
              <a:solidFill>
                <a:schemeClr val="bg1"/>
              </a:solidFill>
              <a:latin typeface="Century Gothic" panose="020B0502020202020204" pitchFamily="34" charset="0"/>
            </a:endParaRPr>
          </a:p>
          <a:p>
            <a:pPr marL="285750" indent="-285750">
              <a:buFont typeface="Wingdings" panose="05000000000000000000" pitchFamily="2" charset="2"/>
              <a:buChar char="ü"/>
            </a:pPr>
            <a:r>
              <a:rPr lang="en-NZ" sz="3200" b="1" dirty="0">
                <a:solidFill>
                  <a:srgbClr val="FFFF00"/>
                </a:solidFill>
                <a:latin typeface="Century Gothic" panose="020B0502020202020204" pitchFamily="34" charset="0"/>
              </a:rPr>
              <a:t> </a:t>
            </a:r>
            <a:r>
              <a:rPr lang="en-NZ" sz="4400" b="1" dirty="0">
                <a:solidFill>
                  <a:schemeClr val="bg1"/>
                </a:solidFill>
                <a:latin typeface="Century Gothic" panose="020B0502020202020204" pitchFamily="34" charset="0"/>
              </a:rPr>
              <a:t>Less Anger, Less Anxiety and Less Stress.</a:t>
            </a:r>
            <a:endParaRPr lang="en-NZ" sz="4400" dirty="0">
              <a:solidFill>
                <a:schemeClr val="bg1"/>
              </a:solidFill>
              <a:latin typeface="Century Gothic" panose="020B0502020202020204" pitchFamily="34" charset="0"/>
            </a:endParaRPr>
          </a:p>
          <a:p>
            <a:endParaRPr lang="en-NZ" sz="3200" dirty="0">
              <a:solidFill>
                <a:schemeClr val="bg1"/>
              </a:solidFill>
              <a:latin typeface="Century Gothic" panose="020B0502020202020204" pitchFamily="34" charset="0"/>
            </a:endParaRPr>
          </a:p>
          <a:p>
            <a:pPr marL="285750" indent="-285750">
              <a:buFont typeface="Wingdings" panose="05000000000000000000" pitchFamily="2" charset="2"/>
              <a:buChar char="ü"/>
            </a:pPr>
            <a:r>
              <a:rPr lang="en-NZ" sz="3200" b="1" i="0" dirty="0">
                <a:solidFill>
                  <a:srgbClr val="FFFF00"/>
                </a:solidFill>
                <a:effectLst/>
                <a:latin typeface="Century Gothic" panose="020B0502020202020204" pitchFamily="34" charset="0"/>
              </a:rPr>
              <a:t> </a:t>
            </a:r>
            <a:r>
              <a:rPr lang="en-NZ" sz="4400" b="1" i="0" dirty="0">
                <a:solidFill>
                  <a:schemeClr val="bg1"/>
                </a:solidFill>
                <a:effectLst/>
                <a:latin typeface="Century Gothic" panose="020B0502020202020204" pitchFamily="34" charset="0"/>
              </a:rPr>
              <a:t>Fewer Symptoms of Depression</a:t>
            </a:r>
            <a:r>
              <a:rPr lang="en-NZ" sz="4400" b="0" i="0" dirty="0">
                <a:solidFill>
                  <a:schemeClr val="bg1"/>
                </a:solidFill>
                <a:effectLst/>
                <a:latin typeface="Century Gothic" panose="020B0502020202020204" pitchFamily="34" charset="0"/>
              </a:rPr>
              <a:t>.</a:t>
            </a:r>
          </a:p>
          <a:p>
            <a:endParaRPr lang="en-NZ" sz="3200" dirty="0">
              <a:solidFill>
                <a:schemeClr val="bg1"/>
              </a:solidFill>
              <a:latin typeface="Century Gothic" panose="020B0502020202020204" pitchFamily="34" charset="0"/>
            </a:endParaRPr>
          </a:p>
          <a:p>
            <a:pPr marL="285750" indent="-285750">
              <a:buFont typeface="Wingdings" panose="05000000000000000000" pitchFamily="2" charset="2"/>
              <a:buChar char="ü"/>
            </a:pPr>
            <a:r>
              <a:rPr lang="en-NZ" sz="3200" b="1" dirty="0">
                <a:solidFill>
                  <a:srgbClr val="FFFF00"/>
                </a:solidFill>
                <a:latin typeface="Century Gothic" panose="020B0502020202020204" pitchFamily="34" charset="0"/>
              </a:rPr>
              <a:t> </a:t>
            </a:r>
            <a:r>
              <a:rPr lang="en-NZ" sz="4400" b="1" dirty="0">
                <a:solidFill>
                  <a:schemeClr val="bg1"/>
                </a:solidFill>
                <a:latin typeface="Century Gothic" panose="020B0502020202020204" pitchFamily="34" charset="0"/>
              </a:rPr>
              <a:t>Higher Self Esteem and Better Decision Making.</a:t>
            </a:r>
          </a:p>
          <a:p>
            <a:endParaRPr lang="en-NZ" sz="3200" b="1" dirty="0">
              <a:solidFill>
                <a:schemeClr val="bg1"/>
              </a:solidFill>
              <a:latin typeface="Century Gothic" panose="020B0502020202020204" pitchFamily="34" charset="0"/>
            </a:endParaRPr>
          </a:p>
          <a:p>
            <a:pPr marL="457200" indent="-457200">
              <a:buFont typeface="Wingdings" panose="05000000000000000000" pitchFamily="2" charset="2"/>
              <a:buChar char="ü"/>
            </a:pPr>
            <a:r>
              <a:rPr lang="en-NZ" sz="3200" b="1" dirty="0">
                <a:solidFill>
                  <a:srgbClr val="FFFF00"/>
                </a:solidFill>
                <a:latin typeface="Century Gothic" panose="020B0502020202020204" pitchFamily="34" charset="0"/>
              </a:rPr>
              <a:t> </a:t>
            </a:r>
            <a:r>
              <a:rPr lang="en-NZ" sz="4400" b="1" dirty="0">
                <a:solidFill>
                  <a:schemeClr val="bg1"/>
                </a:solidFill>
                <a:latin typeface="Century Gothic" panose="020B0502020202020204" pitchFamily="34" charset="0"/>
              </a:rPr>
              <a:t>Healthier Relationships &amp; Improved Feelings of Wellbeing</a:t>
            </a:r>
            <a:endParaRPr lang="en-NZ" sz="4400" dirty="0">
              <a:solidFill>
                <a:schemeClr val="bg1"/>
              </a:solidFill>
              <a:latin typeface="Century Gothic" panose="020B0502020202020204" pitchFamily="34" charset="0"/>
            </a:endParaRPr>
          </a:p>
          <a:p>
            <a:endParaRPr lang="en-NZ" sz="4000" dirty="0">
              <a:solidFill>
                <a:srgbClr val="FFFF00"/>
              </a:solidFill>
              <a:latin typeface="Open Sans" panose="020B0606030504020204" pitchFamily="34" charset="0"/>
            </a:endParaRPr>
          </a:p>
        </p:txBody>
      </p:sp>
      <p:sp>
        <p:nvSpPr>
          <p:cNvPr id="5" name="TextBox 4">
            <a:extLst>
              <a:ext uri="{FF2B5EF4-FFF2-40B4-BE49-F238E27FC236}">
                <a16:creationId xmlns:a16="http://schemas.microsoft.com/office/drawing/2014/main" id="{69DD08DB-2CC7-AEEC-5CFC-09FE866877D8}"/>
              </a:ext>
            </a:extLst>
          </p:cNvPr>
          <p:cNvSpPr txBox="1"/>
          <p:nvPr/>
        </p:nvSpPr>
        <p:spPr>
          <a:xfrm>
            <a:off x="-1381396" y="332592"/>
            <a:ext cx="13839825" cy="1094595"/>
          </a:xfrm>
          <a:prstGeom prst="rect">
            <a:avLst/>
          </a:prstGeom>
          <a:noFill/>
        </p:spPr>
        <p:txBody>
          <a:bodyPr wrap="square">
            <a:spAutoFit/>
          </a:bodyPr>
          <a:lstStyle/>
          <a:p>
            <a:pPr algn="ctr" defTabSz="914400">
              <a:lnSpc>
                <a:spcPct val="90000"/>
              </a:lnSpc>
              <a:spcBef>
                <a:spcPct val="0"/>
              </a:spcBef>
              <a:spcAft>
                <a:spcPts val="600"/>
              </a:spcAft>
            </a:pPr>
            <a:r>
              <a:rPr lang="en-US" sz="7200" b="1" dirty="0">
                <a:solidFill>
                  <a:srgbClr val="FFFF00"/>
                </a:solidFill>
                <a:latin typeface="Gill Sans Nova Cond Ultra Bold" panose="020B0B04020104020203" pitchFamily="34" charset="0"/>
                <a:ea typeface="+mj-ea"/>
                <a:cs typeface="+mj-cs"/>
              </a:rPr>
              <a:t>BENEFITS of FORGIVENESS </a:t>
            </a:r>
          </a:p>
        </p:txBody>
      </p:sp>
    </p:spTree>
    <p:extLst>
      <p:ext uri="{BB962C8B-B14F-4D97-AF65-F5344CB8AC3E}">
        <p14:creationId xmlns:p14="http://schemas.microsoft.com/office/powerpoint/2010/main" val="2844454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Rectangle 1035">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E8FE12D0-EC63-8A9A-38FC-0EF0977B12CF}"/>
              </a:ext>
            </a:extLst>
          </p:cNvPr>
          <p:cNvSpPr>
            <a:spLocks noGrp="1"/>
          </p:cNvSpPr>
          <p:nvPr>
            <p:ph type="title"/>
          </p:nvPr>
        </p:nvSpPr>
        <p:spPr>
          <a:xfrm>
            <a:off x="96520" y="3598167"/>
            <a:ext cx="12095480" cy="1139139"/>
          </a:xfrm>
        </p:spPr>
        <p:txBody>
          <a:bodyPr>
            <a:noAutofit/>
          </a:bodyPr>
          <a:lstStyle/>
          <a:p>
            <a:pPr lvl="0">
              <a:lnSpc>
                <a:spcPct val="107000"/>
              </a:lnSpc>
              <a:spcAft>
                <a:spcPts val="800"/>
              </a:spcAft>
              <a:buSzPts val="1000"/>
              <a:tabLst>
                <a:tab pos="457200" algn="l"/>
              </a:tabLst>
            </a:pPr>
            <a:r>
              <a:rPr lang="en-US" sz="7200" dirty="0">
                <a:solidFill>
                  <a:srgbClr val="FFFF00"/>
                </a:solidFill>
                <a:latin typeface="Gill Sans Nova Cond Ultra Bold" panose="020B0B04020104020203" pitchFamily="34" charset="0"/>
              </a:rPr>
              <a:t>            </a:t>
            </a:r>
            <a:br>
              <a:rPr lang="en-US" sz="7200" dirty="0">
                <a:solidFill>
                  <a:srgbClr val="FFFF00"/>
                </a:solidFill>
                <a:latin typeface="Gill Sans Nova Cond Ultra Bold" panose="020B0B04020104020203" pitchFamily="34" charset="0"/>
              </a:rPr>
            </a:br>
            <a:r>
              <a:rPr lang="en-US" sz="6000" dirty="0">
                <a:solidFill>
                  <a:srgbClr val="FFFF00"/>
                </a:solidFill>
                <a:latin typeface="Gill Sans Nova Cond Ultra Bold" panose="020B0B04020104020203" pitchFamily="34" charset="0"/>
              </a:rPr>
              <a:t>WHY IS FORGIVENESS IMPORTANT?</a:t>
            </a:r>
            <a:br>
              <a:rPr lang="en-NZ" sz="1800" dirty="0">
                <a:solidFill>
                  <a:srgbClr val="FFFF00"/>
                </a:solidFill>
                <a:effectLst/>
                <a:latin typeface="Century Gothic" panose="020B0502020202020204" pitchFamily="34" charset="0"/>
                <a:ea typeface="Times New Roman" panose="02020603050405020304" pitchFamily="18" charset="0"/>
                <a:cs typeface="Times New Roman" panose="02020603050405020304" pitchFamily="18" charset="0"/>
              </a:rPr>
            </a:br>
            <a:br>
              <a:rPr lang="en-NZ" sz="1800" dirty="0">
                <a:solidFill>
                  <a:srgbClr val="FFFF00"/>
                </a:solidFill>
                <a:effectLst/>
                <a:latin typeface="Century Gothic" panose="020B0502020202020204" pitchFamily="34" charset="0"/>
                <a:ea typeface="Times New Roman" panose="02020603050405020304" pitchFamily="18" charset="0"/>
                <a:cs typeface="Times New Roman" panose="02020603050405020304" pitchFamily="18" charset="0"/>
              </a:rPr>
            </a:br>
            <a:r>
              <a:rPr lang="en-NZ" sz="3200" b="1" dirty="0">
                <a:solidFill>
                  <a:srgbClr val="FFFF00"/>
                </a:solidFill>
                <a:effectLst/>
                <a:latin typeface="Century Gothic" panose="020B0502020202020204" pitchFamily="34" charset="0"/>
                <a:ea typeface="Times New Roman" panose="02020603050405020304" pitchFamily="18" charset="0"/>
                <a:cs typeface="Times New Roman" panose="02020603050405020304" pitchFamily="18" charset="0"/>
              </a:rPr>
              <a:t>1. Because forgiveness helps those </a:t>
            </a:r>
            <a:r>
              <a:rPr lang="en-NZ" sz="3200" b="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who are living with trauma and are wanting to heal hurts and get rid of negative past memories and thoughts.</a:t>
            </a:r>
            <a:br>
              <a:rPr lang="en-NZ" sz="3200" dirty="0">
                <a:solidFill>
                  <a:schemeClr val="bg2"/>
                </a:solidFill>
                <a:effectLst/>
                <a:latin typeface="Century Gothic" panose="020B0502020202020204" pitchFamily="34" charset="0"/>
                <a:ea typeface="Times New Roman" panose="02020603050405020304" pitchFamily="18" charset="0"/>
                <a:cs typeface="Times New Roman" panose="02020603050405020304" pitchFamily="18" charset="0"/>
              </a:rPr>
            </a:br>
            <a:br>
              <a:rPr lang="en-NZ" sz="32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r>
              <a:rPr lang="en-NZ" sz="3200" b="1" dirty="0">
                <a:solidFill>
                  <a:srgbClr val="FFFF00"/>
                </a:solidFill>
                <a:latin typeface="Calibri" panose="020F0502020204030204" pitchFamily="34" charset="0"/>
                <a:ea typeface="Calibri" panose="020F0502020204030204" pitchFamily="34" charset="0"/>
                <a:cs typeface="Times New Roman" panose="02020603050405020304" pitchFamily="18" charset="0"/>
              </a:rPr>
              <a:t>2</a:t>
            </a:r>
            <a:r>
              <a:rPr lang="en-NZ" sz="32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lang="en-NZ" sz="3200" b="1" dirty="0">
                <a:solidFill>
                  <a:srgbClr val="FFFF00"/>
                </a:solidFill>
                <a:effectLst/>
                <a:latin typeface="Century Gothic" panose="020B0502020202020204" pitchFamily="34" charset="0"/>
                <a:ea typeface="Times New Roman" panose="02020603050405020304" pitchFamily="18" charset="0"/>
                <a:cs typeface="Times New Roman" panose="02020603050405020304" pitchFamily="18" charset="0"/>
              </a:rPr>
              <a:t>Because forgiveness helps those </a:t>
            </a:r>
            <a:r>
              <a:rPr lang="en-NZ" sz="3200" b="1" dirty="0">
                <a:solidFill>
                  <a:schemeClr val="bg2"/>
                </a:solidFill>
                <a:effectLst/>
                <a:latin typeface="Century Gothic" panose="020B0502020202020204" pitchFamily="34" charset="0"/>
                <a:ea typeface="Times New Roman" panose="02020603050405020304" pitchFamily="18" charset="0"/>
                <a:cs typeface="Times New Roman" panose="02020603050405020304" pitchFamily="18" charset="0"/>
              </a:rPr>
              <a:t>who wish to improve their lives, reduce anxiety, be free of grudges, resentment and hatred. </a:t>
            </a:r>
            <a:br>
              <a:rPr lang="en-NZ" sz="3200" dirty="0">
                <a:solidFill>
                  <a:srgbClr val="FFFF00"/>
                </a:solidFill>
                <a:effectLst/>
                <a:latin typeface="Century Gothic" panose="020B0502020202020204" pitchFamily="34" charset="0"/>
                <a:ea typeface="Times New Roman" panose="02020603050405020304" pitchFamily="18" charset="0"/>
                <a:cs typeface="Times New Roman" panose="02020603050405020304" pitchFamily="18" charset="0"/>
              </a:rPr>
            </a:br>
            <a:br>
              <a:rPr lang="en-NZ" sz="32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r>
              <a:rPr lang="en-NZ" sz="3200" b="1" dirty="0">
                <a:solidFill>
                  <a:srgbClr val="FFFF00"/>
                </a:solidFill>
                <a:latin typeface="Calibri" panose="020F0502020204030204" pitchFamily="34" charset="0"/>
                <a:ea typeface="Calibri" panose="020F0502020204030204" pitchFamily="34" charset="0"/>
                <a:cs typeface="Times New Roman" panose="02020603050405020304" pitchFamily="18" charset="0"/>
              </a:rPr>
              <a:t>3</a:t>
            </a:r>
            <a:r>
              <a:rPr lang="en-NZ" sz="32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lang="en-NZ" sz="3200" b="1" dirty="0">
                <a:solidFill>
                  <a:srgbClr val="FFFF00"/>
                </a:solidFill>
                <a:effectLst/>
                <a:latin typeface="Century Gothic" panose="020B0502020202020204" pitchFamily="34" charset="0"/>
                <a:ea typeface="Times New Roman" panose="02020603050405020304" pitchFamily="18" charset="0"/>
                <a:cs typeface="Times New Roman" panose="02020603050405020304" pitchFamily="18" charset="0"/>
              </a:rPr>
              <a:t>Because forgiveness helps those </a:t>
            </a:r>
            <a:r>
              <a:rPr lang="en-NZ" sz="3200" b="1" dirty="0">
                <a:solidFill>
                  <a:schemeClr val="bg2"/>
                </a:solidFill>
                <a:effectLst/>
                <a:latin typeface="Century Gothic" panose="020B0502020202020204" pitchFamily="34" charset="0"/>
                <a:ea typeface="Times New Roman" panose="02020603050405020304" pitchFamily="18" charset="0"/>
                <a:cs typeface="Times New Roman" panose="02020603050405020304" pitchFamily="18" charset="0"/>
              </a:rPr>
              <a:t>who want to feel more aroha and embrace life in its fullest.</a:t>
            </a:r>
            <a:br>
              <a:rPr lang="en-NZ" sz="2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br>
            <a:br>
              <a:rPr lang="en-US" sz="2800" b="1" dirty="0">
                <a:solidFill>
                  <a:schemeClr val="accent4"/>
                </a:solidFill>
                <a:latin typeface="Gill Sans Nova Cond Ultra Bold" panose="020B0B04020104020203" pitchFamily="34" charset="0"/>
                <a:ea typeface="+mj-ea"/>
                <a:cs typeface="+mj-cs"/>
              </a:rPr>
            </a:br>
            <a:br>
              <a:rPr lang="en-US" sz="8000" b="1" dirty="0">
                <a:solidFill>
                  <a:schemeClr val="accent4"/>
                </a:solidFill>
                <a:latin typeface="Gill Sans Nova Cond Ultra Bold" panose="020B0B04020104020203" pitchFamily="34" charset="0"/>
                <a:ea typeface="+mj-ea"/>
                <a:cs typeface="+mj-cs"/>
              </a:rPr>
            </a:br>
            <a:endParaRPr lang="en-NZ" sz="8000" dirty="0">
              <a:solidFill>
                <a:srgbClr val="FFFF00"/>
              </a:solidFill>
            </a:endParaRPr>
          </a:p>
        </p:txBody>
      </p:sp>
    </p:spTree>
    <p:extLst>
      <p:ext uri="{BB962C8B-B14F-4D97-AF65-F5344CB8AC3E}">
        <p14:creationId xmlns:p14="http://schemas.microsoft.com/office/powerpoint/2010/main" val="1739128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application&#10;&#10;Description automatically generated">
            <a:extLst>
              <a:ext uri="{FF2B5EF4-FFF2-40B4-BE49-F238E27FC236}">
                <a16:creationId xmlns:a16="http://schemas.microsoft.com/office/drawing/2014/main" id="{604122E1-7E70-24EB-F1BF-F983841228FA}"/>
              </a:ext>
            </a:extLst>
          </p:cNvPr>
          <p:cNvPicPr>
            <a:picLocks noChangeAspect="1"/>
          </p:cNvPicPr>
          <p:nvPr/>
        </p:nvPicPr>
        <p:blipFill rotWithShape="1">
          <a:blip r:embed="rId2">
            <a:extLst>
              <a:ext uri="{28A0092B-C50C-407E-A947-70E740481C1C}">
                <a14:useLocalDpi xmlns:a14="http://schemas.microsoft.com/office/drawing/2010/main" val="0"/>
              </a:ext>
            </a:extLst>
          </a:blip>
          <a:srcRect l="2985" r="26318" b="568"/>
          <a:stretch/>
        </p:blipFill>
        <p:spPr>
          <a:xfrm>
            <a:off x="3523488" y="-50255"/>
            <a:ext cx="8668512" cy="6857990"/>
          </a:xfrm>
          <a:prstGeom prst="rect">
            <a:avLst/>
          </a:prstGeom>
        </p:spPr>
      </p:pic>
      <p:sp>
        <p:nvSpPr>
          <p:cNvPr id="4" name="TextBox 3">
            <a:extLst>
              <a:ext uri="{FF2B5EF4-FFF2-40B4-BE49-F238E27FC236}">
                <a16:creationId xmlns:a16="http://schemas.microsoft.com/office/drawing/2014/main" id="{BD8BE1E4-C992-828C-4147-C890DD7067A8}"/>
              </a:ext>
            </a:extLst>
          </p:cNvPr>
          <p:cNvSpPr txBox="1"/>
          <p:nvPr/>
        </p:nvSpPr>
        <p:spPr>
          <a:xfrm>
            <a:off x="0" y="2609431"/>
            <a:ext cx="5980610" cy="3204134"/>
          </a:xfrm>
          <a:prstGeom prst="rect">
            <a:avLst/>
          </a:prstGeom>
        </p:spPr>
        <p:txBody>
          <a:bodyPr vert="horz" lIns="91440" tIns="45720" rIns="91440" bIns="45720" rtlCol="0" anchor="b">
            <a:noAutofit/>
          </a:bodyPr>
          <a:lstStyle/>
          <a:p>
            <a:pPr algn="ctr" defTabSz="914400">
              <a:lnSpc>
                <a:spcPct val="90000"/>
              </a:lnSpc>
              <a:spcBef>
                <a:spcPct val="0"/>
              </a:spcBef>
              <a:spcAft>
                <a:spcPts val="600"/>
              </a:spcAft>
            </a:pPr>
            <a:r>
              <a:rPr lang="en-US" sz="6000" b="1" dirty="0">
                <a:solidFill>
                  <a:srgbClr val="FFFF00"/>
                </a:solidFill>
                <a:latin typeface="Gill Sans Nova Cond Ultra Bold" panose="020B0B04020104020203" pitchFamily="34" charset="0"/>
                <a:ea typeface="+mj-ea"/>
                <a:cs typeface="+mj-cs"/>
              </a:rPr>
              <a:t> </a:t>
            </a:r>
            <a:r>
              <a:rPr lang="en-US" sz="7200" b="1" dirty="0">
                <a:solidFill>
                  <a:srgbClr val="FFFF00"/>
                </a:solidFill>
                <a:latin typeface="Gill Sans Nova Cond Ultra Bold" panose="020B0B04020104020203" pitchFamily="34" charset="0"/>
                <a:ea typeface="+mj-ea"/>
                <a:cs typeface="+mj-cs"/>
              </a:rPr>
              <a:t>WAIRUA ORA</a:t>
            </a:r>
          </a:p>
          <a:p>
            <a:pPr algn="ctr" defTabSz="914400">
              <a:lnSpc>
                <a:spcPct val="90000"/>
              </a:lnSpc>
              <a:spcBef>
                <a:spcPct val="0"/>
              </a:spcBef>
              <a:spcAft>
                <a:spcPts val="600"/>
              </a:spcAft>
            </a:pPr>
            <a:r>
              <a:rPr lang="en-US" sz="7200" b="1" dirty="0">
                <a:solidFill>
                  <a:srgbClr val="FFFF00"/>
                </a:solidFill>
                <a:latin typeface="Gill Sans Nova Cond Ultra Bold" panose="020B0B04020104020203" pitchFamily="34" charset="0"/>
                <a:ea typeface="+mj-ea"/>
                <a:cs typeface="+mj-cs"/>
              </a:rPr>
              <a:t>HEALING TRAUMA thru FORGIVENESS</a:t>
            </a:r>
          </a:p>
        </p:txBody>
      </p:sp>
      <p:sp>
        <p:nvSpPr>
          <p:cNvPr id="7" name="TextBox 6">
            <a:extLst>
              <a:ext uri="{FF2B5EF4-FFF2-40B4-BE49-F238E27FC236}">
                <a16:creationId xmlns:a16="http://schemas.microsoft.com/office/drawing/2014/main" id="{C188DF7C-6D2F-93B4-CBBA-35467EC9E700}"/>
              </a:ext>
            </a:extLst>
          </p:cNvPr>
          <p:cNvSpPr txBox="1"/>
          <p:nvPr/>
        </p:nvSpPr>
        <p:spPr>
          <a:xfrm>
            <a:off x="753543" y="6026390"/>
            <a:ext cx="4704304" cy="707886"/>
          </a:xfrm>
          <a:prstGeom prst="rect">
            <a:avLst/>
          </a:prstGeom>
          <a:noFill/>
        </p:spPr>
        <p:txBody>
          <a:bodyPr wrap="square">
            <a:spAutoFit/>
          </a:bodyPr>
          <a:lstStyle/>
          <a:p>
            <a:r>
              <a:rPr lang="en-US" sz="4000" dirty="0">
                <a:solidFill>
                  <a:srgbClr val="FFFF00"/>
                </a:solidFill>
                <a:latin typeface="Gill Sans Nova Cond Ultra Bold" panose="020B0B04020104020203" pitchFamily="34" charset="0"/>
                <a:ea typeface="+mj-ea"/>
                <a:cs typeface="+mj-cs"/>
              </a:rPr>
              <a:t>www.wairuaora.com </a:t>
            </a:r>
            <a:endParaRPr lang="en-NZ" sz="4000" dirty="0">
              <a:solidFill>
                <a:srgbClr val="FFFF00"/>
              </a:solidFill>
            </a:endParaRPr>
          </a:p>
        </p:txBody>
      </p:sp>
    </p:spTree>
    <p:extLst>
      <p:ext uri="{BB962C8B-B14F-4D97-AF65-F5344CB8AC3E}">
        <p14:creationId xmlns:p14="http://schemas.microsoft.com/office/powerpoint/2010/main" val="1186179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Rectangle 1035">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CC39FAD0-A829-2513-7D30-47EAD51713A5}"/>
              </a:ext>
            </a:extLst>
          </p:cNvPr>
          <p:cNvSpPr>
            <a:spLocks noGrp="1"/>
          </p:cNvSpPr>
          <p:nvPr>
            <p:ph type="title"/>
          </p:nvPr>
        </p:nvSpPr>
        <p:spPr>
          <a:xfrm>
            <a:off x="440094" y="2898707"/>
            <a:ext cx="11311812" cy="530293"/>
          </a:xfrm>
        </p:spPr>
        <p:txBody>
          <a:bodyPr>
            <a:noAutofit/>
          </a:bodyPr>
          <a:lstStyle/>
          <a:p>
            <a:pPr algn="ctr"/>
            <a:br>
              <a:rPr lang="en-US" sz="9600" dirty="0">
                <a:solidFill>
                  <a:srgbClr val="FFFF00"/>
                </a:solidFill>
                <a:latin typeface="Gill Sans Nova Cond Ultra Bold" panose="020B0B04020104020203" pitchFamily="34" charset="0"/>
              </a:rPr>
            </a:br>
            <a:r>
              <a:rPr lang="en-US" sz="9600" dirty="0">
                <a:solidFill>
                  <a:srgbClr val="FFFF00"/>
                </a:solidFill>
                <a:latin typeface="Gill Sans Nova Cond Ultra Bold" panose="020B0B04020104020203" pitchFamily="34" charset="0"/>
              </a:rPr>
              <a:t>SELF - FORGIVENESS</a:t>
            </a:r>
            <a:br>
              <a:rPr lang="en-US" sz="6600" b="1" dirty="0">
                <a:solidFill>
                  <a:schemeClr val="accent4"/>
                </a:solidFill>
                <a:latin typeface="Gill Sans Nova Cond Ultra Bold" panose="020B0B04020104020203" pitchFamily="34" charset="0"/>
                <a:ea typeface="+mj-ea"/>
                <a:cs typeface="+mj-cs"/>
              </a:rPr>
            </a:br>
            <a:endParaRPr lang="en-NZ" sz="6600" dirty="0">
              <a:solidFill>
                <a:srgbClr val="FFFF00"/>
              </a:solidFill>
            </a:endParaRPr>
          </a:p>
        </p:txBody>
      </p:sp>
    </p:spTree>
    <p:extLst>
      <p:ext uri="{BB962C8B-B14F-4D97-AF65-F5344CB8AC3E}">
        <p14:creationId xmlns:p14="http://schemas.microsoft.com/office/powerpoint/2010/main" val="4257011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Rectangle 1035">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CC39FAD0-A829-2513-7D30-47EAD51713A5}"/>
              </a:ext>
            </a:extLst>
          </p:cNvPr>
          <p:cNvSpPr>
            <a:spLocks noGrp="1"/>
          </p:cNvSpPr>
          <p:nvPr>
            <p:ph type="title"/>
          </p:nvPr>
        </p:nvSpPr>
        <p:spPr>
          <a:xfrm>
            <a:off x="132184" y="3668483"/>
            <a:ext cx="11311812" cy="530293"/>
          </a:xfrm>
        </p:spPr>
        <p:txBody>
          <a:bodyPr>
            <a:noAutofit/>
          </a:bodyPr>
          <a:lstStyle/>
          <a:p>
            <a:pPr algn="ctr"/>
            <a:r>
              <a:rPr lang="en-US" sz="9600" dirty="0">
                <a:solidFill>
                  <a:srgbClr val="FFFF00"/>
                </a:solidFill>
                <a:latin typeface="Gill Sans Nova Cond Ultra Bold" panose="020B0B04020104020203" pitchFamily="34" charset="0"/>
              </a:rPr>
              <a:t>HEROES of </a:t>
            </a:r>
            <a:br>
              <a:rPr lang="en-US" sz="9600" dirty="0">
                <a:solidFill>
                  <a:srgbClr val="FFFF00"/>
                </a:solidFill>
                <a:latin typeface="Gill Sans Nova Cond Ultra Bold" panose="020B0B04020104020203" pitchFamily="34" charset="0"/>
              </a:rPr>
            </a:br>
            <a:r>
              <a:rPr lang="en-US" sz="9600" dirty="0">
                <a:solidFill>
                  <a:srgbClr val="FFFF00"/>
                </a:solidFill>
                <a:latin typeface="Gill Sans Nova Cond Ultra Bold" panose="020B0B04020104020203" pitchFamily="34" charset="0"/>
              </a:rPr>
              <a:t>FORGIVENESS</a:t>
            </a:r>
            <a:br>
              <a:rPr lang="en-US" sz="6600" b="1" dirty="0">
                <a:solidFill>
                  <a:schemeClr val="accent4"/>
                </a:solidFill>
                <a:latin typeface="Gill Sans Nova Cond Ultra Bold" panose="020B0B04020104020203" pitchFamily="34" charset="0"/>
                <a:ea typeface="+mj-ea"/>
                <a:cs typeface="+mj-cs"/>
              </a:rPr>
            </a:br>
            <a:endParaRPr lang="en-NZ" sz="6600" dirty="0">
              <a:solidFill>
                <a:srgbClr val="FFFF00"/>
              </a:solidFill>
            </a:endParaRPr>
          </a:p>
        </p:txBody>
      </p:sp>
    </p:spTree>
    <p:extLst>
      <p:ext uri="{BB962C8B-B14F-4D97-AF65-F5344CB8AC3E}">
        <p14:creationId xmlns:p14="http://schemas.microsoft.com/office/powerpoint/2010/main" val="2946329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EB0EF15-FD32-D103-472E-10348DB08133}"/>
              </a:ext>
            </a:extLst>
          </p:cNvPr>
          <p:cNvSpPr txBox="1"/>
          <p:nvPr/>
        </p:nvSpPr>
        <p:spPr>
          <a:xfrm>
            <a:off x="6324583" y="350236"/>
            <a:ext cx="3141889" cy="644248"/>
          </a:xfrm>
          <a:prstGeom prst="rect">
            <a:avLst/>
          </a:prstGeom>
        </p:spPr>
        <p:txBody>
          <a:bodyPr vert="horz" lIns="91440" tIns="45720" rIns="91440" bIns="45720" rtlCol="0" anchor="t">
            <a:normAutofit lnSpcReduction="10000"/>
          </a:bodyPr>
          <a:lstStyle/>
          <a:p>
            <a:pPr defTabSz="914400">
              <a:lnSpc>
                <a:spcPct val="90000"/>
              </a:lnSpc>
              <a:spcBef>
                <a:spcPct val="0"/>
              </a:spcBef>
              <a:spcAft>
                <a:spcPts val="600"/>
              </a:spcAft>
            </a:pPr>
            <a:r>
              <a:rPr lang="en-US" sz="3600" b="1" dirty="0">
                <a:solidFill>
                  <a:srgbClr val="FFFF00"/>
                </a:solidFill>
                <a:latin typeface="Century Gothic" panose="020B0502020202020204" pitchFamily="34" charset="0"/>
                <a:ea typeface="+mj-ea"/>
                <a:cs typeface="+mj-cs"/>
              </a:rPr>
              <a:t>Farid Ahmed</a:t>
            </a:r>
          </a:p>
          <a:p>
            <a:pPr defTabSz="914400">
              <a:lnSpc>
                <a:spcPct val="90000"/>
              </a:lnSpc>
              <a:spcBef>
                <a:spcPct val="0"/>
              </a:spcBef>
              <a:spcAft>
                <a:spcPts val="600"/>
              </a:spcAft>
            </a:pPr>
            <a:endParaRPr lang="en-US" sz="4000" dirty="0">
              <a:solidFill>
                <a:srgbClr val="FFFF00"/>
              </a:solidFill>
              <a:latin typeface="Century Gothic" panose="020B0502020202020204" pitchFamily="34" charset="0"/>
            </a:endParaRPr>
          </a:p>
          <a:p>
            <a:pPr defTabSz="914400">
              <a:lnSpc>
                <a:spcPct val="90000"/>
              </a:lnSpc>
              <a:spcBef>
                <a:spcPct val="0"/>
              </a:spcBef>
              <a:spcAft>
                <a:spcPts val="600"/>
              </a:spcAft>
            </a:pPr>
            <a:endParaRPr lang="en-US" sz="3700" b="1" dirty="0">
              <a:solidFill>
                <a:srgbClr val="FFFF00"/>
              </a:solidFill>
              <a:latin typeface="Century Gothic" panose="020B0502020202020204" pitchFamily="34" charset="0"/>
              <a:ea typeface="+mj-ea"/>
              <a:cs typeface="+mj-cs"/>
            </a:endParaRPr>
          </a:p>
          <a:p>
            <a:pPr defTabSz="914400">
              <a:lnSpc>
                <a:spcPct val="90000"/>
              </a:lnSpc>
              <a:spcBef>
                <a:spcPct val="0"/>
              </a:spcBef>
              <a:spcAft>
                <a:spcPts val="600"/>
              </a:spcAft>
            </a:pPr>
            <a:endParaRPr lang="en-US" sz="3700" dirty="0">
              <a:solidFill>
                <a:schemeClr val="bg1"/>
              </a:solidFill>
              <a:latin typeface="+mj-lt"/>
              <a:ea typeface="+mj-ea"/>
              <a:cs typeface="+mj-cs"/>
            </a:endParaRPr>
          </a:p>
        </p:txBody>
      </p:sp>
      <p:pic>
        <p:nvPicPr>
          <p:cNvPr id="2" name="Picture 2" descr="Last Week Farid Ahmed - The Tuesday Club at Smash Palace">
            <a:extLst>
              <a:ext uri="{FF2B5EF4-FFF2-40B4-BE49-F238E27FC236}">
                <a16:creationId xmlns:a16="http://schemas.microsoft.com/office/drawing/2014/main" id="{A03D5119-E80E-F07E-B245-6E069D1D9B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752" r="19502"/>
          <a:stretch/>
        </p:blipFill>
        <p:spPr bwMode="auto">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noFill/>
          <a:effectLst>
            <a:outerShdw blurRad="381000" dist="1524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18" name="Freeform: Shape 17">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 name="TextBox 8">
            <a:extLst>
              <a:ext uri="{FF2B5EF4-FFF2-40B4-BE49-F238E27FC236}">
                <a16:creationId xmlns:a16="http://schemas.microsoft.com/office/drawing/2014/main" id="{FCBC6EC8-429F-90AB-4EA9-9D611211B52D}"/>
              </a:ext>
            </a:extLst>
          </p:cNvPr>
          <p:cNvSpPr txBox="1"/>
          <p:nvPr/>
        </p:nvSpPr>
        <p:spPr>
          <a:xfrm>
            <a:off x="6324583" y="1725869"/>
            <a:ext cx="5390567" cy="3795576"/>
          </a:xfrm>
          <a:prstGeom prst="rect">
            <a:avLst/>
          </a:prstGeom>
        </p:spPr>
        <p:txBody>
          <a:bodyPr vert="horz" lIns="91440" tIns="45720" rIns="91440" bIns="45720" rtlCol="0">
            <a:noAutofit/>
          </a:bodyPr>
          <a:lstStyle/>
          <a:p>
            <a:r>
              <a:rPr lang="en-US" sz="2300" dirty="0">
                <a:solidFill>
                  <a:schemeClr val="bg1"/>
                </a:solidFill>
                <a:latin typeface="Century Gothic" panose="020B0502020202020204" pitchFamily="34" charset="0"/>
              </a:rPr>
              <a:t>“</a:t>
            </a:r>
            <a:r>
              <a:rPr lang="en-NZ" sz="2300" b="0" i="0" dirty="0">
                <a:solidFill>
                  <a:schemeClr val="bg1"/>
                </a:solidFill>
                <a:effectLst/>
                <a:latin typeface="Century Gothic" panose="020B0502020202020204" pitchFamily="34" charset="0"/>
              </a:rPr>
              <a:t>I had to surrender myself to my fate, to surrender myself to God and that was for peace of mind. </a:t>
            </a:r>
          </a:p>
          <a:p>
            <a:r>
              <a:rPr lang="en-NZ" sz="2300" b="0" i="0" dirty="0">
                <a:solidFill>
                  <a:schemeClr val="bg1"/>
                </a:solidFill>
                <a:effectLst/>
                <a:latin typeface="Century Gothic" panose="020B0502020202020204" pitchFamily="34" charset="0"/>
              </a:rPr>
              <a:t>I decided that no matter what happens, I have to choose forgiveness, I have to choose love in my heart. And that’s the only way I can feel peace thru forgiveness. The second thing I decided was, I would not be angry. Because if anger kicks in, I would lose that peace in my heart.”</a:t>
            </a:r>
            <a:endParaRPr lang="en-US" sz="2300" dirty="0">
              <a:solidFill>
                <a:schemeClr val="bg1"/>
              </a:solidFill>
              <a:latin typeface="Century Gothic" panose="020B0502020202020204" pitchFamily="34" charset="0"/>
            </a:endParaRPr>
          </a:p>
          <a:p>
            <a:r>
              <a:rPr lang="en-US" sz="2200" dirty="0">
                <a:solidFill>
                  <a:srgbClr val="FFFF00"/>
                </a:solidFill>
                <a:latin typeface="Century Gothic" panose="020B0502020202020204" pitchFamily="34" charset="0"/>
              </a:rPr>
              <a:t>                              </a:t>
            </a:r>
            <a:r>
              <a:rPr lang="en-US" sz="2400" dirty="0">
                <a:solidFill>
                  <a:srgbClr val="FFFF00"/>
                </a:solidFill>
                <a:latin typeface="Century Gothic" panose="020B0502020202020204" pitchFamily="34" charset="0"/>
              </a:rPr>
              <a:t>- Farid Ahmed.  </a:t>
            </a:r>
            <a:endParaRPr lang="en-NZ" sz="2400" dirty="0">
              <a:solidFill>
                <a:srgbClr val="FFFF00"/>
              </a:solidFill>
              <a:latin typeface="Century Gothic" panose="020B0502020202020204" pitchFamily="34" charset="0"/>
            </a:endParaRPr>
          </a:p>
        </p:txBody>
      </p:sp>
      <p:sp>
        <p:nvSpPr>
          <p:cNvPr id="4" name="TextBox 3">
            <a:extLst>
              <a:ext uri="{FF2B5EF4-FFF2-40B4-BE49-F238E27FC236}">
                <a16:creationId xmlns:a16="http://schemas.microsoft.com/office/drawing/2014/main" id="{BAE0FFD6-F7A3-CF9E-83D4-27FE0A6F18AC}"/>
              </a:ext>
            </a:extLst>
          </p:cNvPr>
          <p:cNvSpPr txBox="1"/>
          <p:nvPr/>
        </p:nvSpPr>
        <p:spPr>
          <a:xfrm>
            <a:off x="6359379" y="864969"/>
            <a:ext cx="6214186" cy="430887"/>
          </a:xfrm>
          <a:prstGeom prst="rect">
            <a:avLst/>
          </a:prstGeom>
          <a:noFill/>
        </p:spPr>
        <p:txBody>
          <a:bodyPr wrap="square">
            <a:spAutoFit/>
          </a:bodyPr>
          <a:lstStyle/>
          <a:p>
            <a:r>
              <a:rPr lang="en-US" sz="2200" dirty="0">
                <a:solidFill>
                  <a:srgbClr val="FFFF00"/>
                </a:solidFill>
                <a:latin typeface="Century Gothic" panose="020B0502020202020204" pitchFamily="34" charset="0"/>
              </a:rPr>
              <a:t>2019 Christchurch Terrorist Attack Survivor</a:t>
            </a:r>
            <a:endParaRPr lang="en-NZ" sz="2200" dirty="0"/>
          </a:p>
        </p:txBody>
      </p:sp>
    </p:spTree>
    <p:extLst>
      <p:ext uri="{BB962C8B-B14F-4D97-AF65-F5344CB8AC3E}">
        <p14:creationId xmlns:p14="http://schemas.microsoft.com/office/powerpoint/2010/main" val="2582729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holding his hand up&#10;&#10;Description automatically generated with low confidence">
            <a:extLst>
              <a:ext uri="{FF2B5EF4-FFF2-40B4-BE49-F238E27FC236}">
                <a16:creationId xmlns:a16="http://schemas.microsoft.com/office/drawing/2014/main" id="{CC3F525E-9205-9059-1BA3-A6C94A247C16}"/>
              </a:ext>
            </a:extLst>
          </p:cNvPr>
          <p:cNvPicPr>
            <a:picLocks noChangeAspect="1"/>
          </p:cNvPicPr>
          <p:nvPr/>
        </p:nvPicPr>
        <p:blipFill rotWithShape="1">
          <a:blip r:embed="rId2">
            <a:extLst>
              <a:ext uri="{28A0092B-C50C-407E-A947-70E740481C1C}">
                <a14:useLocalDpi xmlns:a14="http://schemas.microsoft.com/office/drawing/2010/main" val="0"/>
              </a:ext>
            </a:extLst>
          </a:blip>
          <a:srcRect l="9430" r="-2" b="-2"/>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9" name="TextBox 8">
            <a:extLst>
              <a:ext uri="{FF2B5EF4-FFF2-40B4-BE49-F238E27FC236}">
                <a16:creationId xmlns:a16="http://schemas.microsoft.com/office/drawing/2014/main" id="{FCBC6EC8-429F-90AB-4EA9-9D611211B52D}"/>
              </a:ext>
            </a:extLst>
          </p:cNvPr>
          <p:cNvSpPr txBox="1"/>
          <p:nvPr/>
        </p:nvSpPr>
        <p:spPr>
          <a:xfrm>
            <a:off x="0" y="1306886"/>
            <a:ext cx="4198776" cy="5232202"/>
          </a:xfrm>
          <a:prstGeom prst="rect">
            <a:avLst/>
          </a:prstGeom>
          <a:noFill/>
        </p:spPr>
        <p:txBody>
          <a:bodyPr wrap="square" rtlCol="0">
            <a:spAutoFit/>
          </a:bodyPr>
          <a:lstStyle/>
          <a:p>
            <a:r>
              <a:rPr lang="en-US" sz="3100" dirty="0">
                <a:solidFill>
                  <a:schemeClr val="bg1"/>
                </a:solidFill>
                <a:latin typeface="Century Gothic" panose="020B0502020202020204" pitchFamily="34" charset="0"/>
              </a:rPr>
              <a:t>“As I walked out of my cell door toward the gate that would lead to my freedom, I knew that if I didn’t forgive and leave my bitterness and hatred behind I would still be in Prison.” </a:t>
            </a:r>
          </a:p>
          <a:p>
            <a:r>
              <a:rPr lang="en-US" sz="2400" dirty="0">
                <a:solidFill>
                  <a:srgbClr val="FFFF00"/>
                </a:solidFill>
                <a:latin typeface="Century Gothic" panose="020B0502020202020204" pitchFamily="34" charset="0"/>
              </a:rPr>
              <a:t>         - Nelson Mandela.  </a:t>
            </a:r>
            <a:endParaRPr lang="en-NZ" sz="2400" dirty="0">
              <a:solidFill>
                <a:srgbClr val="FFFF00"/>
              </a:solidFill>
              <a:latin typeface="Century Gothic" panose="020B0502020202020204" pitchFamily="34" charset="0"/>
            </a:endParaRPr>
          </a:p>
        </p:txBody>
      </p:sp>
      <p:sp>
        <p:nvSpPr>
          <p:cNvPr id="10" name="TextBox 9">
            <a:extLst>
              <a:ext uri="{FF2B5EF4-FFF2-40B4-BE49-F238E27FC236}">
                <a16:creationId xmlns:a16="http://schemas.microsoft.com/office/drawing/2014/main" id="{8EB0EF15-FD32-D103-472E-10348DB08133}"/>
              </a:ext>
            </a:extLst>
          </p:cNvPr>
          <p:cNvSpPr txBox="1"/>
          <p:nvPr/>
        </p:nvSpPr>
        <p:spPr>
          <a:xfrm>
            <a:off x="121443" y="157341"/>
            <a:ext cx="3647847" cy="1323439"/>
          </a:xfrm>
          <a:prstGeom prst="rect">
            <a:avLst/>
          </a:prstGeom>
          <a:noFill/>
        </p:spPr>
        <p:txBody>
          <a:bodyPr wrap="square">
            <a:spAutoFit/>
          </a:bodyPr>
          <a:lstStyle/>
          <a:p>
            <a:r>
              <a:rPr lang="en-US" sz="3400" b="1" dirty="0">
                <a:solidFill>
                  <a:srgbClr val="FFFF00"/>
                </a:solidFill>
                <a:latin typeface="Century Gothic" panose="020B0502020202020204" pitchFamily="34" charset="0"/>
              </a:rPr>
              <a:t>Nelson Mandela</a:t>
            </a:r>
          </a:p>
          <a:p>
            <a:r>
              <a:rPr lang="en-US" sz="2800" dirty="0">
                <a:solidFill>
                  <a:srgbClr val="FFFF00"/>
                </a:solidFill>
                <a:latin typeface="Century Gothic" panose="020B0502020202020204" pitchFamily="34" charset="0"/>
              </a:rPr>
              <a:t>(1918 – 2013)</a:t>
            </a:r>
            <a:endParaRPr lang="en-US" dirty="0">
              <a:solidFill>
                <a:srgbClr val="FFFF00"/>
              </a:solidFill>
              <a:latin typeface="Century Gothic" panose="020B0502020202020204" pitchFamily="34" charset="0"/>
            </a:endParaRPr>
          </a:p>
          <a:p>
            <a:endParaRPr lang="en-US" dirty="0">
              <a:solidFill>
                <a:srgbClr val="FFFF00"/>
              </a:solidFill>
              <a:latin typeface="Century Gothic" panose="020B0502020202020204" pitchFamily="34" charset="0"/>
            </a:endParaRPr>
          </a:p>
        </p:txBody>
      </p:sp>
    </p:spTree>
    <p:extLst>
      <p:ext uri="{BB962C8B-B14F-4D97-AF65-F5344CB8AC3E}">
        <p14:creationId xmlns:p14="http://schemas.microsoft.com/office/powerpoint/2010/main" val="1293187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CBC6EC8-429F-90AB-4EA9-9D611211B52D}"/>
              </a:ext>
            </a:extLst>
          </p:cNvPr>
          <p:cNvSpPr txBox="1"/>
          <p:nvPr/>
        </p:nvSpPr>
        <p:spPr>
          <a:xfrm>
            <a:off x="133605" y="1835343"/>
            <a:ext cx="3971617" cy="3785652"/>
          </a:xfrm>
          <a:prstGeom prst="rect">
            <a:avLst/>
          </a:prstGeom>
          <a:noFill/>
        </p:spPr>
        <p:txBody>
          <a:bodyPr wrap="square" rtlCol="0">
            <a:spAutoFit/>
          </a:bodyPr>
          <a:lstStyle/>
          <a:p>
            <a:r>
              <a:rPr lang="en-US" sz="3600" dirty="0">
                <a:solidFill>
                  <a:schemeClr val="bg1"/>
                </a:solidFill>
                <a:latin typeface="Century Gothic" panose="020B0502020202020204" pitchFamily="34" charset="0"/>
              </a:rPr>
              <a:t>“Forgiveness says you are given another chance to make a brand new beginning.” </a:t>
            </a:r>
          </a:p>
          <a:p>
            <a:r>
              <a:rPr lang="en-US" sz="2400" dirty="0">
                <a:solidFill>
                  <a:srgbClr val="FFFF00"/>
                </a:solidFill>
                <a:latin typeface="Century Gothic" panose="020B0502020202020204" pitchFamily="34" charset="0"/>
              </a:rPr>
              <a:t>- Bishop Desmond Tutu.  </a:t>
            </a:r>
            <a:endParaRPr lang="en-NZ" sz="2400" dirty="0">
              <a:solidFill>
                <a:srgbClr val="FFFF00"/>
              </a:solidFill>
              <a:latin typeface="Century Gothic" panose="020B0502020202020204" pitchFamily="34" charset="0"/>
            </a:endParaRPr>
          </a:p>
        </p:txBody>
      </p:sp>
      <p:sp>
        <p:nvSpPr>
          <p:cNvPr id="10" name="TextBox 9">
            <a:extLst>
              <a:ext uri="{FF2B5EF4-FFF2-40B4-BE49-F238E27FC236}">
                <a16:creationId xmlns:a16="http://schemas.microsoft.com/office/drawing/2014/main" id="{8EB0EF15-FD32-D103-472E-10348DB08133}"/>
              </a:ext>
            </a:extLst>
          </p:cNvPr>
          <p:cNvSpPr txBox="1"/>
          <p:nvPr/>
        </p:nvSpPr>
        <p:spPr>
          <a:xfrm>
            <a:off x="220844" y="157341"/>
            <a:ext cx="3647847" cy="1354217"/>
          </a:xfrm>
          <a:prstGeom prst="rect">
            <a:avLst/>
          </a:prstGeom>
          <a:noFill/>
        </p:spPr>
        <p:txBody>
          <a:bodyPr wrap="square">
            <a:spAutoFit/>
          </a:bodyPr>
          <a:lstStyle/>
          <a:p>
            <a:r>
              <a:rPr lang="en-US" sz="3600" b="1" dirty="0">
                <a:solidFill>
                  <a:srgbClr val="FFFF00"/>
                </a:solidFill>
                <a:latin typeface="Century Gothic" panose="020B0502020202020204" pitchFamily="34" charset="0"/>
              </a:rPr>
              <a:t>Desmond Tutu</a:t>
            </a:r>
          </a:p>
          <a:p>
            <a:r>
              <a:rPr lang="en-US" sz="2800" dirty="0">
                <a:solidFill>
                  <a:srgbClr val="FFFF00"/>
                </a:solidFill>
                <a:latin typeface="Century Gothic" panose="020B0502020202020204" pitchFamily="34" charset="0"/>
              </a:rPr>
              <a:t>(1931 – 2021)</a:t>
            </a:r>
            <a:endParaRPr lang="en-US" dirty="0">
              <a:solidFill>
                <a:srgbClr val="FFFF00"/>
              </a:solidFill>
              <a:latin typeface="Century Gothic" panose="020B0502020202020204" pitchFamily="34" charset="0"/>
            </a:endParaRPr>
          </a:p>
          <a:p>
            <a:endParaRPr lang="en-US" dirty="0">
              <a:solidFill>
                <a:srgbClr val="FFFF00"/>
              </a:solidFill>
              <a:latin typeface="Century Gothic" panose="020B0502020202020204" pitchFamily="34" charset="0"/>
            </a:endParaRPr>
          </a:p>
        </p:txBody>
      </p:sp>
      <p:pic>
        <p:nvPicPr>
          <p:cNvPr id="2052" name="Picture 4">
            <a:extLst>
              <a:ext uri="{FF2B5EF4-FFF2-40B4-BE49-F238E27FC236}">
                <a16:creationId xmlns:a16="http://schemas.microsoft.com/office/drawing/2014/main" id="{3AE1E58A-A720-7F03-91D3-638A5A7210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0578" y="1"/>
            <a:ext cx="816142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214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BBBDF7-4747-7F26-AB9F-5A1DB14A8A39}"/>
              </a:ext>
            </a:extLst>
          </p:cNvPr>
          <p:cNvSpPr txBox="1"/>
          <p:nvPr/>
        </p:nvSpPr>
        <p:spPr>
          <a:xfrm>
            <a:off x="164307" y="186809"/>
            <a:ext cx="4165097" cy="1354217"/>
          </a:xfrm>
          <a:prstGeom prst="rect">
            <a:avLst/>
          </a:prstGeom>
          <a:noFill/>
        </p:spPr>
        <p:txBody>
          <a:bodyPr wrap="square">
            <a:spAutoFit/>
          </a:bodyPr>
          <a:lstStyle/>
          <a:p>
            <a:r>
              <a:rPr lang="en-US" sz="3600" b="1" dirty="0">
                <a:solidFill>
                  <a:srgbClr val="FFFF00"/>
                </a:solidFill>
                <a:latin typeface="Century Gothic" panose="020B0502020202020204" pitchFamily="34" charset="0"/>
              </a:rPr>
              <a:t>Mahatma </a:t>
            </a:r>
            <a:r>
              <a:rPr lang="en-US" sz="3600" b="1" dirty="0" err="1">
                <a:solidFill>
                  <a:srgbClr val="FFFF00"/>
                </a:solidFill>
                <a:latin typeface="Century Gothic" panose="020B0502020202020204" pitchFamily="34" charset="0"/>
              </a:rPr>
              <a:t>Ghandi</a:t>
            </a:r>
            <a:endParaRPr lang="en-US" sz="3600" b="1" dirty="0">
              <a:solidFill>
                <a:srgbClr val="FFFF00"/>
              </a:solidFill>
              <a:latin typeface="Century Gothic" panose="020B0502020202020204" pitchFamily="34" charset="0"/>
            </a:endParaRPr>
          </a:p>
          <a:p>
            <a:r>
              <a:rPr lang="en-US" sz="2800" dirty="0">
                <a:solidFill>
                  <a:srgbClr val="FFFF00"/>
                </a:solidFill>
                <a:latin typeface="Century Gothic" panose="020B0502020202020204" pitchFamily="34" charset="0"/>
              </a:rPr>
              <a:t>(1869 – 1948)</a:t>
            </a:r>
            <a:endParaRPr lang="en-US" dirty="0">
              <a:solidFill>
                <a:srgbClr val="FFFF00"/>
              </a:solidFill>
              <a:latin typeface="Century Gothic" panose="020B0502020202020204" pitchFamily="34" charset="0"/>
            </a:endParaRPr>
          </a:p>
          <a:p>
            <a:endParaRPr lang="en-US" dirty="0">
              <a:solidFill>
                <a:srgbClr val="FFFF00"/>
              </a:solidFill>
              <a:latin typeface="Century Gothic" panose="020B0502020202020204" pitchFamily="34" charset="0"/>
            </a:endParaRPr>
          </a:p>
        </p:txBody>
      </p:sp>
      <p:sp>
        <p:nvSpPr>
          <p:cNvPr id="5" name="TextBox 4">
            <a:extLst>
              <a:ext uri="{FF2B5EF4-FFF2-40B4-BE49-F238E27FC236}">
                <a16:creationId xmlns:a16="http://schemas.microsoft.com/office/drawing/2014/main" id="{04817820-855F-AFC3-0121-2A752E2E26B1}"/>
              </a:ext>
            </a:extLst>
          </p:cNvPr>
          <p:cNvSpPr txBox="1"/>
          <p:nvPr/>
        </p:nvSpPr>
        <p:spPr>
          <a:xfrm>
            <a:off x="164307" y="2251187"/>
            <a:ext cx="5395280" cy="2677656"/>
          </a:xfrm>
          <a:prstGeom prst="rect">
            <a:avLst/>
          </a:prstGeom>
          <a:noFill/>
        </p:spPr>
        <p:txBody>
          <a:bodyPr wrap="square">
            <a:spAutoFit/>
          </a:bodyPr>
          <a:lstStyle/>
          <a:p>
            <a:r>
              <a:rPr lang="en-US" sz="3600" dirty="0">
                <a:solidFill>
                  <a:schemeClr val="bg1"/>
                </a:solidFill>
                <a:latin typeface="Century Gothic" panose="020B0502020202020204" pitchFamily="34" charset="0"/>
              </a:rPr>
              <a:t>“The weak can never forgive.  Forgiveness is the attribute of the strong” </a:t>
            </a:r>
          </a:p>
          <a:p>
            <a:r>
              <a:rPr lang="en-US" sz="2400" dirty="0">
                <a:solidFill>
                  <a:srgbClr val="FFFF00"/>
                </a:solidFill>
                <a:latin typeface="Century Gothic" panose="020B0502020202020204" pitchFamily="34" charset="0"/>
              </a:rPr>
              <a:t>         - Mahatma </a:t>
            </a:r>
            <a:r>
              <a:rPr lang="en-US" sz="2400" dirty="0" err="1">
                <a:solidFill>
                  <a:srgbClr val="FFFF00"/>
                </a:solidFill>
                <a:latin typeface="Century Gothic" panose="020B0502020202020204" pitchFamily="34" charset="0"/>
              </a:rPr>
              <a:t>Ghandi</a:t>
            </a:r>
            <a:r>
              <a:rPr lang="en-US" sz="2400" dirty="0">
                <a:solidFill>
                  <a:schemeClr val="bg1"/>
                </a:solidFill>
                <a:latin typeface="Century Gothic" panose="020B0502020202020204" pitchFamily="34" charset="0"/>
              </a:rPr>
              <a:t>.  </a:t>
            </a:r>
            <a:endParaRPr lang="en-NZ" sz="2400" dirty="0">
              <a:solidFill>
                <a:schemeClr val="bg1"/>
              </a:solidFill>
              <a:latin typeface="Century Gothic" panose="020B0502020202020204" pitchFamily="34" charset="0"/>
            </a:endParaRPr>
          </a:p>
        </p:txBody>
      </p:sp>
      <p:pic>
        <p:nvPicPr>
          <p:cNvPr id="1026" name="Picture 2">
            <a:extLst>
              <a:ext uri="{FF2B5EF4-FFF2-40B4-BE49-F238E27FC236}">
                <a16:creationId xmlns:a16="http://schemas.microsoft.com/office/drawing/2014/main" id="{2A8EAE41-EE5C-D96C-0975-B6D776FD81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9920" y="0"/>
            <a:ext cx="596424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057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BBBDF7-4747-7F26-AB9F-5A1DB14A8A39}"/>
              </a:ext>
            </a:extLst>
          </p:cNvPr>
          <p:cNvSpPr txBox="1"/>
          <p:nvPr/>
        </p:nvSpPr>
        <p:spPr>
          <a:xfrm>
            <a:off x="164307" y="186809"/>
            <a:ext cx="4165097" cy="1354217"/>
          </a:xfrm>
          <a:prstGeom prst="rect">
            <a:avLst/>
          </a:prstGeom>
          <a:noFill/>
        </p:spPr>
        <p:txBody>
          <a:bodyPr wrap="square">
            <a:spAutoFit/>
          </a:bodyPr>
          <a:lstStyle/>
          <a:p>
            <a:r>
              <a:rPr lang="en-US" sz="3600" b="1" dirty="0">
                <a:solidFill>
                  <a:srgbClr val="FFFF00"/>
                </a:solidFill>
                <a:latin typeface="Century Gothic" panose="020B0502020202020204" pitchFamily="34" charset="0"/>
              </a:rPr>
              <a:t>Dalai Lama </a:t>
            </a:r>
          </a:p>
          <a:p>
            <a:r>
              <a:rPr lang="en-US" sz="2800" dirty="0">
                <a:solidFill>
                  <a:srgbClr val="FFFF00"/>
                </a:solidFill>
                <a:latin typeface="Century Gothic" panose="020B0502020202020204" pitchFamily="34" charset="0"/>
              </a:rPr>
              <a:t>(1935 – )</a:t>
            </a:r>
            <a:endParaRPr lang="en-US" dirty="0">
              <a:solidFill>
                <a:srgbClr val="FFFF00"/>
              </a:solidFill>
              <a:latin typeface="Century Gothic" panose="020B0502020202020204" pitchFamily="34" charset="0"/>
            </a:endParaRPr>
          </a:p>
          <a:p>
            <a:endParaRPr lang="en-US" dirty="0">
              <a:solidFill>
                <a:srgbClr val="FFFF00"/>
              </a:solidFill>
              <a:latin typeface="Century Gothic" panose="020B0502020202020204" pitchFamily="34" charset="0"/>
            </a:endParaRPr>
          </a:p>
        </p:txBody>
      </p:sp>
      <p:sp>
        <p:nvSpPr>
          <p:cNvPr id="5" name="TextBox 4">
            <a:extLst>
              <a:ext uri="{FF2B5EF4-FFF2-40B4-BE49-F238E27FC236}">
                <a16:creationId xmlns:a16="http://schemas.microsoft.com/office/drawing/2014/main" id="{04817820-855F-AFC3-0121-2A752E2E26B1}"/>
              </a:ext>
            </a:extLst>
          </p:cNvPr>
          <p:cNvSpPr txBox="1"/>
          <p:nvPr/>
        </p:nvSpPr>
        <p:spPr>
          <a:xfrm>
            <a:off x="164307" y="2251187"/>
            <a:ext cx="5395280" cy="3231654"/>
          </a:xfrm>
          <a:prstGeom prst="rect">
            <a:avLst/>
          </a:prstGeom>
          <a:noFill/>
        </p:spPr>
        <p:txBody>
          <a:bodyPr wrap="square">
            <a:spAutoFit/>
          </a:bodyPr>
          <a:lstStyle/>
          <a:p>
            <a:r>
              <a:rPr lang="en-US" sz="3600" dirty="0">
                <a:solidFill>
                  <a:schemeClr val="bg1"/>
                </a:solidFill>
                <a:latin typeface="Century Gothic" panose="020B0502020202020204" pitchFamily="34" charset="0"/>
              </a:rPr>
              <a:t>“Compassion and Forgiveness are the ultimate sources of power for peace and success in life” </a:t>
            </a:r>
          </a:p>
          <a:p>
            <a:r>
              <a:rPr lang="en-US" sz="2400" dirty="0">
                <a:solidFill>
                  <a:srgbClr val="FFFF00"/>
                </a:solidFill>
                <a:latin typeface="Century Gothic" panose="020B0502020202020204" pitchFamily="34" charset="0"/>
              </a:rPr>
              <a:t>         - Dalai Lama</a:t>
            </a:r>
            <a:r>
              <a:rPr lang="en-US" sz="2400" dirty="0">
                <a:solidFill>
                  <a:schemeClr val="bg1"/>
                </a:solidFill>
                <a:latin typeface="Century Gothic" panose="020B0502020202020204" pitchFamily="34" charset="0"/>
              </a:rPr>
              <a:t>.  </a:t>
            </a:r>
            <a:endParaRPr lang="en-NZ" sz="2400" dirty="0">
              <a:solidFill>
                <a:schemeClr val="bg1"/>
              </a:solidFill>
              <a:latin typeface="Century Gothic" panose="020B0502020202020204" pitchFamily="34" charset="0"/>
            </a:endParaRPr>
          </a:p>
        </p:txBody>
      </p:sp>
      <p:pic>
        <p:nvPicPr>
          <p:cNvPr id="2" name="Picture 2" descr="undefined">
            <a:extLst>
              <a:ext uri="{FF2B5EF4-FFF2-40B4-BE49-F238E27FC236}">
                <a16:creationId xmlns:a16="http://schemas.microsoft.com/office/drawing/2014/main" id="{FF187D3B-848F-CEAB-2ADA-569E8641AA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703" y="0"/>
            <a:ext cx="58054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074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erson, indoor, person&#10;&#10;Description automatically generated">
            <a:extLst>
              <a:ext uri="{FF2B5EF4-FFF2-40B4-BE49-F238E27FC236}">
                <a16:creationId xmlns:a16="http://schemas.microsoft.com/office/drawing/2014/main" id="{464BA62C-FD61-D6EB-A614-CD3F6090F56F}"/>
              </a:ext>
            </a:extLst>
          </p:cNvPr>
          <p:cNvPicPr>
            <a:picLocks noChangeAspect="1"/>
          </p:cNvPicPr>
          <p:nvPr/>
        </p:nvPicPr>
        <p:blipFill rotWithShape="1">
          <a:blip r:embed="rId2">
            <a:extLst>
              <a:ext uri="{28A0092B-C50C-407E-A947-70E740481C1C}">
                <a14:useLocalDpi xmlns:a14="http://schemas.microsoft.com/office/drawing/2010/main" val="0"/>
              </a:ext>
            </a:extLst>
          </a:blip>
          <a:srcRect l="6470" r="10532" b="-1"/>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3" name="TextBox 2">
            <a:extLst>
              <a:ext uri="{FF2B5EF4-FFF2-40B4-BE49-F238E27FC236}">
                <a16:creationId xmlns:a16="http://schemas.microsoft.com/office/drawing/2014/main" id="{00BBBDF7-4747-7F26-AB9F-5A1DB14A8A39}"/>
              </a:ext>
            </a:extLst>
          </p:cNvPr>
          <p:cNvSpPr txBox="1"/>
          <p:nvPr/>
        </p:nvSpPr>
        <p:spPr>
          <a:xfrm>
            <a:off x="164307" y="186809"/>
            <a:ext cx="3585364" cy="1354217"/>
          </a:xfrm>
          <a:prstGeom prst="rect">
            <a:avLst/>
          </a:prstGeom>
          <a:noFill/>
        </p:spPr>
        <p:txBody>
          <a:bodyPr wrap="square">
            <a:spAutoFit/>
          </a:bodyPr>
          <a:lstStyle/>
          <a:p>
            <a:r>
              <a:rPr lang="en-US" sz="3600" b="1" dirty="0">
                <a:solidFill>
                  <a:srgbClr val="FFFF00"/>
                </a:solidFill>
                <a:latin typeface="Century Gothic" panose="020B0502020202020204" pitchFamily="34" charset="0"/>
              </a:rPr>
              <a:t>Maya Angelou </a:t>
            </a:r>
            <a:r>
              <a:rPr lang="en-US" sz="2800" dirty="0">
                <a:solidFill>
                  <a:srgbClr val="FFFF00"/>
                </a:solidFill>
                <a:latin typeface="Century Gothic" panose="020B0502020202020204" pitchFamily="34" charset="0"/>
              </a:rPr>
              <a:t>(1928 – 2014)</a:t>
            </a:r>
            <a:endParaRPr lang="en-US" dirty="0">
              <a:solidFill>
                <a:srgbClr val="FFFF00"/>
              </a:solidFill>
              <a:latin typeface="Century Gothic" panose="020B0502020202020204" pitchFamily="34" charset="0"/>
            </a:endParaRPr>
          </a:p>
          <a:p>
            <a:endParaRPr lang="en-US" dirty="0">
              <a:solidFill>
                <a:srgbClr val="FFFF00"/>
              </a:solidFill>
              <a:latin typeface="Century Gothic" panose="020B0502020202020204" pitchFamily="34" charset="0"/>
            </a:endParaRPr>
          </a:p>
        </p:txBody>
      </p:sp>
      <p:sp>
        <p:nvSpPr>
          <p:cNvPr id="5" name="TextBox 4">
            <a:extLst>
              <a:ext uri="{FF2B5EF4-FFF2-40B4-BE49-F238E27FC236}">
                <a16:creationId xmlns:a16="http://schemas.microsoft.com/office/drawing/2014/main" id="{04817820-855F-AFC3-0121-2A752E2E26B1}"/>
              </a:ext>
            </a:extLst>
          </p:cNvPr>
          <p:cNvSpPr txBox="1"/>
          <p:nvPr/>
        </p:nvSpPr>
        <p:spPr>
          <a:xfrm>
            <a:off x="131760" y="1926067"/>
            <a:ext cx="4002881" cy="3785652"/>
          </a:xfrm>
          <a:prstGeom prst="rect">
            <a:avLst/>
          </a:prstGeom>
          <a:noFill/>
        </p:spPr>
        <p:txBody>
          <a:bodyPr wrap="square">
            <a:spAutoFit/>
          </a:bodyPr>
          <a:lstStyle/>
          <a:p>
            <a:r>
              <a:rPr lang="en-US" sz="3600" dirty="0">
                <a:solidFill>
                  <a:schemeClr val="bg1"/>
                </a:solidFill>
                <a:latin typeface="Century Gothic" panose="020B0502020202020204" pitchFamily="34" charset="0"/>
              </a:rPr>
              <a:t>“The greatest lesson that I have learnt in my life is knowing how to forgive and let go.” </a:t>
            </a:r>
          </a:p>
          <a:p>
            <a:r>
              <a:rPr lang="en-US" sz="2400" dirty="0">
                <a:solidFill>
                  <a:srgbClr val="FFFF00"/>
                </a:solidFill>
                <a:latin typeface="Century Gothic" panose="020B0502020202020204" pitchFamily="34" charset="0"/>
              </a:rPr>
              <a:t>         - Maya Angelou</a:t>
            </a:r>
            <a:r>
              <a:rPr lang="en-US" sz="2400" dirty="0">
                <a:solidFill>
                  <a:schemeClr val="bg1"/>
                </a:solidFill>
                <a:latin typeface="Century Gothic" panose="020B0502020202020204" pitchFamily="34" charset="0"/>
              </a:rPr>
              <a:t>.  </a:t>
            </a:r>
            <a:endParaRPr lang="en-NZ" sz="2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768730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Rectangle 1035">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19F9BAD-6191-6490-00C6-BAF5A6B650F2}"/>
              </a:ext>
            </a:extLst>
          </p:cNvPr>
          <p:cNvSpPr>
            <a:spLocks noGrp="1"/>
          </p:cNvSpPr>
          <p:nvPr>
            <p:ph type="title"/>
          </p:nvPr>
        </p:nvSpPr>
        <p:spPr/>
        <p:txBody>
          <a:bodyPr/>
          <a:lstStyle/>
          <a:p>
            <a:endParaRPr lang="en-NZ"/>
          </a:p>
        </p:txBody>
      </p:sp>
      <p:pic>
        <p:nvPicPr>
          <p:cNvPr id="5" name="Picture 2">
            <a:extLst>
              <a:ext uri="{FF2B5EF4-FFF2-40B4-BE49-F238E27FC236}">
                <a16:creationId xmlns:a16="http://schemas.microsoft.com/office/drawing/2014/main" id="{F49E71BE-B20F-89BC-6700-B06F515ADA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519526" y="0"/>
            <a:ext cx="12711525"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8A86DC9-15B6-CD91-48BD-2F5F00C49E24}"/>
              </a:ext>
            </a:extLst>
          </p:cNvPr>
          <p:cNvSpPr txBox="1">
            <a:spLocks/>
          </p:cNvSpPr>
          <p:nvPr/>
        </p:nvSpPr>
        <p:spPr>
          <a:xfrm>
            <a:off x="180330" y="6415344"/>
            <a:ext cx="11311812" cy="5302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dirty="0">
                <a:solidFill>
                  <a:srgbClr val="FFFF00"/>
                </a:solidFill>
                <a:latin typeface="Gill Sans Nova Cond Ultra Bold" panose="020B0B04020104020203" pitchFamily="34" charset="0"/>
              </a:rPr>
              <a:t>HOANI – A CASE STUDY</a:t>
            </a:r>
            <a:br>
              <a:rPr lang="en-US" sz="6000" b="1" dirty="0">
                <a:solidFill>
                  <a:schemeClr val="accent4"/>
                </a:solidFill>
                <a:latin typeface="Gill Sans Nova Cond Ultra Bold" panose="020B0B04020104020203" pitchFamily="34" charset="0"/>
              </a:rPr>
            </a:br>
            <a:endParaRPr lang="en-NZ" sz="6000" dirty="0">
              <a:solidFill>
                <a:srgbClr val="FFFF00"/>
              </a:solidFill>
            </a:endParaRPr>
          </a:p>
        </p:txBody>
      </p:sp>
    </p:spTree>
    <p:extLst>
      <p:ext uri="{BB962C8B-B14F-4D97-AF65-F5344CB8AC3E}">
        <p14:creationId xmlns:p14="http://schemas.microsoft.com/office/powerpoint/2010/main" val="246289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Rectangle 1035">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E8FE12D0-EC63-8A9A-38FC-0EF0977B12CF}"/>
              </a:ext>
            </a:extLst>
          </p:cNvPr>
          <p:cNvSpPr>
            <a:spLocks noGrp="1"/>
          </p:cNvSpPr>
          <p:nvPr>
            <p:ph type="title"/>
          </p:nvPr>
        </p:nvSpPr>
        <p:spPr>
          <a:xfrm>
            <a:off x="2298931" y="2859430"/>
            <a:ext cx="12095480" cy="1139139"/>
          </a:xfrm>
        </p:spPr>
        <p:txBody>
          <a:bodyPr>
            <a:noAutofit/>
          </a:bodyPr>
          <a:lstStyle/>
          <a:p>
            <a:r>
              <a:rPr lang="en-US" sz="9600" dirty="0">
                <a:solidFill>
                  <a:srgbClr val="FFFF00"/>
                </a:solidFill>
                <a:latin typeface="Gill Sans Nova Cond Ultra Bold" panose="020B0B04020104020203" pitchFamily="34" charset="0"/>
              </a:rPr>
              <a:t>SO HOW DO </a:t>
            </a:r>
            <a:br>
              <a:rPr lang="en-US" sz="9600" dirty="0">
                <a:solidFill>
                  <a:srgbClr val="FFFF00"/>
                </a:solidFill>
                <a:latin typeface="Gill Sans Nova Cond Ultra Bold" panose="020B0B04020104020203" pitchFamily="34" charset="0"/>
              </a:rPr>
            </a:br>
            <a:r>
              <a:rPr lang="en-US" sz="9600" dirty="0">
                <a:solidFill>
                  <a:srgbClr val="FFFF00"/>
                </a:solidFill>
                <a:latin typeface="Gill Sans Nova Cond Ultra Bold" panose="020B0B04020104020203" pitchFamily="34" charset="0"/>
              </a:rPr>
              <a:t>WE FORGIVE?</a:t>
            </a:r>
            <a:endParaRPr lang="en-NZ" sz="6600" dirty="0">
              <a:solidFill>
                <a:srgbClr val="FFFF00"/>
              </a:solidFill>
            </a:endParaRPr>
          </a:p>
        </p:txBody>
      </p:sp>
    </p:spTree>
    <p:extLst>
      <p:ext uri="{BB962C8B-B14F-4D97-AF65-F5344CB8AC3E}">
        <p14:creationId xmlns:p14="http://schemas.microsoft.com/office/powerpoint/2010/main" val="1526579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0">
            <a:extLst>
              <a:ext uri="{FF2B5EF4-FFF2-40B4-BE49-F238E27FC236}">
                <a16:creationId xmlns:a16="http://schemas.microsoft.com/office/drawing/2014/main" id="{D99D2C73-08B0-4F6B-A8E9-4651E6BDBE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68DB88C-7EF2-487C-85D1-848F61F13E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6800C7B-751E-7FB8-BBD5-45B599A09E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4993"/>
          </a:xfrm>
          <a:prstGeom prst="rect">
            <a:avLst/>
          </a:prstGeom>
        </p:spPr>
      </p:pic>
    </p:spTree>
    <p:extLst>
      <p:ext uri="{BB962C8B-B14F-4D97-AF65-F5344CB8AC3E}">
        <p14:creationId xmlns:p14="http://schemas.microsoft.com/office/powerpoint/2010/main" val="28319552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Rectangle 1035">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E8FE12D0-EC63-8A9A-38FC-0EF0977B12CF}"/>
              </a:ext>
            </a:extLst>
          </p:cNvPr>
          <p:cNvSpPr>
            <a:spLocks noGrp="1"/>
          </p:cNvSpPr>
          <p:nvPr>
            <p:ph type="title"/>
          </p:nvPr>
        </p:nvSpPr>
        <p:spPr>
          <a:xfrm>
            <a:off x="731520" y="2859430"/>
            <a:ext cx="13258800" cy="1139139"/>
          </a:xfrm>
        </p:spPr>
        <p:txBody>
          <a:bodyPr>
            <a:noAutofit/>
          </a:bodyPr>
          <a:lstStyle/>
          <a:p>
            <a:r>
              <a:rPr lang="en-US" sz="9600" dirty="0">
                <a:solidFill>
                  <a:srgbClr val="FFFF00"/>
                </a:solidFill>
                <a:latin typeface="Gill Sans Nova Cond Ultra Bold" panose="020B0B04020104020203" pitchFamily="34" charset="0"/>
              </a:rPr>
              <a:t>THE WAIRUA ORA FORGIVENESS MODEL</a:t>
            </a:r>
            <a:endParaRPr lang="en-NZ" sz="6600" dirty="0">
              <a:solidFill>
                <a:srgbClr val="FFFF00"/>
              </a:solidFill>
            </a:endParaRPr>
          </a:p>
        </p:txBody>
      </p:sp>
    </p:spTree>
    <p:extLst>
      <p:ext uri="{BB962C8B-B14F-4D97-AF65-F5344CB8AC3E}">
        <p14:creationId xmlns:p14="http://schemas.microsoft.com/office/powerpoint/2010/main" val="13862235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Rectangle 1035">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E8FE12D0-EC63-8A9A-38FC-0EF0977B12CF}"/>
              </a:ext>
            </a:extLst>
          </p:cNvPr>
          <p:cNvSpPr>
            <a:spLocks noGrp="1"/>
          </p:cNvSpPr>
          <p:nvPr>
            <p:ph type="title"/>
          </p:nvPr>
        </p:nvSpPr>
        <p:spPr>
          <a:xfrm>
            <a:off x="48260" y="4070040"/>
            <a:ext cx="12095480" cy="1139139"/>
          </a:xfrm>
        </p:spPr>
        <p:txBody>
          <a:bodyPr>
            <a:noAutofit/>
          </a:bodyPr>
          <a:lstStyle/>
          <a:p>
            <a:pPr lvl="0">
              <a:lnSpc>
                <a:spcPct val="107000"/>
              </a:lnSpc>
              <a:spcAft>
                <a:spcPts val="800"/>
              </a:spcAft>
              <a:buSzPts val="1000"/>
              <a:tabLst>
                <a:tab pos="457200" algn="l"/>
              </a:tabLst>
            </a:pPr>
            <a:r>
              <a:rPr lang="en-US" sz="4000" dirty="0">
                <a:solidFill>
                  <a:schemeClr val="accent4"/>
                </a:solidFill>
                <a:latin typeface="Gill Sans Nova Cond Ultra Bold" panose="020B0B04020104020203" pitchFamily="34" charset="0"/>
              </a:rPr>
              <a:t>                               </a:t>
            </a:r>
            <a:br>
              <a:rPr lang="en-NZ" sz="18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br>
            <a:br>
              <a:rPr lang="en-NZ" sz="18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br>
            <a:r>
              <a:rPr lang="en-NZ" sz="3200" b="1" dirty="0">
                <a:solidFill>
                  <a:srgbClr val="FFFF00"/>
                </a:solidFill>
                <a:effectLst/>
                <a:latin typeface="Century Gothic" panose="020B0502020202020204" pitchFamily="34" charset="0"/>
                <a:ea typeface="Times New Roman" panose="02020603050405020304" pitchFamily="18" charset="0"/>
                <a:cs typeface="Times New Roman" panose="02020603050405020304" pitchFamily="18" charset="0"/>
              </a:rPr>
              <a:t>1. The Wairua Ora Model </a:t>
            </a:r>
            <a:r>
              <a:rPr lang="en-NZ" sz="3200" b="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will teach you how </a:t>
            </a:r>
            <a:r>
              <a:rPr lang="en-NZ" sz="3200" b="1" dirty="0">
                <a:solidFill>
                  <a:schemeClr val="bg2"/>
                </a:solidFill>
                <a:effectLst/>
                <a:latin typeface="Century Gothic" panose="020B0502020202020204" pitchFamily="34" charset="0"/>
                <a:ea typeface="Times New Roman" panose="02020603050405020304" pitchFamily="18" charset="0"/>
                <a:cs typeface="Times New Roman" panose="02020603050405020304" pitchFamily="18" charset="0"/>
              </a:rPr>
              <a:t>a willingness to forgive and move on helps you build resilience, healthier relationships and a stronger sense of self. </a:t>
            </a:r>
            <a:br>
              <a:rPr lang="en-NZ" sz="3200" dirty="0">
                <a:solidFill>
                  <a:schemeClr val="bg2"/>
                </a:solidFill>
                <a:effectLst/>
                <a:latin typeface="Century Gothic" panose="020B0502020202020204" pitchFamily="34" charset="0"/>
                <a:ea typeface="Times New Roman" panose="02020603050405020304" pitchFamily="18" charset="0"/>
                <a:cs typeface="Times New Roman" panose="02020603050405020304" pitchFamily="18" charset="0"/>
              </a:rPr>
            </a:br>
            <a:br>
              <a:rPr lang="en-NZ" sz="32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r>
              <a:rPr lang="en-NZ" sz="3200" b="1" dirty="0">
                <a:solidFill>
                  <a:srgbClr val="FFFF00"/>
                </a:solidFill>
                <a:latin typeface="Calibri" panose="020F0502020204030204" pitchFamily="34" charset="0"/>
                <a:ea typeface="Calibri" panose="020F0502020204030204" pitchFamily="34" charset="0"/>
                <a:cs typeface="Times New Roman" panose="02020603050405020304" pitchFamily="18" charset="0"/>
              </a:rPr>
              <a:t>2</a:t>
            </a:r>
            <a:r>
              <a:rPr lang="en-NZ" sz="32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lang="en-NZ" sz="3200" b="1" dirty="0">
                <a:solidFill>
                  <a:srgbClr val="FFFF00"/>
                </a:solidFill>
                <a:effectLst/>
                <a:latin typeface="Century Gothic" panose="020B0502020202020204" pitchFamily="34" charset="0"/>
                <a:ea typeface="Times New Roman" panose="02020603050405020304" pitchFamily="18" charset="0"/>
                <a:cs typeface="Times New Roman" panose="02020603050405020304" pitchFamily="18" charset="0"/>
              </a:rPr>
              <a:t>The Wairua Ora Model </a:t>
            </a:r>
            <a:r>
              <a:rPr lang="en-NZ" sz="3200" b="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has</a:t>
            </a:r>
            <a:r>
              <a:rPr lang="en-NZ" sz="3200" b="1" dirty="0">
                <a:solidFill>
                  <a:srgbClr val="FFFF00"/>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en-NZ" sz="3200" b="1" dirty="0">
                <a:solidFill>
                  <a:schemeClr val="bg2"/>
                </a:solidFill>
                <a:latin typeface="Century Gothic" panose="020B0502020202020204" pitchFamily="34" charset="0"/>
                <a:ea typeface="Calibri" panose="020F0502020204030204" pitchFamily="34" charset="0"/>
                <a:cs typeface="Times New Roman" panose="02020603050405020304" pitchFamily="18" charset="0"/>
              </a:rPr>
              <a:t>Six Steps that clearly breaks down how to forgive, cultivate compassion, release resentment and find peace</a:t>
            </a:r>
            <a:r>
              <a:rPr lang="en-NZ" sz="3200" b="1" dirty="0">
                <a:solidFill>
                  <a:schemeClr val="bg2"/>
                </a:solidFill>
                <a:effectLst/>
                <a:latin typeface="Century Gothic" panose="020B0502020202020204" pitchFamily="34" charset="0"/>
                <a:ea typeface="Times New Roman" panose="02020603050405020304" pitchFamily="18" charset="0"/>
                <a:cs typeface="Times New Roman" panose="02020603050405020304" pitchFamily="18" charset="0"/>
              </a:rPr>
              <a:t>. </a:t>
            </a:r>
            <a:br>
              <a:rPr lang="en-NZ" sz="3200" b="1" dirty="0">
                <a:solidFill>
                  <a:srgbClr val="FFFF00"/>
                </a:solidFill>
                <a:effectLst/>
                <a:latin typeface="Century Gothic" panose="020B0502020202020204" pitchFamily="34" charset="0"/>
                <a:ea typeface="Times New Roman" panose="02020603050405020304" pitchFamily="18" charset="0"/>
                <a:cs typeface="Times New Roman" panose="02020603050405020304" pitchFamily="18" charset="0"/>
              </a:rPr>
            </a:br>
            <a:br>
              <a:rPr lang="en-NZ" sz="32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r>
              <a:rPr lang="en-NZ" sz="3200" b="1" dirty="0">
                <a:solidFill>
                  <a:srgbClr val="FFFF00"/>
                </a:solidFill>
                <a:latin typeface="Calibri" panose="020F0502020204030204" pitchFamily="34" charset="0"/>
                <a:ea typeface="Calibri" panose="020F0502020204030204" pitchFamily="34" charset="0"/>
                <a:cs typeface="Times New Roman" panose="02020603050405020304" pitchFamily="18" charset="0"/>
              </a:rPr>
              <a:t>3</a:t>
            </a:r>
            <a:r>
              <a:rPr lang="en-NZ" sz="32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lang="en-NZ" sz="3200" b="1" dirty="0">
                <a:solidFill>
                  <a:srgbClr val="FFFF00"/>
                </a:solidFill>
                <a:effectLst/>
                <a:latin typeface="Century Gothic" panose="020B0502020202020204" pitchFamily="34" charset="0"/>
                <a:ea typeface="Times New Roman" panose="02020603050405020304" pitchFamily="18" charset="0"/>
                <a:cs typeface="Times New Roman" panose="02020603050405020304" pitchFamily="18" charset="0"/>
              </a:rPr>
              <a:t>The Wairua Ora Model </a:t>
            </a:r>
            <a:r>
              <a:rPr lang="en-NZ" sz="3200" b="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will help teach you </a:t>
            </a:r>
            <a:r>
              <a:rPr lang="en-NZ" sz="3200" b="1" dirty="0">
                <a:solidFill>
                  <a:schemeClr val="bg2"/>
                </a:solidFill>
                <a:effectLst/>
                <a:latin typeface="Century Gothic" panose="020B0502020202020204" pitchFamily="34" charset="0"/>
                <a:ea typeface="Times New Roman" panose="02020603050405020304" pitchFamily="18" charset="0"/>
                <a:cs typeface="Times New Roman" panose="02020603050405020304" pitchFamily="18" charset="0"/>
              </a:rPr>
              <a:t>the benefits </a:t>
            </a:r>
            <a:r>
              <a:rPr lang="en-NZ" sz="3200" b="1" dirty="0">
                <a:solidFill>
                  <a:schemeClr val="bg2"/>
                </a:solidFill>
                <a:latin typeface="Century Gothic" panose="020B0502020202020204" pitchFamily="34" charset="0"/>
                <a:ea typeface="Times New Roman" panose="02020603050405020304" pitchFamily="18" charset="0"/>
                <a:cs typeface="Times New Roman" panose="02020603050405020304" pitchFamily="18" charset="0"/>
              </a:rPr>
              <a:t>of</a:t>
            </a:r>
            <a:r>
              <a:rPr lang="en-NZ" sz="3200" b="1" dirty="0">
                <a:solidFill>
                  <a:schemeClr val="bg2"/>
                </a:solidFill>
                <a:effectLst/>
                <a:latin typeface="Century Gothic" panose="020B0502020202020204" pitchFamily="34" charset="0"/>
                <a:ea typeface="Times New Roman" panose="02020603050405020304" pitchFamily="18" charset="0"/>
                <a:cs typeface="Times New Roman" panose="02020603050405020304" pitchFamily="18" charset="0"/>
              </a:rPr>
              <a:t> reducing anger and stress and how it can help you in your work and in your daily life.</a:t>
            </a:r>
            <a:br>
              <a:rPr lang="en-US" sz="8000" b="1" dirty="0">
                <a:solidFill>
                  <a:schemeClr val="bg2"/>
                </a:solidFill>
                <a:latin typeface="Gill Sans Nova Cond Ultra Bold" panose="020B0B04020104020203" pitchFamily="34" charset="0"/>
                <a:ea typeface="+mj-ea"/>
                <a:cs typeface="+mj-cs"/>
              </a:rPr>
            </a:br>
            <a:br>
              <a:rPr lang="en-US" sz="8000" b="1" dirty="0">
                <a:solidFill>
                  <a:schemeClr val="accent4"/>
                </a:solidFill>
                <a:latin typeface="Gill Sans Nova Cond Ultra Bold" panose="020B0B04020104020203" pitchFamily="34" charset="0"/>
                <a:ea typeface="+mj-ea"/>
                <a:cs typeface="+mj-cs"/>
              </a:rPr>
            </a:br>
            <a:endParaRPr lang="en-NZ" sz="8000" dirty="0">
              <a:solidFill>
                <a:srgbClr val="FFFF00"/>
              </a:solidFill>
            </a:endParaRPr>
          </a:p>
        </p:txBody>
      </p:sp>
      <p:sp>
        <p:nvSpPr>
          <p:cNvPr id="5" name="TextBox 4">
            <a:extLst>
              <a:ext uri="{FF2B5EF4-FFF2-40B4-BE49-F238E27FC236}">
                <a16:creationId xmlns:a16="http://schemas.microsoft.com/office/drawing/2014/main" id="{F5DBF2F3-8926-8D63-14C8-B295133D8DE1}"/>
              </a:ext>
            </a:extLst>
          </p:cNvPr>
          <p:cNvSpPr txBox="1"/>
          <p:nvPr/>
        </p:nvSpPr>
        <p:spPr>
          <a:xfrm>
            <a:off x="233264" y="0"/>
            <a:ext cx="12191999" cy="1015663"/>
          </a:xfrm>
          <a:prstGeom prst="rect">
            <a:avLst/>
          </a:prstGeom>
          <a:noFill/>
        </p:spPr>
        <p:txBody>
          <a:bodyPr wrap="square" rtlCol="0">
            <a:spAutoFit/>
          </a:bodyPr>
          <a:lstStyle/>
          <a:p>
            <a:r>
              <a:rPr lang="en-US" sz="6000" dirty="0">
                <a:solidFill>
                  <a:srgbClr val="FFFF00"/>
                </a:solidFill>
                <a:latin typeface="Gill Sans Nova Cond Ultra Bold" panose="020B0B04020104020203" pitchFamily="34" charset="0"/>
              </a:rPr>
              <a:t>A FORGIVENESS MODEL TO FOLLOW</a:t>
            </a:r>
            <a:endParaRPr lang="en-NZ" sz="6000" dirty="0">
              <a:solidFill>
                <a:srgbClr val="FFFF00"/>
              </a:solidFill>
            </a:endParaRPr>
          </a:p>
        </p:txBody>
      </p:sp>
    </p:spTree>
    <p:extLst>
      <p:ext uri="{BB962C8B-B14F-4D97-AF65-F5344CB8AC3E}">
        <p14:creationId xmlns:p14="http://schemas.microsoft.com/office/powerpoint/2010/main" val="15162219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14" name="Picture 13" descr="Graphical user interface, application&#10;&#10;Description automatically generated">
            <a:extLst>
              <a:ext uri="{FF2B5EF4-FFF2-40B4-BE49-F238E27FC236}">
                <a16:creationId xmlns:a16="http://schemas.microsoft.com/office/drawing/2014/main" id="{2F1DABD9-ABD7-5BED-93D0-91550C4C3F51}"/>
              </a:ext>
            </a:extLst>
          </p:cNvPr>
          <p:cNvPicPr>
            <a:picLocks noChangeAspect="1"/>
          </p:cNvPicPr>
          <p:nvPr/>
        </p:nvPicPr>
        <p:blipFill rotWithShape="1">
          <a:blip r:embed="rId2">
            <a:extLst>
              <a:ext uri="{28A0092B-C50C-407E-A947-70E740481C1C}">
                <a14:useLocalDpi xmlns:a14="http://schemas.microsoft.com/office/drawing/2010/main" val="0"/>
              </a:ext>
            </a:extLst>
          </a:blip>
          <a:srcRect l="4256" r="27589"/>
          <a:stretch/>
        </p:blipFill>
        <p:spPr>
          <a:xfrm>
            <a:off x="2578374" y="-1"/>
            <a:ext cx="9097704" cy="7508574"/>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19" name="Group 18">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20" name="Freeform: Shape 19">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22" name="Group 21">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26" name="Freeform: Shape 25">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3" name="Group 22">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24" name="Freeform: Shape 23">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13" name="Title 1">
            <a:extLst>
              <a:ext uri="{FF2B5EF4-FFF2-40B4-BE49-F238E27FC236}">
                <a16:creationId xmlns:a16="http://schemas.microsoft.com/office/drawing/2014/main" id="{916CC171-D414-B32B-E4A3-B8366594B73A}"/>
              </a:ext>
            </a:extLst>
          </p:cNvPr>
          <p:cNvSpPr txBox="1">
            <a:spLocks/>
          </p:cNvSpPr>
          <p:nvPr/>
        </p:nvSpPr>
        <p:spPr>
          <a:xfrm>
            <a:off x="-462223" y="5263138"/>
            <a:ext cx="5034223" cy="11391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dirty="0">
                <a:solidFill>
                  <a:srgbClr val="FFFF00"/>
                </a:solidFill>
                <a:latin typeface="Gill Sans Nova Cond Ultra Bold" panose="020B0B04020104020203" pitchFamily="34" charset="0"/>
              </a:rPr>
              <a:t>THE </a:t>
            </a:r>
          </a:p>
          <a:p>
            <a:r>
              <a:rPr lang="en-US" sz="5400" b="1" dirty="0">
                <a:solidFill>
                  <a:srgbClr val="FFFF00"/>
                </a:solidFill>
                <a:latin typeface="Gill Sans Nova Cond Ultra Bold" panose="020B0B04020104020203" pitchFamily="34" charset="0"/>
              </a:rPr>
              <a:t>WAIRUA ORA</a:t>
            </a:r>
          </a:p>
          <a:p>
            <a:r>
              <a:rPr lang="en-US" sz="5400" b="1" dirty="0">
                <a:solidFill>
                  <a:srgbClr val="FFFF00"/>
                </a:solidFill>
                <a:latin typeface="Gill Sans Nova Cond Ultra Bold" panose="020B0B04020104020203" pitchFamily="34" charset="0"/>
              </a:rPr>
              <a:t>HEALING &amp; FORGIVENESS</a:t>
            </a:r>
            <a:br>
              <a:rPr lang="en-US" sz="5400" b="1" dirty="0">
                <a:solidFill>
                  <a:srgbClr val="FFFF00"/>
                </a:solidFill>
                <a:latin typeface="Gill Sans Nova Cond Ultra Bold" panose="020B0B04020104020203" pitchFamily="34" charset="0"/>
              </a:rPr>
            </a:br>
            <a:r>
              <a:rPr lang="en-US" sz="5400" b="1" dirty="0">
                <a:solidFill>
                  <a:srgbClr val="FFFF00"/>
                </a:solidFill>
                <a:latin typeface="Gill Sans Nova Cond Ultra Bold" panose="020B0B04020104020203" pitchFamily="34" charset="0"/>
              </a:rPr>
              <a:t>MODEL</a:t>
            </a:r>
          </a:p>
          <a:p>
            <a:r>
              <a:rPr lang="en-US" sz="5400" dirty="0">
                <a:solidFill>
                  <a:schemeClr val="bg2"/>
                </a:solidFill>
                <a:latin typeface="Gill Sans Nova Cond Ultra Bold" panose="020B0B04020104020203" pitchFamily="34" charset="0"/>
              </a:rPr>
              <a:t>(6 STEPS)</a:t>
            </a:r>
            <a:br>
              <a:rPr lang="en-US" sz="5400" b="1" dirty="0">
                <a:solidFill>
                  <a:srgbClr val="FFFF00"/>
                </a:solidFill>
                <a:latin typeface="Gill Sans Nova Cond Ultra Bold" panose="020B0B04020104020203" pitchFamily="34" charset="0"/>
              </a:rPr>
            </a:br>
            <a:endParaRPr lang="en-US" sz="5400" b="1" dirty="0">
              <a:solidFill>
                <a:srgbClr val="FFFF00"/>
              </a:solidFill>
              <a:latin typeface="Gill Sans Nova Cond Ultra Bold" panose="020B0B04020104020203" pitchFamily="34" charset="0"/>
            </a:endParaRPr>
          </a:p>
        </p:txBody>
      </p:sp>
    </p:spTree>
    <p:extLst>
      <p:ext uri="{BB962C8B-B14F-4D97-AF65-F5344CB8AC3E}">
        <p14:creationId xmlns:p14="http://schemas.microsoft.com/office/powerpoint/2010/main" val="5650646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o photo description available.">
            <a:extLst>
              <a:ext uri="{FF2B5EF4-FFF2-40B4-BE49-F238E27FC236}">
                <a16:creationId xmlns:a16="http://schemas.microsoft.com/office/drawing/2014/main" id="{BB9036DB-31A2-312A-919B-A4A1DCC679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69"/>
          <a:stretch/>
        </p:blipFill>
        <p:spPr bwMode="auto">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noFill/>
          <a:effectLst>
            <a:outerShdw blurRad="381000" dist="1524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33D554D-7CDD-0867-735E-B904A713E4CC}"/>
              </a:ext>
            </a:extLst>
          </p:cNvPr>
          <p:cNvSpPr txBox="1"/>
          <p:nvPr/>
        </p:nvSpPr>
        <p:spPr>
          <a:xfrm>
            <a:off x="7830878" y="1233497"/>
            <a:ext cx="2626242" cy="1015663"/>
          </a:xfrm>
          <a:prstGeom prst="rect">
            <a:avLst/>
          </a:prstGeom>
          <a:noFill/>
        </p:spPr>
        <p:txBody>
          <a:bodyPr wrap="square">
            <a:spAutoFit/>
          </a:bodyPr>
          <a:lstStyle/>
          <a:p>
            <a:r>
              <a:rPr lang="en-US" sz="6000" b="1" dirty="0">
                <a:solidFill>
                  <a:srgbClr val="FFC000"/>
                </a:solidFill>
                <a:latin typeface="Gill Sans Nova Cond Ultra Bold" panose="020B0B04020104020203" pitchFamily="34" charset="0"/>
                <a:ea typeface="+mj-ea"/>
                <a:cs typeface="+mj-cs"/>
              </a:rPr>
              <a:t>STEP 1 </a:t>
            </a:r>
            <a:endParaRPr lang="en-NZ" sz="6000" dirty="0">
              <a:solidFill>
                <a:srgbClr val="FFC000"/>
              </a:solidFill>
            </a:endParaRPr>
          </a:p>
        </p:txBody>
      </p:sp>
      <p:sp>
        <p:nvSpPr>
          <p:cNvPr id="12" name="TextBox 11">
            <a:extLst>
              <a:ext uri="{FF2B5EF4-FFF2-40B4-BE49-F238E27FC236}">
                <a16:creationId xmlns:a16="http://schemas.microsoft.com/office/drawing/2014/main" id="{9B1D016A-E6CF-0A1E-C089-D2D67C330A23}"/>
              </a:ext>
            </a:extLst>
          </p:cNvPr>
          <p:cNvSpPr txBox="1"/>
          <p:nvPr/>
        </p:nvSpPr>
        <p:spPr>
          <a:xfrm>
            <a:off x="5832725" y="2900769"/>
            <a:ext cx="5921917" cy="2400657"/>
          </a:xfrm>
          <a:prstGeom prst="rect">
            <a:avLst/>
          </a:prstGeom>
          <a:noFill/>
        </p:spPr>
        <p:txBody>
          <a:bodyPr wrap="square">
            <a:spAutoFit/>
          </a:bodyPr>
          <a:lstStyle/>
          <a:p>
            <a:pPr algn="ctr"/>
            <a:r>
              <a:rPr lang="en-US" sz="5000" b="1" dirty="0">
                <a:solidFill>
                  <a:srgbClr val="FFFF00"/>
                </a:solidFill>
                <a:latin typeface="Gill Sans Nova Cond Ultra Bold" panose="020B0B04020104020203" pitchFamily="34" charset="0"/>
                <a:ea typeface="+mj-ea"/>
                <a:cs typeface="+mj-cs"/>
              </a:rPr>
              <a:t> TAPAE, RIPENETA</a:t>
            </a:r>
          </a:p>
          <a:p>
            <a:pPr algn="ctr"/>
            <a:r>
              <a:rPr lang="en-US" sz="5000" dirty="0">
                <a:solidFill>
                  <a:schemeClr val="bg1"/>
                </a:solidFill>
                <a:latin typeface="Gill Sans Nova Cond Ultra Bold" panose="020B0B04020104020203" pitchFamily="34" charset="0"/>
                <a:ea typeface="+mj-ea"/>
                <a:cs typeface="+mj-cs"/>
              </a:rPr>
              <a:t>SPIRITUALLY CLEANSE OURSELVES</a:t>
            </a:r>
          </a:p>
        </p:txBody>
      </p:sp>
    </p:spTree>
    <p:extLst>
      <p:ext uri="{BB962C8B-B14F-4D97-AF65-F5344CB8AC3E}">
        <p14:creationId xmlns:p14="http://schemas.microsoft.com/office/powerpoint/2010/main" val="13933643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men in suits&#10;&#10;Description automatically generated with low confidence">
            <a:extLst>
              <a:ext uri="{FF2B5EF4-FFF2-40B4-BE49-F238E27FC236}">
                <a16:creationId xmlns:a16="http://schemas.microsoft.com/office/drawing/2014/main" id="{2FDA8D40-B5B7-C596-6A65-3F2875B9818A}"/>
              </a:ext>
            </a:extLst>
          </p:cNvPr>
          <p:cNvPicPr>
            <a:picLocks noChangeAspect="1"/>
          </p:cNvPicPr>
          <p:nvPr/>
        </p:nvPicPr>
        <p:blipFill rotWithShape="1">
          <a:blip r:embed="rId2">
            <a:extLst>
              <a:ext uri="{28A0092B-C50C-407E-A947-70E740481C1C}">
                <a14:useLocalDpi xmlns:a14="http://schemas.microsoft.com/office/drawing/2010/main" val="0"/>
              </a:ext>
            </a:extLst>
          </a:blip>
          <a:srcRect l="33933" r="26147" b="1"/>
          <a:stretch/>
        </p:blipFill>
        <p:spPr>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effectLst>
            <a:outerShdw blurRad="381000" dist="152400" algn="tl" rotWithShape="0">
              <a:prstClr val="black">
                <a:alpha val="10000"/>
              </a:prstClr>
            </a:outerShdw>
          </a:effectLst>
        </p:spPr>
      </p:pic>
      <p:sp>
        <p:nvSpPr>
          <p:cNvPr id="29" name="TextBox 28">
            <a:extLst>
              <a:ext uri="{FF2B5EF4-FFF2-40B4-BE49-F238E27FC236}">
                <a16:creationId xmlns:a16="http://schemas.microsoft.com/office/drawing/2014/main" id="{BFB8CF61-266E-8868-39F9-1D1DDFFD5311}"/>
              </a:ext>
            </a:extLst>
          </p:cNvPr>
          <p:cNvSpPr txBox="1"/>
          <p:nvPr/>
        </p:nvSpPr>
        <p:spPr>
          <a:xfrm>
            <a:off x="7556767" y="985119"/>
            <a:ext cx="6214730" cy="1015663"/>
          </a:xfrm>
          <a:prstGeom prst="rect">
            <a:avLst/>
          </a:prstGeom>
          <a:noFill/>
        </p:spPr>
        <p:txBody>
          <a:bodyPr wrap="square">
            <a:spAutoFit/>
          </a:bodyPr>
          <a:lstStyle/>
          <a:p>
            <a:r>
              <a:rPr lang="en-US" sz="6000" b="1" dirty="0">
                <a:solidFill>
                  <a:srgbClr val="FFC000"/>
                </a:solidFill>
                <a:latin typeface="Gill Sans Nova Cond Ultra Bold" panose="020B0B04020104020203" pitchFamily="34" charset="0"/>
                <a:ea typeface="+mj-ea"/>
                <a:cs typeface="+mj-cs"/>
              </a:rPr>
              <a:t>STEP 2 </a:t>
            </a:r>
            <a:endParaRPr lang="en-NZ" sz="6000" dirty="0">
              <a:solidFill>
                <a:srgbClr val="FFC000"/>
              </a:solidFill>
            </a:endParaRPr>
          </a:p>
        </p:txBody>
      </p:sp>
      <p:sp>
        <p:nvSpPr>
          <p:cNvPr id="30" name="TextBox 29">
            <a:extLst>
              <a:ext uri="{FF2B5EF4-FFF2-40B4-BE49-F238E27FC236}">
                <a16:creationId xmlns:a16="http://schemas.microsoft.com/office/drawing/2014/main" id="{FC49E010-BAA9-4E7E-E81E-7A5B9F7310FD}"/>
              </a:ext>
            </a:extLst>
          </p:cNvPr>
          <p:cNvSpPr txBox="1"/>
          <p:nvPr/>
        </p:nvSpPr>
        <p:spPr>
          <a:xfrm>
            <a:off x="5987771" y="2985901"/>
            <a:ext cx="8398565" cy="4047262"/>
          </a:xfrm>
          <a:prstGeom prst="rect">
            <a:avLst/>
          </a:prstGeom>
          <a:noFill/>
        </p:spPr>
        <p:txBody>
          <a:bodyPr wrap="square">
            <a:spAutoFit/>
          </a:bodyPr>
          <a:lstStyle/>
          <a:p>
            <a:r>
              <a:rPr lang="en-US" sz="4700" b="1" dirty="0">
                <a:solidFill>
                  <a:srgbClr val="FFFF00"/>
                </a:solidFill>
                <a:latin typeface="Gill Sans Nova Cond Ultra Bold" panose="020B0B04020104020203" pitchFamily="34" charset="0"/>
                <a:ea typeface="+mj-ea"/>
                <a:cs typeface="+mj-cs"/>
              </a:rPr>
              <a:t>MĀ TE KÔRERO, KA ORA</a:t>
            </a:r>
          </a:p>
          <a:p>
            <a:r>
              <a:rPr lang="en-US" sz="4800" b="1" dirty="0">
                <a:solidFill>
                  <a:schemeClr val="bg1"/>
                </a:solidFill>
                <a:latin typeface="Gill Sans Nova Cond Ultra Bold" panose="020B0B04020104020203" pitchFamily="34" charset="0"/>
                <a:ea typeface="+mj-ea"/>
                <a:cs typeface="+mj-cs"/>
              </a:rPr>
              <a:t>SHARE YOUR STORY – </a:t>
            </a:r>
          </a:p>
          <a:p>
            <a:r>
              <a:rPr lang="en-US" sz="4800" b="1" dirty="0">
                <a:solidFill>
                  <a:schemeClr val="bg1"/>
                </a:solidFill>
                <a:latin typeface="Gill Sans Nova Cond Ultra Bold" panose="020B0B04020104020203" pitchFamily="34" charset="0"/>
                <a:ea typeface="+mj-ea"/>
                <a:cs typeface="+mj-cs"/>
              </a:rPr>
              <a:t>SPEAK YOUR TRUTH</a:t>
            </a:r>
            <a:endParaRPr lang="en-NZ" sz="4800" dirty="0">
              <a:solidFill>
                <a:schemeClr val="bg1"/>
              </a:solidFill>
            </a:endParaRPr>
          </a:p>
          <a:p>
            <a:endParaRPr lang="en-US" sz="6000" b="1" dirty="0">
              <a:solidFill>
                <a:srgbClr val="FFFF00"/>
              </a:solidFill>
              <a:latin typeface="Gill Sans Nova Cond Ultra Bold" panose="020B0B04020104020203" pitchFamily="34" charset="0"/>
              <a:ea typeface="+mj-ea"/>
              <a:cs typeface="+mj-cs"/>
            </a:endParaRPr>
          </a:p>
          <a:p>
            <a:endParaRPr lang="en-US" sz="3600" b="1" dirty="0">
              <a:solidFill>
                <a:srgbClr val="FFFF00"/>
              </a:solidFill>
              <a:latin typeface="Gill Sans Nova Cond Ultra Bold" panose="020B0B04020104020203" pitchFamily="34" charset="0"/>
              <a:ea typeface="+mj-ea"/>
              <a:cs typeface="+mj-cs"/>
            </a:endParaRPr>
          </a:p>
          <a:p>
            <a:pPr algn="ctr"/>
            <a:endParaRPr lang="en-US" sz="1800" b="1" dirty="0">
              <a:solidFill>
                <a:schemeClr val="bg1"/>
              </a:solidFill>
              <a:latin typeface="Gill Sans Nova Cond Ultra Bold" panose="020B0B04020104020203" pitchFamily="34" charset="0"/>
              <a:ea typeface="+mj-ea"/>
              <a:cs typeface="+mj-cs"/>
            </a:endParaRPr>
          </a:p>
        </p:txBody>
      </p:sp>
    </p:spTree>
    <p:extLst>
      <p:ext uri="{BB962C8B-B14F-4D97-AF65-F5344CB8AC3E}">
        <p14:creationId xmlns:p14="http://schemas.microsoft.com/office/powerpoint/2010/main" val="4266759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0FFC2642-5629-E782-3CAC-FAA8FB777D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9122" b="-1"/>
          <a:stretch/>
        </p:blipFill>
        <p:spPr bwMode="auto">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9789445A-73E3-5FC5-F6A3-8F05C4994970}"/>
              </a:ext>
            </a:extLst>
          </p:cNvPr>
          <p:cNvSpPr txBox="1"/>
          <p:nvPr/>
        </p:nvSpPr>
        <p:spPr>
          <a:xfrm>
            <a:off x="535664" y="811185"/>
            <a:ext cx="2700416" cy="1015663"/>
          </a:xfrm>
          <a:prstGeom prst="rect">
            <a:avLst/>
          </a:prstGeom>
          <a:noFill/>
        </p:spPr>
        <p:txBody>
          <a:bodyPr wrap="square">
            <a:spAutoFit/>
          </a:bodyPr>
          <a:lstStyle/>
          <a:p>
            <a:r>
              <a:rPr lang="en-US" sz="6000" b="1" dirty="0">
                <a:solidFill>
                  <a:srgbClr val="FFC000"/>
                </a:solidFill>
                <a:latin typeface="Gill Sans Nova Cond Ultra Bold" panose="020B0B04020104020203" pitchFamily="34" charset="0"/>
                <a:ea typeface="+mj-ea"/>
                <a:cs typeface="+mj-cs"/>
              </a:rPr>
              <a:t>STEP 3 </a:t>
            </a:r>
            <a:endParaRPr lang="en-NZ" sz="6000" dirty="0">
              <a:solidFill>
                <a:srgbClr val="FFC000"/>
              </a:solidFill>
            </a:endParaRPr>
          </a:p>
        </p:txBody>
      </p:sp>
      <p:sp>
        <p:nvSpPr>
          <p:cNvPr id="27" name="TextBox 26">
            <a:extLst>
              <a:ext uri="{FF2B5EF4-FFF2-40B4-BE49-F238E27FC236}">
                <a16:creationId xmlns:a16="http://schemas.microsoft.com/office/drawing/2014/main" id="{6DFF24A9-B77D-4F0D-D6B5-DCB84C638786}"/>
              </a:ext>
            </a:extLst>
          </p:cNvPr>
          <p:cNvSpPr txBox="1"/>
          <p:nvPr/>
        </p:nvSpPr>
        <p:spPr>
          <a:xfrm>
            <a:off x="267750" y="2634264"/>
            <a:ext cx="3777476" cy="5539978"/>
          </a:xfrm>
          <a:prstGeom prst="rect">
            <a:avLst/>
          </a:prstGeom>
          <a:noFill/>
        </p:spPr>
        <p:txBody>
          <a:bodyPr wrap="square">
            <a:spAutoFit/>
          </a:bodyPr>
          <a:lstStyle/>
          <a:p>
            <a:r>
              <a:rPr lang="en-US" sz="4800" b="1" dirty="0">
                <a:solidFill>
                  <a:srgbClr val="FFFF00"/>
                </a:solidFill>
                <a:latin typeface="Gill Sans Nova Cond Ultra Bold" panose="020B0B04020104020203" pitchFamily="34" charset="0"/>
                <a:ea typeface="+mj-ea"/>
                <a:cs typeface="+mj-cs"/>
              </a:rPr>
              <a:t>KEI HEA </a:t>
            </a:r>
          </a:p>
          <a:p>
            <a:r>
              <a:rPr lang="en-US" sz="4800" b="1" dirty="0">
                <a:solidFill>
                  <a:srgbClr val="FFFF00"/>
                </a:solidFill>
                <a:latin typeface="Gill Sans Nova Cond Ultra Bold" panose="020B0B04020104020203" pitchFamily="34" charset="0"/>
                <a:ea typeface="+mj-ea"/>
                <a:cs typeface="+mj-cs"/>
              </a:rPr>
              <a:t>TE MAMAE?</a:t>
            </a:r>
          </a:p>
          <a:p>
            <a:r>
              <a:rPr lang="en-US" sz="4800" b="1" dirty="0">
                <a:solidFill>
                  <a:schemeClr val="bg1"/>
                </a:solidFill>
                <a:latin typeface="Gill Sans Nova Cond Ultra Bold" panose="020B0B04020104020203" pitchFamily="34" charset="0"/>
                <a:ea typeface="+mj-ea"/>
                <a:cs typeface="+mj-cs"/>
              </a:rPr>
              <a:t>IDENTIFY WHERE IT HURTS.</a:t>
            </a:r>
            <a:endParaRPr lang="en-NZ" sz="4800" dirty="0">
              <a:solidFill>
                <a:schemeClr val="bg1"/>
              </a:solidFill>
            </a:endParaRPr>
          </a:p>
          <a:p>
            <a:endParaRPr lang="en-US" sz="6000" b="1" dirty="0">
              <a:solidFill>
                <a:srgbClr val="FFFF00"/>
              </a:solidFill>
              <a:latin typeface="Gill Sans Nova Cond Ultra Bold" panose="020B0B04020104020203" pitchFamily="34" charset="0"/>
              <a:ea typeface="+mj-ea"/>
              <a:cs typeface="+mj-cs"/>
            </a:endParaRPr>
          </a:p>
          <a:p>
            <a:endParaRPr lang="en-US" sz="3600" b="1" dirty="0">
              <a:solidFill>
                <a:srgbClr val="FFFF00"/>
              </a:solidFill>
              <a:latin typeface="Gill Sans Nova Cond Ultra Bold" panose="020B0B04020104020203" pitchFamily="34" charset="0"/>
              <a:ea typeface="+mj-ea"/>
              <a:cs typeface="+mj-cs"/>
            </a:endParaRPr>
          </a:p>
          <a:p>
            <a:pPr algn="ctr"/>
            <a:endParaRPr lang="en-US" sz="1800" b="1" dirty="0">
              <a:solidFill>
                <a:schemeClr val="bg1"/>
              </a:solidFill>
              <a:latin typeface="Gill Sans Nova Cond Ultra Bold" panose="020B0B04020104020203" pitchFamily="34" charset="0"/>
              <a:ea typeface="+mj-ea"/>
              <a:cs typeface="+mj-cs"/>
            </a:endParaRPr>
          </a:p>
        </p:txBody>
      </p:sp>
    </p:spTree>
    <p:extLst>
      <p:ext uri="{BB962C8B-B14F-4D97-AF65-F5344CB8AC3E}">
        <p14:creationId xmlns:p14="http://schemas.microsoft.com/office/powerpoint/2010/main" val="40383350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BFB8CF61-266E-8868-39F9-1D1DDFFD5311}"/>
              </a:ext>
            </a:extLst>
          </p:cNvPr>
          <p:cNvSpPr txBox="1"/>
          <p:nvPr/>
        </p:nvSpPr>
        <p:spPr>
          <a:xfrm>
            <a:off x="7556767" y="1137347"/>
            <a:ext cx="6214730" cy="1015663"/>
          </a:xfrm>
          <a:prstGeom prst="rect">
            <a:avLst/>
          </a:prstGeom>
          <a:noFill/>
        </p:spPr>
        <p:txBody>
          <a:bodyPr wrap="square">
            <a:spAutoFit/>
          </a:bodyPr>
          <a:lstStyle/>
          <a:p>
            <a:r>
              <a:rPr lang="en-US" sz="6000" b="1" dirty="0">
                <a:solidFill>
                  <a:srgbClr val="FFC000"/>
                </a:solidFill>
                <a:latin typeface="Gill Sans Nova Cond Ultra Bold" panose="020B0B04020104020203" pitchFamily="34" charset="0"/>
                <a:ea typeface="+mj-ea"/>
                <a:cs typeface="+mj-cs"/>
              </a:rPr>
              <a:t>STEP 4 </a:t>
            </a:r>
            <a:endParaRPr lang="en-NZ" sz="6000" dirty="0">
              <a:solidFill>
                <a:srgbClr val="FFC000"/>
              </a:solidFill>
            </a:endParaRPr>
          </a:p>
        </p:txBody>
      </p:sp>
      <p:sp>
        <p:nvSpPr>
          <p:cNvPr id="6" name="TextBox 5">
            <a:extLst>
              <a:ext uri="{FF2B5EF4-FFF2-40B4-BE49-F238E27FC236}">
                <a16:creationId xmlns:a16="http://schemas.microsoft.com/office/drawing/2014/main" id="{30B396ED-507E-3FBA-CFFD-58E99BBFDE9C}"/>
              </a:ext>
            </a:extLst>
          </p:cNvPr>
          <p:cNvSpPr txBox="1"/>
          <p:nvPr/>
        </p:nvSpPr>
        <p:spPr>
          <a:xfrm>
            <a:off x="6938818" y="2777610"/>
            <a:ext cx="4511502" cy="3939540"/>
          </a:xfrm>
          <a:prstGeom prst="rect">
            <a:avLst/>
          </a:prstGeom>
          <a:noFill/>
        </p:spPr>
        <p:txBody>
          <a:bodyPr wrap="square">
            <a:spAutoFit/>
          </a:bodyPr>
          <a:lstStyle/>
          <a:p>
            <a:r>
              <a:rPr lang="en-US" sz="5000" b="1">
                <a:solidFill>
                  <a:srgbClr val="FFFF00"/>
                </a:solidFill>
                <a:latin typeface="Gill Sans Nova Cond Ultra Bold" panose="020B0B04020104020203" pitchFamily="34" charset="0"/>
                <a:ea typeface="+mj-ea"/>
                <a:cs typeface="+mj-cs"/>
              </a:rPr>
              <a:t>KO TE WĀ WHAKAARO?</a:t>
            </a:r>
          </a:p>
          <a:p>
            <a:r>
              <a:rPr lang="en-US" sz="5000" b="1">
                <a:solidFill>
                  <a:schemeClr val="bg1"/>
                </a:solidFill>
                <a:latin typeface="Gill Sans Nova Cond Ultra Bold" panose="020B0B04020104020203" pitchFamily="34" charset="0"/>
                <a:ea typeface="+mj-ea"/>
                <a:cs typeface="+mj-cs"/>
              </a:rPr>
              <a:t>DECISION TIME – CHOOSING TO FORGIVE.</a:t>
            </a:r>
            <a:endParaRPr lang="en-NZ" sz="5000" dirty="0">
              <a:solidFill>
                <a:schemeClr val="bg1"/>
              </a:solidFill>
            </a:endParaRPr>
          </a:p>
        </p:txBody>
      </p:sp>
      <p:pic>
        <p:nvPicPr>
          <p:cNvPr id="5" name="Picture 4" descr="A picture containing sandglass, object, wooden&#10;&#10;Description automatically generated">
            <a:extLst>
              <a:ext uri="{FF2B5EF4-FFF2-40B4-BE49-F238E27FC236}">
                <a16:creationId xmlns:a16="http://schemas.microsoft.com/office/drawing/2014/main" id="{723DB518-1075-0E0C-F536-96AF15CFD7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494" y="-544"/>
            <a:ext cx="6122763" cy="6966828"/>
          </a:xfrm>
          <a:prstGeom prst="rect">
            <a:avLst/>
          </a:prstGeom>
        </p:spPr>
      </p:pic>
    </p:spTree>
    <p:extLst>
      <p:ext uri="{BB962C8B-B14F-4D97-AF65-F5344CB8AC3E}">
        <p14:creationId xmlns:p14="http://schemas.microsoft.com/office/powerpoint/2010/main" val="27632616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3728DFB-C23D-05F7-27FA-2047282058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6808" y="565485"/>
            <a:ext cx="8485192" cy="572703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0D161E86-A672-F2D4-EBF7-5C0B8E62566A}"/>
              </a:ext>
            </a:extLst>
          </p:cNvPr>
          <p:cNvSpPr txBox="1"/>
          <p:nvPr/>
        </p:nvSpPr>
        <p:spPr>
          <a:xfrm>
            <a:off x="383229" y="844758"/>
            <a:ext cx="2430513" cy="1015663"/>
          </a:xfrm>
          <a:prstGeom prst="rect">
            <a:avLst/>
          </a:prstGeom>
          <a:noFill/>
        </p:spPr>
        <p:txBody>
          <a:bodyPr wrap="square">
            <a:spAutoFit/>
          </a:bodyPr>
          <a:lstStyle/>
          <a:p>
            <a:r>
              <a:rPr lang="en-US" sz="6000" b="1" dirty="0">
                <a:solidFill>
                  <a:srgbClr val="FFC000"/>
                </a:solidFill>
                <a:latin typeface="Gill Sans Nova Cond Ultra Bold" panose="020B0B04020104020203" pitchFamily="34" charset="0"/>
                <a:ea typeface="+mj-ea"/>
                <a:cs typeface="+mj-cs"/>
              </a:rPr>
              <a:t>STEP 5 </a:t>
            </a:r>
            <a:endParaRPr lang="en-NZ" sz="6000" dirty="0">
              <a:solidFill>
                <a:srgbClr val="FFC000"/>
              </a:solidFill>
            </a:endParaRPr>
          </a:p>
        </p:txBody>
      </p:sp>
      <p:sp>
        <p:nvSpPr>
          <p:cNvPr id="19" name="TextBox 18">
            <a:extLst>
              <a:ext uri="{FF2B5EF4-FFF2-40B4-BE49-F238E27FC236}">
                <a16:creationId xmlns:a16="http://schemas.microsoft.com/office/drawing/2014/main" id="{FA290EFD-F270-6B0A-9761-11569DAE7716}"/>
              </a:ext>
            </a:extLst>
          </p:cNvPr>
          <p:cNvSpPr txBox="1"/>
          <p:nvPr/>
        </p:nvSpPr>
        <p:spPr>
          <a:xfrm>
            <a:off x="-512019" y="2298735"/>
            <a:ext cx="5084019" cy="6278642"/>
          </a:xfrm>
          <a:prstGeom prst="rect">
            <a:avLst/>
          </a:prstGeom>
          <a:noFill/>
        </p:spPr>
        <p:txBody>
          <a:bodyPr wrap="square">
            <a:spAutoFit/>
          </a:bodyPr>
          <a:lstStyle/>
          <a:p>
            <a:pPr algn="ctr"/>
            <a:r>
              <a:rPr lang="en-US" sz="4800" b="1" dirty="0">
                <a:solidFill>
                  <a:srgbClr val="FFFF00"/>
                </a:solidFill>
                <a:latin typeface="Gill Sans Nova Cond Ultra Bold" panose="020B0B04020104020203" pitchFamily="34" charset="0"/>
                <a:ea typeface="+mj-ea"/>
                <a:cs typeface="+mj-cs"/>
              </a:rPr>
              <a:t>WHAKAWETE, </a:t>
            </a:r>
          </a:p>
          <a:p>
            <a:pPr algn="ctr"/>
            <a:r>
              <a:rPr lang="en-US" sz="4800" b="1" dirty="0">
                <a:solidFill>
                  <a:srgbClr val="FFFF00"/>
                </a:solidFill>
                <a:latin typeface="Gill Sans Nova Cond Ultra Bold" panose="020B0B04020104020203" pitchFamily="34" charset="0"/>
                <a:ea typeface="+mj-ea"/>
                <a:cs typeface="+mj-cs"/>
              </a:rPr>
              <a:t>WHAKAHOU </a:t>
            </a:r>
          </a:p>
          <a:p>
            <a:pPr algn="ctr"/>
            <a:r>
              <a:rPr lang="en-US" sz="4800" b="1" dirty="0">
                <a:solidFill>
                  <a:srgbClr val="FFFF00"/>
                </a:solidFill>
                <a:latin typeface="Gill Sans Nova Cond Ultra Bold" panose="020B0B04020104020203" pitchFamily="34" charset="0"/>
                <a:ea typeface="+mj-ea"/>
                <a:cs typeface="+mj-cs"/>
              </a:rPr>
              <a:t>RĀNEI</a:t>
            </a:r>
          </a:p>
          <a:p>
            <a:pPr algn="ctr"/>
            <a:r>
              <a:rPr lang="en-US" sz="4800" b="1" dirty="0">
                <a:solidFill>
                  <a:schemeClr val="bg1"/>
                </a:solidFill>
                <a:latin typeface="Gill Sans Nova Cond Ultra Bold" panose="020B0B04020104020203" pitchFamily="34" charset="0"/>
                <a:ea typeface="+mj-ea"/>
                <a:cs typeface="+mj-cs"/>
              </a:rPr>
              <a:t>RELEASE OR </a:t>
            </a:r>
          </a:p>
          <a:p>
            <a:pPr algn="ctr"/>
            <a:r>
              <a:rPr lang="en-US" sz="4800" b="1" dirty="0">
                <a:solidFill>
                  <a:schemeClr val="bg1"/>
                </a:solidFill>
                <a:latin typeface="Gill Sans Nova Cond Ultra Bold" panose="020B0B04020104020203" pitchFamily="34" charset="0"/>
                <a:ea typeface="+mj-ea"/>
                <a:cs typeface="+mj-cs"/>
              </a:rPr>
              <a:t>RENEW </a:t>
            </a:r>
          </a:p>
          <a:p>
            <a:pPr algn="ctr"/>
            <a:r>
              <a:rPr lang="en-US" sz="4800" b="1" dirty="0">
                <a:solidFill>
                  <a:schemeClr val="bg1"/>
                </a:solidFill>
                <a:latin typeface="Gill Sans Nova Cond Ultra Bold" panose="020B0B04020104020203" pitchFamily="34" charset="0"/>
                <a:ea typeface="+mj-ea"/>
                <a:cs typeface="+mj-cs"/>
              </a:rPr>
              <a:t>RELATIONSHIP</a:t>
            </a:r>
            <a:endParaRPr lang="en-NZ" sz="4800" dirty="0">
              <a:solidFill>
                <a:schemeClr val="bg1"/>
              </a:solidFill>
            </a:endParaRPr>
          </a:p>
          <a:p>
            <a:pPr algn="ctr"/>
            <a:endParaRPr lang="en-US" sz="6000" b="1" dirty="0">
              <a:solidFill>
                <a:srgbClr val="FFFF00"/>
              </a:solidFill>
              <a:latin typeface="Gill Sans Nova Cond Ultra Bold" panose="020B0B04020104020203" pitchFamily="34" charset="0"/>
              <a:ea typeface="+mj-ea"/>
              <a:cs typeface="+mj-cs"/>
            </a:endParaRPr>
          </a:p>
          <a:p>
            <a:pPr algn="ctr"/>
            <a:endParaRPr lang="en-US" sz="3600" b="1" dirty="0">
              <a:solidFill>
                <a:srgbClr val="FFFF00"/>
              </a:solidFill>
              <a:latin typeface="Gill Sans Nova Cond Ultra Bold" panose="020B0B04020104020203" pitchFamily="34" charset="0"/>
              <a:ea typeface="+mj-ea"/>
              <a:cs typeface="+mj-cs"/>
            </a:endParaRPr>
          </a:p>
          <a:p>
            <a:pPr algn="ctr"/>
            <a:endParaRPr lang="en-US" sz="1800" b="1" dirty="0">
              <a:solidFill>
                <a:schemeClr val="bg1"/>
              </a:solidFill>
              <a:latin typeface="Gill Sans Nova Cond Ultra Bold" panose="020B0B04020104020203" pitchFamily="34" charset="0"/>
              <a:ea typeface="+mj-ea"/>
              <a:cs typeface="+mj-cs"/>
            </a:endParaRPr>
          </a:p>
        </p:txBody>
      </p:sp>
    </p:spTree>
    <p:extLst>
      <p:ext uri="{BB962C8B-B14F-4D97-AF65-F5344CB8AC3E}">
        <p14:creationId xmlns:p14="http://schemas.microsoft.com/office/powerpoint/2010/main" val="5500526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May be art of one or more people">
            <a:extLst>
              <a:ext uri="{FF2B5EF4-FFF2-40B4-BE49-F238E27FC236}">
                <a16:creationId xmlns:a16="http://schemas.microsoft.com/office/drawing/2014/main" id="{E8075696-73DE-D81C-3979-F04F9EA6D0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250" r="1" b="20344"/>
          <a:stretch/>
        </p:blipFill>
        <p:spPr bwMode="auto">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0436C488-0038-E140-A3CB-876B62F5CDE0}"/>
              </a:ext>
            </a:extLst>
          </p:cNvPr>
          <p:cNvSpPr txBox="1"/>
          <p:nvPr/>
        </p:nvSpPr>
        <p:spPr>
          <a:xfrm>
            <a:off x="-9527" y="2204839"/>
            <a:ext cx="4378597" cy="6463308"/>
          </a:xfrm>
          <a:prstGeom prst="rect">
            <a:avLst/>
          </a:prstGeom>
          <a:noFill/>
        </p:spPr>
        <p:txBody>
          <a:bodyPr wrap="square">
            <a:spAutoFit/>
          </a:bodyPr>
          <a:lstStyle/>
          <a:p>
            <a:r>
              <a:rPr lang="en-US" sz="5000" b="1" dirty="0">
                <a:solidFill>
                  <a:srgbClr val="FFFF00"/>
                </a:solidFill>
                <a:latin typeface="Gill Sans Nova Cond Ultra Bold" panose="020B0B04020104020203" pitchFamily="34" charset="0"/>
                <a:ea typeface="+mj-ea"/>
                <a:cs typeface="+mj-cs"/>
              </a:rPr>
              <a:t>INOI PAPA</a:t>
            </a:r>
          </a:p>
          <a:p>
            <a:r>
              <a:rPr lang="en-US" sz="5000" b="1" dirty="0">
                <a:solidFill>
                  <a:srgbClr val="FFFF00"/>
                </a:solidFill>
                <a:latin typeface="Gill Sans Nova Cond Ultra Bold" panose="020B0B04020104020203" pitchFamily="34" charset="0"/>
                <a:ea typeface="+mj-ea"/>
                <a:cs typeface="+mj-cs"/>
              </a:rPr>
              <a:t>NGĀKAU</a:t>
            </a:r>
          </a:p>
          <a:p>
            <a:r>
              <a:rPr lang="en-US" sz="5000" b="1" dirty="0">
                <a:solidFill>
                  <a:schemeClr val="bg1"/>
                </a:solidFill>
                <a:latin typeface="Gill Sans Nova Cond Ultra Bold" panose="020B0B04020104020203" pitchFamily="34" charset="0"/>
                <a:ea typeface="+mj-ea"/>
                <a:cs typeface="+mj-cs"/>
              </a:rPr>
              <a:t>A PRAYER </a:t>
            </a:r>
            <a:br>
              <a:rPr lang="en-US" sz="5000" b="1" dirty="0">
                <a:solidFill>
                  <a:schemeClr val="bg1"/>
                </a:solidFill>
                <a:latin typeface="Gill Sans Nova Cond Ultra Bold" panose="020B0B04020104020203" pitchFamily="34" charset="0"/>
                <a:ea typeface="+mj-ea"/>
                <a:cs typeface="+mj-cs"/>
              </a:rPr>
            </a:br>
            <a:r>
              <a:rPr lang="en-US" sz="5000" b="1" dirty="0">
                <a:solidFill>
                  <a:schemeClr val="bg1"/>
                </a:solidFill>
                <a:latin typeface="Gill Sans Nova Cond Ultra Bold" panose="020B0B04020104020203" pitchFamily="34" charset="0"/>
                <a:ea typeface="+mj-ea"/>
                <a:cs typeface="+mj-cs"/>
              </a:rPr>
              <a:t>FROM THE</a:t>
            </a:r>
            <a:br>
              <a:rPr lang="en-US" sz="5000" b="1" dirty="0">
                <a:solidFill>
                  <a:schemeClr val="bg1"/>
                </a:solidFill>
                <a:latin typeface="Gill Sans Nova Cond Ultra Bold" panose="020B0B04020104020203" pitchFamily="34" charset="0"/>
                <a:ea typeface="+mj-ea"/>
                <a:cs typeface="+mj-cs"/>
              </a:rPr>
            </a:br>
            <a:r>
              <a:rPr lang="en-US" sz="5000" b="1" dirty="0">
                <a:solidFill>
                  <a:schemeClr val="bg1"/>
                </a:solidFill>
                <a:latin typeface="Gill Sans Nova Cond Ultra Bold" panose="020B0B04020104020203" pitchFamily="34" charset="0"/>
                <a:ea typeface="+mj-ea"/>
                <a:cs typeface="+mj-cs"/>
              </a:rPr>
              <a:t>HEART TO CLOSE PROCESS</a:t>
            </a:r>
            <a:endParaRPr lang="en-NZ" sz="5000" dirty="0">
              <a:solidFill>
                <a:schemeClr val="bg1"/>
              </a:solidFill>
            </a:endParaRPr>
          </a:p>
          <a:p>
            <a:endParaRPr lang="en-US" sz="6000" b="1" dirty="0">
              <a:solidFill>
                <a:srgbClr val="FFFF00"/>
              </a:solidFill>
              <a:latin typeface="Gill Sans Nova Cond Ultra Bold" panose="020B0B04020104020203" pitchFamily="34" charset="0"/>
              <a:ea typeface="+mj-ea"/>
              <a:cs typeface="+mj-cs"/>
            </a:endParaRPr>
          </a:p>
          <a:p>
            <a:endParaRPr lang="en-US" sz="3600" b="1" dirty="0">
              <a:solidFill>
                <a:srgbClr val="FFFF00"/>
              </a:solidFill>
              <a:latin typeface="Gill Sans Nova Cond Ultra Bold" panose="020B0B04020104020203" pitchFamily="34" charset="0"/>
              <a:ea typeface="+mj-ea"/>
              <a:cs typeface="+mj-cs"/>
            </a:endParaRPr>
          </a:p>
          <a:p>
            <a:pPr algn="ctr"/>
            <a:endParaRPr lang="en-US" sz="1800" b="1" dirty="0">
              <a:solidFill>
                <a:schemeClr val="bg1"/>
              </a:solidFill>
              <a:latin typeface="Gill Sans Nova Cond Ultra Bold" panose="020B0B04020104020203" pitchFamily="34" charset="0"/>
              <a:ea typeface="+mj-ea"/>
              <a:cs typeface="+mj-cs"/>
            </a:endParaRPr>
          </a:p>
        </p:txBody>
      </p:sp>
      <p:sp>
        <p:nvSpPr>
          <p:cNvPr id="15" name="TextBox 14">
            <a:extLst>
              <a:ext uri="{FF2B5EF4-FFF2-40B4-BE49-F238E27FC236}">
                <a16:creationId xmlns:a16="http://schemas.microsoft.com/office/drawing/2014/main" id="{36FBE51E-4DF2-E9CD-B825-389116CB7B54}"/>
              </a:ext>
            </a:extLst>
          </p:cNvPr>
          <p:cNvSpPr txBox="1"/>
          <p:nvPr/>
        </p:nvSpPr>
        <p:spPr>
          <a:xfrm>
            <a:off x="546367" y="917913"/>
            <a:ext cx="2430513" cy="1015663"/>
          </a:xfrm>
          <a:prstGeom prst="rect">
            <a:avLst/>
          </a:prstGeom>
          <a:noFill/>
        </p:spPr>
        <p:txBody>
          <a:bodyPr wrap="square">
            <a:spAutoFit/>
          </a:bodyPr>
          <a:lstStyle/>
          <a:p>
            <a:r>
              <a:rPr lang="en-US" sz="6000" b="1" dirty="0">
                <a:solidFill>
                  <a:srgbClr val="FFC000"/>
                </a:solidFill>
                <a:latin typeface="Gill Sans Nova Cond Ultra Bold" panose="020B0B04020104020203" pitchFamily="34" charset="0"/>
                <a:ea typeface="+mj-ea"/>
                <a:cs typeface="+mj-cs"/>
              </a:rPr>
              <a:t>STEP 6 </a:t>
            </a:r>
            <a:endParaRPr lang="en-NZ" sz="6000" dirty="0">
              <a:solidFill>
                <a:srgbClr val="FFC000"/>
              </a:solidFill>
            </a:endParaRPr>
          </a:p>
        </p:txBody>
      </p:sp>
    </p:spTree>
    <p:extLst>
      <p:ext uri="{BB962C8B-B14F-4D97-AF65-F5344CB8AC3E}">
        <p14:creationId xmlns:p14="http://schemas.microsoft.com/office/powerpoint/2010/main" val="20416358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Rectangle 1035">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3B43889-E2E5-FE81-2F9F-29D8413CE409}"/>
              </a:ext>
            </a:extLst>
          </p:cNvPr>
          <p:cNvSpPr txBox="1"/>
          <p:nvPr/>
        </p:nvSpPr>
        <p:spPr>
          <a:xfrm>
            <a:off x="-566909" y="995398"/>
            <a:ext cx="12933930" cy="4524315"/>
          </a:xfrm>
          <a:prstGeom prst="rect">
            <a:avLst/>
          </a:prstGeom>
          <a:noFill/>
        </p:spPr>
        <p:txBody>
          <a:bodyPr wrap="square" rtlCol="0">
            <a:spAutoFit/>
          </a:bodyPr>
          <a:lstStyle/>
          <a:p>
            <a:pPr algn="ctr"/>
            <a:r>
              <a:rPr lang="en-US" sz="12000" dirty="0">
                <a:solidFill>
                  <a:srgbClr val="FFFF00"/>
                </a:solidFill>
                <a:latin typeface="Gill Sans Nova Cond Ultra Bold" panose="020B0B04020104020203" pitchFamily="34" charset="0"/>
              </a:rPr>
              <a:t>A FORGIVENESS</a:t>
            </a:r>
            <a:br>
              <a:rPr lang="en-US" sz="12000" dirty="0">
                <a:solidFill>
                  <a:srgbClr val="FFFF00"/>
                </a:solidFill>
                <a:latin typeface="Gill Sans Nova Cond Ultra Bold" panose="020B0B04020104020203" pitchFamily="34" charset="0"/>
              </a:rPr>
            </a:br>
            <a:r>
              <a:rPr lang="en-US" sz="12000" dirty="0">
                <a:solidFill>
                  <a:srgbClr val="FFFF00"/>
                </a:solidFill>
                <a:latin typeface="Gill Sans Nova Cond Ultra Bold" panose="020B0B04020104020203" pitchFamily="34" charset="0"/>
              </a:rPr>
              <a:t>EXERCISE</a:t>
            </a:r>
          </a:p>
          <a:p>
            <a:pPr algn="ctr"/>
            <a:r>
              <a:rPr lang="en-US" sz="4800" dirty="0">
                <a:solidFill>
                  <a:srgbClr val="FFFF00"/>
                </a:solidFill>
                <a:latin typeface="Gill Sans Nova Cond Ultra Bold" panose="020B0B04020104020203" pitchFamily="34" charset="0"/>
              </a:rPr>
              <a:t>(</a:t>
            </a:r>
            <a:r>
              <a:rPr lang="en-US" sz="4800" dirty="0" err="1">
                <a:solidFill>
                  <a:srgbClr val="FFFF00"/>
                </a:solidFill>
                <a:latin typeface="Gill Sans Nova Cond Ultra Bold" panose="020B0B04020104020203" pitchFamily="34" charset="0"/>
              </a:rPr>
              <a:t>Ho’oponopono</a:t>
            </a:r>
            <a:r>
              <a:rPr lang="en-US" sz="4800" dirty="0">
                <a:solidFill>
                  <a:srgbClr val="FFFF00"/>
                </a:solidFill>
                <a:latin typeface="Gill Sans Nova Cond Ultra Bold" panose="020B0B04020104020203" pitchFamily="34" charset="0"/>
              </a:rPr>
              <a:t>)</a:t>
            </a:r>
            <a:endParaRPr lang="en-NZ" sz="4800" dirty="0"/>
          </a:p>
        </p:txBody>
      </p:sp>
    </p:spTree>
    <p:extLst>
      <p:ext uri="{BB962C8B-B14F-4D97-AF65-F5344CB8AC3E}">
        <p14:creationId xmlns:p14="http://schemas.microsoft.com/office/powerpoint/2010/main" val="742722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9" name="Rectangle 22">
            <a:extLst>
              <a:ext uri="{FF2B5EF4-FFF2-40B4-BE49-F238E27FC236}">
                <a16:creationId xmlns:a16="http://schemas.microsoft.com/office/drawing/2014/main" id="{114C78B5-EC6B-4A39-8860-705100867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firefighter standing next to a sign&#10;&#10;Description automatically generated">
            <a:extLst>
              <a:ext uri="{FF2B5EF4-FFF2-40B4-BE49-F238E27FC236}">
                <a16:creationId xmlns:a16="http://schemas.microsoft.com/office/drawing/2014/main" id="{CB24F0F2-BF9C-17EC-E57E-1F61CD1EBABB}"/>
              </a:ext>
            </a:extLst>
          </p:cNvPr>
          <p:cNvPicPr>
            <a:picLocks noChangeAspect="1"/>
          </p:cNvPicPr>
          <p:nvPr/>
        </p:nvPicPr>
        <p:blipFill rotWithShape="1">
          <a:blip r:embed="rId2">
            <a:extLst>
              <a:ext uri="{28A0092B-C50C-407E-A947-70E740481C1C}">
                <a14:useLocalDpi xmlns:a14="http://schemas.microsoft.com/office/drawing/2010/main" val="0"/>
              </a:ext>
            </a:extLst>
          </a:blip>
          <a:srcRect l="15736"/>
          <a:stretch/>
        </p:blipFill>
        <p:spPr>
          <a:xfrm>
            <a:off x="20" y="9"/>
            <a:ext cx="4114780" cy="4016451"/>
          </a:xfrm>
          <a:custGeom>
            <a:avLst/>
            <a:gdLst/>
            <a:ahLst/>
            <a:cxnLst/>
            <a:rect l="l" t="t" r="r" b="b"/>
            <a:pathLst>
              <a:path w="4000500" h="3413410">
                <a:moveTo>
                  <a:pt x="0" y="0"/>
                </a:moveTo>
                <a:lnTo>
                  <a:pt x="4000500" y="0"/>
                </a:lnTo>
                <a:lnTo>
                  <a:pt x="4000500" y="3330603"/>
                </a:lnTo>
                <a:lnTo>
                  <a:pt x="416174" y="3413410"/>
                </a:lnTo>
                <a:lnTo>
                  <a:pt x="0" y="3408169"/>
                </a:lnTo>
                <a:close/>
              </a:path>
            </a:pathLst>
          </a:custGeom>
        </p:spPr>
      </p:pic>
      <p:pic>
        <p:nvPicPr>
          <p:cNvPr id="11" name="Picture 10" descr="A picture containing outdoor, sky, beach, surfing&#10;&#10;Description automatically generated">
            <a:extLst>
              <a:ext uri="{FF2B5EF4-FFF2-40B4-BE49-F238E27FC236}">
                <a16:creationId xmlns:a16="http://schemas.microsoft.com/office/drawing/2014/main" id="{F56BF128-B423-31A0-97F5-B9EA22CADD69}"/>
              </a:ext>
            </a:extLst>
          </p:cNvPr>
          <p:cNvPicPr>
            <a:picLocks noChangeAspect="1"/>
          </p:cNvPicPr>
          <p:nvPr/>
        </p:nvPicPr>
        <p:blipFill rotWithShape="1">
          <a:blip r:embed="rId3">
            <a:extLst>
              <a:ext uri="{28A0092B-C50C-407E-A947-70E740481C1C}">
                <a14:useLocalDpi xmlns:a14="http://schemas.microsoft.com/office/drawing/2010/main" val="0"/>
              </a:ext>
            </a:extLst>
          </a:blip>
          <a:srcRect r="2" b="31589"/>
          <a:stretch/>
        </p:blipFill>
        <p:spPr>
          <a:xfrm>
            <a:off x="4191002" y="10"/>
            <a:ext cx="3809998" cy="3904881"/>
          </a:xfrm>
          <a:custGeom>
            <a:avLst/>
            <a:gdLst/>
            <a:ahLst/>
            <a:cxnLst/>
            <a:rect l="l" t="t" r="r" b="b"/>
            <a:pathLst>
              <a:path w="3809998" h="3361533">
                <a:moveTo>
                  <a:pt x="0" y="0"/>
                </a:moveTo>
                <a:lnTo>
                  <a:pt x="3809998" y="0"/>
                </a:lnTo>
                <a:lnTo>
                  <a:pt x="3809998" y="3353206"/>
                </a:lnTo>
                <a:lnTo>
                  <a:pt x="1781628" y="3181423"/>
                </a:lnTo>
                <a:lnTo>
                  <a:pt x="0" y="3361533"/>
                </a:lnTo>
                <a:close/>
              </a:path>
            </a:pathLst>
          </a:custGeom>
        </p:spPr>
      </p:pic>
      <p:pic>
        <p:nvPicPr>
          <p:cNvPr id="10" name="Content Placeholder 9" descr="A group of people sitting on a couch&#10;&#10;Description automatically generated">
            <a:extLst>
              <a:ext uri="{FF2B5EF4-FFF2-40B4-BE49-F238E27FC236}">
                <a16:creationId xmlns:a16="http://schemas.microsoft.com/office/drawing/2014/main" id="{498EAFDF-626E-5379-8030-4105075EE2BF}"/>
              </a:ext>
            </a:extLst>
          </p:cNvPr>
          <p:cNvPicPr>
            <a:picLocks noChangeAspect="1"/>
          </p:cNvPicPr>
          <p:nvPr/>
        </p:nvPicPr>
        <p:blipFill rotWithShape="1">
          <a:blip r:embed="rId4">
            <a:extLst>
              <a:ext uri="{28A0092B-C50C-407E-A947-70E740481C1C}">
                <a14:useLocalDpi xmlns:a14="http://schemas.microsoft.com/office/drawing/2010/main" val="0"/>
              </a:ext>
            </a:extLst>
          </a:blip>
          <a:srcRect l="17546" r="7600" b="-3"/>
          <a:stretch/>
        </p:blipFill>
        <p:spPr>
          <a:xfrm>
            <a:off x="8191500" y="-1"/>
            <a:ext cx="4000500" cy="4008409"/>
          </a:xfrm>
          <a:custGeom>
            <a:avLst/>
            <a:gdLst/>
            <a:ahLst/>
            <a:cxnLst/>
            <a:rect l="l" t="t" r="r" b="b"/>
            <a:pathLst>
              <a:path w="4000500" h="3403026">
                <a:moveTo>
                  <a:pt x="0" y="0"/>
                </a:moveTo>
                <a:lnTo>
                  <a:pt x="4000500" y="0"/>
                </a:lnTo>
                <a:lnTo>
                  <a:pt x="4000500" y="3403026"/>
                </a:lnTo>
                <a:lnTo>
                  <a:pt x="9072" y="3370108"/>
                </a:lnTo>
                <a:lnTo>
                  <a:pt x="0" y="3369340"/>
                </a:lnTo>
                <a:close/>
              </a:path>
            </a:pathLst>
          </a:custGeom>
        </p:spPr>
      </p:pic>
      <p:grpSp>
        <p:nvGrpSpPr>
          <p:cNvPr id="30" name="Group 24">
            <a:extLst>
              <a:ext uri="{FF2B5EF4-FFF2-40B4-BE49-F238E27FC236}">
                <a16:creationId xmlns:a16="http://schemas.microsoft.com/office/drawing/2014/main" id="{A50943B0-FDF7-4C2C-B784-9208C945A8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26" name="Freeform: Shape 25">
              <a:extLst>
                <a:ext uri="{FF2B5EF4-FFF2-40B4-BE49-F238E27FC236}">
                  <a16:creationId xmlns:a16="http://schemas.microsoft.com/office/drawing/2014/main" id="{64021FAB-FA86-49DE-8FC9-585A1729B7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26">
              <a:extLst>
                <a:ext uri="{FF2B5EF4-FFF2-40B4-BE49-F238E27FC236}">
                  <a16:creationId xmlns:a16="http://schemas.microsoft.com/office/drawing/2014/main" id="{7B58B526-A432-4EB5-AA70-2BB897257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5">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3" name="TextBox 32">
            <a:extLst>
              <a:ext uri="{FF2B5EF4-FFF2-40B4-BE49-F238E27FC236}">
                <a16:creationId xmlns:a16="http://schemas.microsoft.com/office/drawing/2014/main" id="{2D42A47D-85F4-C725-C8D1-718D665EC463}"/>
              </a:ext>
            </a:extLst>
          </p:cNvPr>
          <p:cNvSpPr txBox="1"/>
          <p:nvPr/>
        </p:nvSpPr>
        <p:spPr>
          <a:xfrm>
            <a:off x="2298032" y="4027587"/>
            <a:ext cx="7994048" cy="3088987"/>
          </a:xfrm>
          <a:prstGeom prst="rect">
            <a:avLst/>
          </a:prstGeom>
          <a:noFill/>
        </p:spPr>
        <p:txBody>
          <a:bodyPr wrap="square">
            <a:spAutoFit/>
          </a:bodyPr>
          <a:lstStyle/>
          <a:p>
            <a:pPr algn="ctr" defTabSz="914400">
              <a:lnSpc>
                <a:spcPct val="90000"/>
              </a:lnSpc>
              <a:spcBef>
                <a:spcPct val="0"/>
              </a:spcBef>
              <a:spcAft>
                <a:spcPts val="600"/>
              </a:spcAft>
            </a:pPr>
            <a:r>
              <a:rPr lang="en-US" sz="7200" b="1" dirty="0">
                <a:solidFill>
                  <a:srgbClr val="FFFF00"/>
                </a:solidFill>
                <a:latin typeface="Gill Sans Nova Cond Ultra Bold" panose="020B0B04020104020203" pitchFamily="34" charset="0"/>
                <a:ea typeface="+mj-ea"/>
                <a:cs typeface="+mj-cs"/>
              </a:rPr>
              <a:t>25 YEARS OF SERVING WHĀNAU, IWI &amp; COMMUNITY</a:t>
            </a:r>
          </a:p>
        </p:txBody>
      </p:sp>
    </p:spTree>
    <p:extLst>
      <p:ext uri="{BB962C8B-B14F-4D97-AF65-F5344CB8AC3E}">
        <p14:creationId xmlns:p14="http://schemas.microsoft.com/office/powerpoint/2010/main" val="29706360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Rectangle 1035">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3B43889-E2E5-FE81-2F9F-29D8413CE409}"/>
              </a:ext>
            </a:extLst>
          </p:cNvPr>
          <p:cNvSpPr txBox="1"/>
          <p:nvPr/>
        </p:nvSpPr>
        <p:spPr>
          <a:xfrm>
            <a:off x="910042" y="2459504"/>
            <a:ext cx="10371915" cy="1938992"/>
          </a:xfrm>
          <a:prstGeom prst="rect">
            <a:avLst/>
          </a:prstGeom>
          <a:noFill/>
        </p:spPr>
        <p:txBody>
          <a:bodyPr wrap="square" rtlCol="0">
            <a:spAutoFit/>
          </a:bodyPr>
          <a:lstStyle/>
          <a:p>
            <a:pPr algn="ctr"/>
            <a:r>
              <a:rPr lang="en-US" sz="12000" dirty="0">
                <a:solidFill>
                  <a:srgbClr val="FFFF00"/>
                </a:solidFill>
                <a:latin typeface="Gill Sans Nova Cond Ultra Bold" panose="020B0B04020104020203" pitchFamily="34" charset="0"/>
              </a:rPr>
              <a:t>IN CONCLUSION</a:t>
            </a:r>
            <a:endParaRPr lang="en-NZ" sz="12000" dirty="0"/>
          </a:p>
        </p:txBody>
      </p:sp>
    </p:spTree>
    <p:extLst>
      <p:ext uri="{BB962C8B-B14F-4D97-AF65-F5344CB8AC3E}">
        <p14:creationId xmlns:p14="http://schemas.microsoft.com/office/powerpoint/2010/main" val="7255510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7" name="Rectangle 1066">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Graphical user interface, application&#10;&#10;Description automatically generated">
            <a:extLst>
              <a:ext uri="{FF2B5EF4-FFF2-40B4-BE49-F238E27FC236}">
                <a16:creationId xmlns:a16="http://schemas.microsoft.com/office/drawing/2014/main" id="{604122E1-7E70-24EB-F1BF-F983841228FA}"/>
              </a:ext>
            </a:extLst>
          </p:cNvPr>
          <p:cNvPicPr>
            <a:picLocks noChangeAspect="1"/>
          </p:cNvPicPr>
          <p:nvPr/>
        </p:nvPicPr>
        <p:blipFill rotWithShape="1">
          <a:blip r:embed="rId2">
            <a:extLst>
              <a:ext uri="{28A0092B-C50C-407E-A947-70E740481C1C}">
                <a14:useLocalDpi xmlns:a14="http://schemas.microsoft.com/office/drawing/2010/main" val="0"/>
              </a:ext>
            </a:extLst>
          </a:blip>
          <a:srcRect l="2985" r="26318" b="568"/>
          <a:stretch/>
        </p:blipFill>
        <p:spPr>
          <a:xfrm>
            <a:off x="3523488" y="-50255"/>
            <a:ext cx="8668512" cy="6857990"/>
          </a:xfrm>
          <a:prstGeom prst="rect">
            <a:avLst/>
          </a:prstGeom>
        </p:spPr>
      </p:pic>
      <p:sp>
        <p:nvSpPr>
          <p:cNvPr id="1069" name="Rectangle 1068">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D8BE1E4-C992-828C-4147-C890DD7067A8}"/>
              </a:ext>
            </a:extLst>
          </p:cNvPr>
          <p:cNvSpPr txBox="1"/>
          <p:nvPr/>
        </p:nvSpPr>
        <p:spPr>
          <a:xfrm>
            <a:off x="0" y="2609431"/>
            <a:ext cx="5980610" cy="3204134"/>
          </a:xfrm>
          <a:prstGeom prst="rect">
            <a:avLst/>
          </a:prstGeom>
        </p:spPr>
        <p:txBody>
          <a:bodyPr vert="horz" lIns="91440" tIns="45720" rIns="91440" bIns="45720" rtlCol="0" anchor="b">
            <a:noAutofit/>
          </a:bodyPr>
          <a:lstStyle/>
          <a:p>
            <a:pPr algn="ctr" defTabSz="914400">
              <a:lnSpc>
                <a:spcPct val="90000"/>
              </a:lnSpc>
              <a:spcBef>
                <a:spcPct val="0"/>
              </a:spcBef>
              <a:spcAft>
                <a:spcPts val="600"/>
              </a:spcAft>
            </a:pPr>
            <a:r>
              <a:rPr lang="en-US" sz="6000" b="1" dirty="0">
                <a:solidFill>
                  <a:srgbClr val="FFFF00"/>
                </a:solidFill>
                <a:latin typeface="Gill Sans Nova Cond Ultra Bold" panose="020B0B04020104020203" pitchFamily="34" charset="0"/>
                <a:ea typeface="+mj-ea"/>
                <a:cs typeface="+mj-cs"/>
              </a:rPr>
              <a:t> </a:t>
            </a:r>
            <a:r>
              <a:rPr lang="en-US" sz="7200" b="1" dirty="0">
                <a:solidFill>
                  <a:srgbClr val="FFFF00"/>
                </a:solidFill>
                <a:latin typeface="Gill Sans Nova Cond Ultra Bold" panose="020B0B04020104020203" pitchFamily="34" charset="0"/>
                <a:ea typeface="+mj-ea"/>
                <a:cs typeface="+mj-cs"/>
              </a:rPr>
              <a:t>WAIRUA ORA</a:t>
            </a:r>
          </a:p>
          <a:p>
            <a:pPr algn="ctr" defTabSz="914400">
              <a:lnSpc>
                <a:spcPct val="90000"/>
              </a:lnSpc>
              <a:spcBef>
                <a:spcPct val="0"/>
              </a:spcBef>
              <a:spcAft>
                <a:spcPts val="600"/>
              </a:spcAft>
            </a:pPr>
            <a:r>
              <a:rPr lang="en-US" sz="7200" b="1" dirty="0">
                <a:solidFill>
                  <a:srgbClr val="FFFF00"/>
                </a:solidFill>
                <a:latin typeface="Gill Sans Nova Cond Ultra Bold" panose="020B0B04020104020203" pitchFamily="34" charset="0"/>
                <a:ea typeface="+mj-ea"/>
                <a:cs typeface="+mj-cs"/>
              </a:rPr>
              <a:t>HEALING TRAUMA thru FORGIVENESS WORKSHOPS </a:t>
            </a:r>
          </a:p>
        </p:txBody>
      </p:sp>
      <p:sp>
        <p:nvSpPr>
          <p:cNvPr id="1071" name="Rectangle 107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73" name="Rectangle 107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188DF7C-6D2F-93B4-CBBA-35467EC9E700}"/>
              </a:ext>
            </a:extLst>
          </p:cNvPr>
          <p:cNvSpPr txBox="1"/>
          <p:nvPr/>
        </p:nvSpPr>
        <p:spPr>
          <a:xfrm>
            <a:off x="753543" y="6026390"/>
            <a:ext cx="4704304" cy="707886"/>
          </a:xfrm>
          <a:prstGeom prst="rect">
            <a:avLst/>
          </a:prstGeom>
          <a:noFill/>
        </p:spPr>
        <p:txBody>
          <a:bodyPr wrap="square">
            <a:spAutoFit/>
          </a:bodyPr>
          <a:lstStyle/>
          <a:p>
            <a:r>
              <a:rPr lang="en-US" sz="4000" dirty="0">
                <a:latin typeface="Gill Sans Nova Cond Ultra Bold" panose="020B0B04020104020203" pitchFamily="34" charset="0"/>
                <a:ea typeface="+mj-ea"/>
                <a:cs typeface="+mj-cs"/>
              </a:rPr>
              <a:t>www.wairuaora.com </a:t>
            </a:r>
            <a:endParaRPr lang="en-NZ" sz="4000" dirty="0"/>
          </a:p>
        </p:txBody>
      </p:sp>
    </p:spTree>
    <p:extLst>
      <p:ext uri="{BB962C8B-B14F-4D97-AF65-F5344CB8AC3E}">
        <p14:creationId xmlns:p14="http://schemas.microsoft.com/office/powerpoint/2010/main" val="4004502479"/>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 name="Rectangle 104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3" name="Freeform: Shape 104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5" name="Rectangle 104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Rectangle 104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Freeform: Shape 104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51" name="Isosceles Triangle 105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Isosceles Triangle 105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20D6BD5E-5B5A-9A8F-4F95-E16FD952E9F2}"/>
              </a:ext>
            </a:extLst>
          </p:cNvPr>
          <p:cNvGraphicFramePr>
            <a:graphicFrameLocks noGrp="1"/>
          </p:cNvGraphicFramePr>
          <p:nvPr>
            <p:extLst>
              <p:ext uri="{D42A27DB-BD31-4B8C-83A1-F6EECF244321}">
                <p14:modId xmlns:p14="http://schemas.microsoft.com/office/powerpoint/2010/main" val="1072656763"/>
              </p:ext>
            </p:extLst>
          </p:nvPr>
        </p:nvGraphicFramePr>
        <p:xfrm>
          <a:off x="333352" y="828370"/>
          <a:ext cx="10905067" cy="6046926"/>
        </p:xfrm>
        <a:graphic>
          <a:graphicData uri="http://schemas.openxmlformats.org/drawingml/2006/table">
            <a:tbl>
              <a:tblPr>
                <a:noFill/>
              </a:tblPr>
              <a:tblGrid>
                <a:gridCol w="5178218">
                  <a:extLst>
                    <a:ext uri="{9D8B030D-6E8A-4147-A177-3AD203B41FA5}">
                      <a16:colId xmlns:a16="http://schemas.microsoft.com/office/drawing/2014/main" val="3914407628"/>
                    </a:ext>
                  </a:extLst>
                </a:gridCol>
                <a:gridCol w="5726849">
                  <a:extLst>
                    <a:ext uri="{9D8B030D-6E8A-4147-A177-3AD203B41FA5}">
                      <a16:colId xmlns:a16="http://schemas.microsoft.com/office/drawing/2014/main" val="4253803768"/>
                    </a:ext>
                  </a:extLst>
                </a:gridCol>
              </a:tblGrid>
              <a:tr h="2482946">
                <a:tc>
                  <a:txBody>
                    <a:bodyPr/>
                    <a:lstStyle/>
                    <a:p>
                      <a:pPr algn="ctr"/>
                      <a:r>
                        <a:rPr lang="pt-BR" sz="2700" b="1" cap="none" spc="0" dirty="0">
                          <a:solidFill>
                            <a:schemeClr val="tx1"/>
                          </a:solidFill>
                          <a:latin typeface="Verdana, Arial, Helvetica, sans-serif"/>
                        </a:rPr>
                        <a:t>Purea nei e te hau</a:t>
                      </a:r>
                      <a:br>
                        <a:rPr lang="pt-BR" sz="2700" b="1" cap="none" spc="0" dirty="0">
                          <a:solidFill>
                            <a:schemeClr val="tx1"/>
                          </a:solidFill>
                          <a:latin typeface="Verdana, Arial, Helvetica, sans-serif"/>
                        </a:rPr>
                      </a:br>
                      <a:r>
                        <a:rPr lang="pt-BR" sz="2700" b="1" cap="none" spc="0" dirty="0">
                          <a:solidFill>
                            <a:schemeClr val="tx1"/>
                          </a:solidFill>
                          <a:latin typeface="Verdana, Arial, Helvetica, sans-serif"/>
                        </a:rPr>
                        <a:t>Horoia e te ua</a:t>
                      </a:r>
                      <a:br>
                        <a:rPr lang="pt-BR" sz="2700" b="1" cap="none" spc="0" dirty="0">
                          <a:solidFill>
                            <a:schemeClr val="tx1"/>
                          </a:solidFill>
                          <a:latin typeface="Verdana, Arial, Helvetica, sans-serif"/>
                        </a:rPr>
                      </a:br>
                      <a:r>
                        <a:rPr lang="pt-BR" sz="2700" b="1" cap="none" spc="0" dirty="0">
                          <a:solidFill>
                            <a:schemeClr val="tx1"/>
                          </a:solidFill>
                          <a:latin typeface="Verdana, Arial, Helvetica, sans-serif"/>
                        </a:rPr>
                        <a:t>Whitiwhitia e te rā</a:t>
                      </a:r>
                      <a:br>
                        <a:rPr lang="pt-BR" sz="2700" b="1" cap="none" spc="0" dirty="0">
                          <a:solidFill>
                            <a:schemeClr val="tx1"/>
                          </a:solidFill>
                          <a:latin typeface="Verdana, Arial, Helvetica, sans-serif"/>
                        </a:rPr>
                      </a:br>
                      <a:r>
                        <a:rPr lang="pt-BR" sz="2700" b="1" cap="none" spc="0" dirty="0">
                          <a:solidFill>
                            <a:schemeClr val="tx1"/>
                          </a:solidFill>
                          <a:latin typeface="Verdana, Arial, Helvetica, sans-serif"/>
                        </a:rPr>
                        <a:t>Mahea ake ngā pōraruraru</a:t>
                      </a:r>
                      <a:br>
                        <a:rPr lang="pt-BR" sz="2700" b="1" cap="none" spc="0" dirty="0">
                          <a:solidFill>
                            <a:schemeClr val="tx1"/>
                          </a:solidFill>
                          <a:latin typeface="Verdana, Arial, Helvetica, sans-serif"/>
                        </a:rPr>
                      </a:br>
                      <a:r>
                        <a:rPr lang="pt-BR" sz="2700" b="1" cap="none" spc="0" dirty="0">
                          <a:solidFill>
                            <a:schemeClr val="tx1"/>
                          </a:solidFill>
                          <a:latin typeface="Verdana, Arial, Helvetica, sans-serif"/>
                        </a:rPr>
                        <a:t>Makere ana ngā here.</a:t>
                      </a:r>
                      <a:endParaRPr lang="pt-BR" sz="2700" b="1" cap="none" spc="0" dirty="0">
                        <a:solidFill>
                          <a:schemeClr val="tx1"/>
                        </a:solidFill>
                      </a:endParaRPr>
                    </a:p>
                  </a:txBody>
                  <a:tcPr marL="143641" marR="171002" marT="41040" marB="307803" anchor="ctr">
                    <a:lnL w="9525" cap="flat" cmpd="sng" algn="ctr">
                      <a:solidFill>
                        <a:schemeClr val="tx1"/>
                      </a:solidFill>
                      <a:prstDash val="solid"/>
                    </a:lnL>
                    <a:lnR w="12700" cmpd="sng">
                      <a:noFill/>
                      <a:prstDash val="solid"/>
                    </a:lnR>
                    <a:lnT w="9525" cap="flat" cmpd="sng" algn="ctr">
                      <a:noFill/>
                      <a:prstDash val="solid"/>
                    </a:lnT>
                    <a:lnB w="12700" cmpd="sng">
                      <a:noFill/>
                      <a:prstDash val="solid"/>
                    </a:lnB>
                    <a:noFill/>
                  </a:tcPr>
                </a:tc>
                <a:tc>
                  <a:txBody>
                    <a:bodyPr/>
                    <a:lstStyle/>
                    <a:p>
                      <a:pPr algn="ctr"/>
                      <a:r>
                        <a:rPr lang="en-NZ" sz="2700" cap="none" spc="0" dirty="0">
                          <a:solidFill>
                            <a:schemeClr val="tx1"/>
                          </a:solidFill>
                          <a:latin typeface="Verdana, Arial, Helvetica, sans-serif"/>
                        </a:rPr>
                        <a:t>Cleansed by the wind</a:t>
                      </a:r>
                      <a:br>
                        <a:rPr lang="en-NZ" sz="2700" cap="none" spc="0" dirty="0">
                          <a:solidFill>
                            <a:schemeClr val="tx1"/>
                          </a:solidFill>
                          <a:latin typeface="Verdana, Arial, Helvetica, sans-serif"/>
                        </a:rPr>
                      </a:br>
                      <a:r>
                        <a:rPr lang="en-NZ" sz="2700" cap="none" spc="0" dirty="0">
                          <a:solidFill>
                            <a:schemeClr val="tx1"/>
                          </a:solidFill>
                          <a:latin typeface="Verdana, Arial, Helvetica, sans-serif"/>
                        </a:rPr>
                        <a:t>washed by the rain</a:t>
                      </a:r>
                      <a:br>
                        <a:rPr lang="en-NZ" sz="2700" cap="none" spc="0" dirty="0">
                          <a:solidFill>
                            <a:schemeClr val="tx1"/>
                          </a:solidFill>
                          <a:latin typeface="Verdana, Arial, Helvetica, sans-serif"/>
                        </a:rPr>
                      </a:br>
                      <a:r>
                        <a:rPr lang="en-NZ" sz="2700" cap="none" spc="0" dirty="0">
                          <a:solidFill>
                            <a:schemeClr val="tx1"/>
                          </a:solidFill>
                          <a:latin typeface="Verdana, Arial, Helvetica, sans-serif"/>
                        </a:rPr>
                        <a:t>and warmed by the sun,</a:t>
                      </a:r>
                      <a:br>
                        <a:rPr lang="en-NZ" sz="2700" cap="none" spc="0" dirty="0">
                          <a:solidFill>
                            <a:schemeClr val="tx1"/>
                          </a:solidFill>
                          <a:latin typeface="Verdana, Arial, Helvetica, sans-serif"/>
                        </a:rPr>
                      </a:br>
                      <a:r>
                        <a:rPr lang="en-NZ" sz="2700" cap="none" spc="0" dirty="0">
                          <a:solidFill>
                            <a:schemeClr val="tx1"/>
                          </a:solidFill>
                          <a:latin typeface="Verdana, Arial, Helvetica, sans-serif"/>
                        </a:rPr>
                        <a:t>all troubles are cleared away</a:t>
                      </a:r>
                      <a:br>
                        <a:rPr lang="en-NZ" sz="2700" cap="none" spc="0" dirty="0">
                          <a:solidFill>
                            <a:schemeClr val="tx1"/>
                          </a:solidFill>
                          <a:latin typeface="Verdana, Arial, Helvetica, sans-serif"/>
                        </a:rPr>
                      </a:br>
                      <a:r>
                        <a:rPr lang="en-NZ" sz="2700" cap="none" spc="0" dirty="0">
                          <a:solidFill>
                            <a:schemeClr val="tx1"/>
                          </a:solidFill>
                          <a:effectLst/>
                          <a:latin typeface="Verdana, Arial, Helvetica, sans-serif"/>
                        </a:rPr>
                        <a:t>and</a:t>
                      </a:r>
                      <a:r>
                        <a:rPr lang="en-NZ" sz="2700" cap="none" spc="0" dirty="0">
                          <a:solidFill>
                            <a:schemeClr val="tx1"/>
                          </a:solidFill>
                          <a:latin typeface="Verdana, Arial, Helvetica, sans-serif"/>
                        </a:rPr>
                        <a:t> all restraints got rid of.</a:t>
                      </a:r>
                      <a:endParaRPr lang="en-NZ" sz="2700" cap="none" spc="0" dirty="0">
                        <a:solidFill>
                          <a:schemeClr val="tx1"/>
                        </a:solidFill>
                      </a:endParaRPr>
                    </a:p>
                  </a:txBody>
                  <a:tcPr marL="143641" marR="171002" marT="41040" marB="307803" anchor="ctr">
                    <a:lnL w="12700" cmpd="sng">
                      <a:noFill/>
                      <a:prstDash val="solid"/>
                    </a:lnL>
                    <a:lnR w="12700" cmpd="sng">
                      <a:noFill/>
                      <a:prstDash val="solid"/>
                    </a:lnR>
                    <a:lnT w="9525" cap="flat" cmpd="sng" algn="ctr">
                      <a:noFill/>
                      <a:prstDash val="solid"/>
                    </a:lnT>
                    <a:lnB w="12700" cmpd="sng">
                      <a:noFill/>
                      <a:prstDash val="solid"/>
                    </a:lnB>
                    <a:noFill/>
                  </a:tcPr>
                </a:tc>
                <a:extLst>
                  <a:ext uri="{0D108BD9-81ED-4DB2-BD59-A6C34878D82A}">
                    <a16:rowId xmlns:a16="http://schemas.microsoft.com/office/drawing/2014/main" val="1662173385"/>
                  </a:ext>
                </a:extLst>
              </a:tr>
              <a:tr h="2893350">
                <a:tc>
                  <a:txBody>
                    <a:bodyPr/>
                    <a:lstStyle/>
                    <a:p>
                      <a:pPr algn="ctr"/>
                      <a:r>
                        <a:rPr lang="en-NZ" sz="2700" b="1" cap="none" spc="0" dirty="0">
                          <a:solidFill>
                            <a:schemeClr val="tx1"/>
                          </a:solidFill>
                          <a:latin typeface="Verdana, Arial, Helvetica, sans-serif"/>
                        </a:rPr>
                        <a:t>E </a:t>
                      </a:r>
                      <a:r>
                        <a:rPr lang="en-NZ" sz="2700" b="1" cap="none" spc="0" dirty="0" err="1">
                          <a:solidFill>
                            <a:schemeClr val="tx1"/>
                          </a:solidFill>
                          <a:latin typeface="Verdana, Arial, Helvetica, sans-serif"/>
                        </a:rPr>
                        <a:t>rere</a:t>
                      </a:r>
                      <a:r>
                        <a:rPr lang="en-NZ" sz="2700" b="1" cap="none" spc="0" dirty="0">
                          <a:solidFill>
                            <a:schemeClr val="tx1"/>
                          </a:solidFill>
                          <a:latin typeface="Verdana, Arial, Helvetica, sans-serif"/>
                        </a:rPr>
                        <a:t> </a:t>
                      </a:r>
                      <a:r>
                        <a:rPr lang="en-NZ" sz="2700" b="1" cap="none" spc="0" dirty="0" err="1">
                          <a:solidFill>
                            <a:schemeClr val="tx1"/>
                          </a:solidFill>
                          <a:latin typeface="Verdana, Arial, Helvetica, sans-serif"/>
                        </a:rPr>
                        <a:t>wairua</a:t>
                      </a:r>
                      <a:r>
                        <a:rPr lang="en-NZ" sz="2700" b="1" cap="none" spc="0" dirty="0">
                          <a:solidFill>
                            <a:schemeClr val="tx1"/>
                          </a:solidFill>
                          <a:latin typeface="Verdana, Arial, Helvetica, sans-serif"/>
                        </a:rPr>
                        <a:t>, e </a:t>
                      </a:r>
                      <a:r>
                        <a:rPr lang="en-NZ" sz="2700" b="1" cap="none" spc="0" dirty="0" err="1">
                          <a:solidFill>
                            <a:schemeClr val="tx1"/>
                          </a:solidFill>
                          <a:latin typeface="Verdana, Arial, Helvetica, sans-serif"/>
                        </a:rPr>
                        <a:t>rere</a:t>
                      </a:r>
                      <a:br>
                        <a:rPr lang="en-NZ" sz="2700" b="1" cap="none" spc="0" dirty="0">
                          <a:solidFill>
                            <a:schemeClr val="tx1"/>
                          </a:solidFill>
                          <a:latin typeface="Verdana, Arial, Helvetica, sans-serif"/>
                        </a:rPr>
                      </a:br>
                      <a:r>
                        <a:rPr lang="en-NZ" sz="2700" b="1" cap="none" spc="0" dirty="0">
                          <a:solidFill>
                            <a:schemeClr val="tx1"/>
                          </a:solidFill>
                          <a:latin typeface="Verdana, Arial, Helvetica, sans-serif"/>
                        </a:rPr>
                        <a:t>Ki ng</a:t>
                      </a:r>
                      <a:r>
                        <a:rPr lang="pt-BR" sz="2700" b="1" cap="none" spc="0" dirty="0">
                          <a:solidFill>
                            <a:schemeClr val="tx1"/>
                          </a:solidFill>
                          <a:latin typeface="Verdana, Arial, Helvetica, sans-serif"/>
                        </a:rPr>
                        <a:t>ā</a:t>
                      </a:r>
                      <a:r>
                        <a:rPr lang="en-NZ" sz="2700" b="1" cap="none" spc="0" dirty="0">
                          <a:solidFill>
                            <a:schemeClr val="tx1"/>
                          </a:solidFill>
                          <a:latin typeface="Verdana, Arial, Helvetica, sans-serif"/>
                        </a:rPr>
                        <a:t> </a:t>
                      </a:r>
                      <a:r>
                        <a:rPr lang="en-NZ" sz="2700" b="1" cap="none" spc="0" dirty="0" err="1">
                          <a:solidFill>
                            <a:schemeClr val="tx1"/>
                          </a:solidFill>
                          <a:latin typeface="Verdana, Arial, Helvetica, sans-serif"/>
                        </a:rPr>
                        <a:t>ao</a:t>
                      </a:r>
                      <a:r>
                        <a:rPr lang="en-NZ" sz="2700" b="1" cap="none" spc="0" dirty="0">
                          <a:solidFill>
                            <a:schemeClr val="tx1"/>
                          </a:solidFill>
                          <a:latin typeface="Verdana, Arial, Helvetica, sans-serif"/>
                        </a:rPr>
                        <a:t> o te </a:t>
                      </a:r>
                      <a:r>
                        <a:rPr lang="en-NZ" sz="2700" b="1" cap="none" spc="0" dirty="0" err="1">
                          <a:solidFill>
                            <a:schemeClr val="tx1"/>
                          </a:solidFill>
                          <a:latin typeface="Verdana, Arial, Helvetica, sans-serif"/>
                        </a:rPr>
                        <a:t>rangi</a:t>
                      </a:r>
                      <a:br>
                        <a:rPr lang="en-NZ" sz="2700" b="1" cap="none" spc="0" dirty="0">
                          <a:solidFill>
                            <a:schemeClr val="tx1"/>
                          </a:solidFill>
                          <a:latin typeface="Verdana, Arial, Helvetica, sans-serif"/>
                        </a:rPr>
                      </a:br>
                      <a:r>
                        <a:rPr lang="en-NZ" sz="2700" b="1" cap="none" spc="0" dirty="0" err="1">
                          <a:solidFill>
                            <a:schemeClr val="tx1"/>
                          </a:solidFill>
                          <a:latin typeface="Verdana, Arial, Helvetica, sans-serif"/>
                        </a:rPr>
                        <a:t>Whitiwhitia</a:t>
                      </a:r>
                      <a:r>
                        <a:rPr lang="en-NZ" sz="2700" b="1" cap="none" spc="0" dirty="0">
                          <a:solidFill>
                            <a:schemeClr val="tx1"/>
                          </a:solidFill>
                          <a:latin typeface="Verdana, Arial, Helvetica, sans-serif"/>
                        </a:rPr>
                        <a:t> e te r</a:t>
                      </a:r>
                      <a:r>
                        <a:rPr lang="pt-BR" sz="2700" b="1" cap="none" spc="0" dirty="0">
                          <a:solidFill>
                            <a:schemeClr val="tx1"/>
                          </a:solidFill>
                          <a:latin typeface="Verdana, Arial, Helvetica, sans-serif"/>
                        </a:rPr>
                        <a:t>ā</a:t>
                      </a:r>
                      <a:br>
                        <a:rPr lang="en-NZ" sz="2700" b="1" cap="none" spc="0" dirty="0">
                          <a:solidFill>
                            <a:schemeClr val="tx1"/>
                          </a:solidFill>
                          <a:latin typeface="Verdana, Arial, Helvetica, sans-serif"/>
                        </a:rPr>
                      </a:br>
                      <a:r>
                        <a:rPr lang="en-NZ" sz="2700" b="1" cap="none" spc="0" dirty="0" err="1">
                          <a:solidFill>
                            <a:schemeClr val="tx1"/>
                          </a:solidFill>
                          <a:latin typeface="Verdana, Arial, Helvetica, sans-serif"/>
                        </a:rPr>
                        <a:t>Mahea</a:t>
                      </a:r>
                      <a:r>
                        <a:rPr lang="en-NZ" sz="2700" b="1" cap="none" spc="0" dirty="0">
                          <a:solidFill>
                            <a:schemeClr val="tx1"/>
                          </a:solidFill>
                          <a:latin typeface="Verdana, Arial, Helvetica, sans-serif"/>
                        </a:rPr>
                        <a:t> </a:t>
                      </a:r>
                      <a:r>
                        <a:rPr lang="en-NZ" sz="2700" b="1" cap="none" spc="0" dirty="0" err="1">
                          <a:solidFill>
                            <a:schemeClr val="tx1"/>
                          </a:solidFill>
                          <a:latin typeface="Verdana, Arial, Helvetica, sans-serif"/>
                        </a:rPr>
                        <a:t>ake</a:t>
                      </a:r>
                      <a:r>
                        <a:rPr lang="en-NZ" sz="2700" b="1" cap="none" spc="0" dirty="0">
                          <a:solidFill>
                            <a:schemeClr val="tx1"/>
                          </a:solidFill>
                          <a:latin typeface="Verdana, Arial, Helvetica, sans-serif"/>
                        </a:rPr>
                        <a:t> ng</a:t>
                      </a:r>
                      <a:r>
                        <a:rPr lang="pt-BR" sz="2700" b="1" cap="none" spc="0" dirty="0">
                          <a:solidFill>
                            <a:schemeClr val="tx1"/>
                          </a:solidFill>
                          <a:latin typeface="Verdana, Arial, Helvetica, sans-serif"/>
                        </a:rPr>
                        <a:t>ā</a:t>
                      </a:r>
                      <a:r>
                        <a:rPr lang="en-NZ" sz="2700" b="1" cap="none" spc="0" dirty="0">
                          <a:solidFill>
                            <a:schemeClr val="tx1"/>
                          </a:solidFill>
                          <a:latin typeface="Verdana, Arial, Helvetica, sans-serif"/>
                        </a:rPr>
                        <a:t> p</a:t>
                      </a:r>
                      <a:r>
                        <a:rPr lang="pt-BR" sz="2700" b="1" cap="none" spc="0" dirty="0">
                          <a:solidFill>
                            <a:schemeClr val="tx1"/>
                          </a:solidFill>
                          <a:latin typeface="Verdana, Arial, Helvetica, sans-serif"/>
                        </a:rPr>
                        <a:t>ō</a:t>
                      </a:r>
                      <a:r>
                        <a:rPr lang="en-NZ" sz="2700" b="1" cap="none" spc="0" dirty="0" err="1">
                          <a:solidFill>
                            <a:schemeClr val="tx1"/>
                          </a:solidFill>
                          <a:latin typeface="Verdana, Arial, Helvetica, sans-serif"/>
                        </a:rPr>
                        <a:t>raruraru</a:t>
                      </a:r>
                      <a:br>
                        <a:rPr lang="en-NZ" sz="2700" b="1" cap="none" spc="0" dirty="0">
                          <a:solidFill>
                            <a:schemeClr val="tx1"/>
                          </a:solidFill>
                          <a:latin typeface="Verdana, Arial, Helvetica, sans-serif"/>
                        </a:rPr>
                      </a:br>
                      <a:r>
                        <a:rPr lang="en-NZ" sz="2700" b="1" cap="none" spc="0" dirty="0" err="1">
                          <a:solidFill>
                            <a:schemeClr val="tx1"/>
                          </a:solidFill>
                          <a:latin typeface="Verdana, Arial, Helvetica, sans-serif"/>
                        </a:rPr>
                        <a:t>Makere</a:t>
                      </a:r>
                      <a:r>
                        <a:rPr lang="en-NZ" sz="2700" b="1" cap="none" spc="0" dirty="0">
                          <a:solidFill>
                            <a:schemeClr val="tx1"/>
                          </a:solidFill>
                          <a:latin typeface="Verdana, Arial, Helvetica, sans-serif"/>
                        </a:rPr>
                        <a:t> ana ng</a:t>
                      </a:r>
                      <a:r>
                        <a:rPr lang="pt-BR" sz="2700" b="1" cap="none" spc="0" dirty="0">
                          <a:solidFill>
                            <a:schemeClr val="tx1"/>
                          </a:solidFill>
                          <a:latin typeface="Verdana, Arial, Helvetica, sans-serif"/>
                        </a:rPr>
                        <a:t>ā</a:t>
                      </a:r>
                      <a:r>
                        <a:rPr lang="en-NZ" sz="2700" b="1" cap="none" spc="0" dirty="0">
                          <a:solidFill>
                            <a:schemeClr val="tx1"/>
                          </a:solidFill>
                          <a:latin typeface="Verdana, Arial, Helvetica, sans-serif"/>
                        </a:rPr>
                        <a:t> here,</a:t>
                      </a:r>
                      <a:br>
                        <a:rPr lang="en-NZ" sz="2700" b="1" cap="none" spc="0" dirty="0">
                          <a:solidFill>
                            <a:schemeClr val="tx1"/>
                          </a:solidFill>
                          <a:latin typeface="Verdana, Arial, Helvetica, sans-serif"/>
                        </a:rPr>
                      </a:br>
                      <a:r>
                        <a:rPr lang="en-NZ" sz="2700" b="1" cap="none" spc="0" dirty="0" err="1">
                          <a:solidFill>
                            <a:schemeClr val="tx1"/>
                          </a:solidFill>
                          <a:latin typeface="Verdana, Arial, Helvetica, sans-serif"/>
                        </a:rPr>
                        <a:t>Makere</a:t>
                      </a:r>
                      <a:r>
                        <a:rPr lang="en-NZ" sz="2700" b="1" cap="none" spc="0" dirty="0">
                          <a:solidFill>
                            <a:schemeClr val="tx1"/>
                          </a:solidFill>
                          <a:latin typeface="Verdana, Arial, Helvetica, sans-serif"/>
                        </a:rPr>
                        <a:t> ana ng</a:t>
                      </a:r>
                      <a:r>
                        <a:rPr lang="pt-BR" sz="2700" b="1" cap="none" spc="0" dirty="0">
                          <a:solidFill>
                            <a:schemeClr val="tx1"/>
                          </a:solidFill>
                          <a:latin typeface="Verdana, Arial, Helvetica, sans-serif"/>
                        </a:rPr>
                        <a:t>ā</a:t>
                      </a:r>
                      <a:r>
                        <a:rPr lang="en-NZ" sz="2700" b="1" cap="none" spc="0" dirty="0">
                          <a:solidFill>
                            <a:schemeClr val="tx1"/>
                          </a:solidFill>
                          <a:latin typeface="Verdana, Arial, Helvetica, sans-serif"/>
                        </a:rPr>
                        <a:t> here.</a:t>
                      </a:r>
                      <a:endParaRPr lang="en-NZ" sz="2700" b="1" cap="none" spc="0" dirty="0">
                        <a:solidFill>
                          <a:schemeClr val="tx1"/>
                        </a:solidFill>
                      </a:endParaRPr>
                    </a:p>
                  </a:txBody>
                  <a:tcPr marL="143641" marR="171002" marT="41040" marB="307803" anchor="ctr">
                    <a:lnL w="9525"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ctr"/>
                      <a:r>
                        <a:rPr lang="en-NZ" sz="2700" cap="none" spc="0" dirty="0">
                          <a:solidFill>
                            <a:schemeClr val="tx1"/>
                          </a:solidFill>
                          <a:latin typeface="Verdana, Arial, Helvetica, sans-serif"/>
                        </a:rPr>
                        <a:t>Fly O free spirit, fly</a:t>
                      </a:r>
                      <a:br>
                        <a:rPr lang="en-NZ" sz="2700" cap="none" spc="0" dirty="0">
                          <a:solidFill>
                            <a:schemeClr val="tx1"/>
                          </a:solidFill>
                          <a:latin typeface="Verdana, Arial, Helvetica, sans-serif"/>
                        </a:rPr>
                      </a:br>
                      <a:r>
                        <a:rPr lang="en-NZ" sz="2700" cap="none" spc="0" dirty="0">
                          <a:solidFill>
                            <a:schemeClr val="tx1"/>
                          </a:solidFill>
                          <a:latin typeface="Verdana, Arial, Helvetica, sans-serif"/>
                        </a:rPr>
                        <a:t>to the clouds in the heavens,</a:t>
                      </a:r>
                      <a:br>
                        <a:rPr lang="en-NZ" sz="2700" cap="none" spc="0" dirty="0">
                          <a:solidFill>
                            <a:schemeClr val="tx1"/>
                          </a:solidFill>
                          <a:latin typeface="Verdana, Arial, Helvetica, sans-serif"/>
                        </a:rPr>
                      </a:br>
                      <a:r>
                        <a:rPr lang="en-NZ" sz="2700" cap="none" spc="0" dirty="0">
                          <a:solidFill>
                            <a:schemeClr val="tx1"/>
                          </a:solidFill>
                          <a:latin typeface="Verdana, Arial, Helvetica, sans-serif"/>
                        </a:rPr>
                        <a:t>warmed by the sun,</a:t>
                      </a:r>
                      <a:br>
                        <a:rPr lang="en-NZ" sz="2700" cap="none" spc="0" dirty="0">
                          <a:solidFill>
                            <a:schemeClr val="tx1"/>
                          </a:solidFill>
                          <a:latin typeface="Verdana, Arial, Helvetica, sans-serif"/>
                        </a:rPr>
                      </a:br>
                      <a:r>
                        <a:rPr lang="en-NZ" sz="2700" cap="none" spc="0" dirty="0">
                          <a:solidFill>
                            <a:schemeClr val="tx1"/>
                          </a:solidFill>
                          <a:effectLst/>
                          <a:latin typeface="Verdana, Arial, Helvetica, sans-serif"/>
                        </a:rPr>
                        <a:t>with</a:t>
                      </a:r>
                      <a:r>
                        <a:rPr lang="en-NZ" sz="2700" cap="none" spc="0" dirty="0">
                          <a:solidFill>
                            <a:schemeClr val="tx1"/>
                          </a:solidFill>
                          <a:latin typeface="Verdana, Arial, Helvetica, sans-serif"/>
                        </a:rPr>
                        <a:t> all troubles cleared away</a:t>
                      </a:r>
                      <a:br>
                        <a:rPr lang="en-NZ" sz="2700" cap="none" spc="0" dirty="0">
                          <a:solidFill>
                            <a:schemeClr val="tx1"/>
                          </a:solidFill>
                          <a:latin typeface="Verdana, Arial, Helvetica, sans-serif"/>
                        </a:rPr>
                      </a:br>
                      <a:r>
                        <a:rPr lang="en-NZ" sz="2700" cap="none" spc="0" dirty="0">
                          <a:solidFill>
                            <a:schemeClr val="tx1"/>
                          </a:solidFill>
                          <a:latin typeface="Verdana, Arial, Helvetica, sans-serif"/>
                        </a:rPr>
                        <a:t>all restraints got rid of,</a:t>
                      </a:r>
                      <a:br>
                        <a:rPr lang="en-NZ" sz="2700" cap="none" spc="0" dirty="0">
                          <a:solidFill>
                            <a:schemeClr val="tx1"/>
                          </a:solidFill>
                          <a:latin typeface="Verdana, Arial, Helvetica, sans-serif"/>
                        </a:rPr>
                      </a:br>
                      <a:r>
                        <a:rPr lang="en-NZ" sz="2700" cap="none" spc="0" dirty="0">
                          <a:solidFill>
                            <a:schemeClr val="tx1"/>
                          </a:solidFill>
                          <a:latin typeface="Verdana, Arial, Helvetica, sans-serif"/>
                        </a:rPr>
                        <a:t>all restrictions cast aside.</a:t>
                      </a:r>
                      <a:endParaRPr lang="en-NZ" sz="2700" cap="none" spc="0" dirty="0">
                        <a:solidFill>
                          <a:schemeClr val="tx1"/>
                        </a:solidFill>
                      </a:endParaRPr>
                    </a:p>
                  </a:txBody>
                  <a:tcPr marL="143641" marR="171002" marT="41040" marB="30780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384848325"/>
                  </a:ext>
                </a:extLst>
              </a:tr>
            </a:tbl>
          </a:graphicData>
        </a:graphic>
      </p:graphicFrame>
      <p:sp>
        <p:nvSpPr>
          <p:cNvPr id="5" name="TextBox 4">
            <a:extLst>
              <a:ext uri="{FF2B5EF4-FFF2-40B4-BE49-F238E27FC236}">
                <a16:creationId xmlns:a16="http://schemas.microsoft.com/office/drawing/2014/main" id="{C8E5C1BA-7C70-035D-14DC-4023609BC8FF}"/>
              </a:ext>
            </a:extLst>
          </p:cNvPr>
          <p:cNvSpPr txBox="1"/>
          <p:nvPr/>
        </p:nvSpPr>
        <p:spPr>
          <a:xfrm>
            <a:off x="3908145" y="-26841"/>
            <a:ext cx="3450846" cy="923330"/>
          </a:xfrm>
          <a:prstGeom prst="rect">
            <a:avLst/>
          </a:prstGeom>
          <a:noFill/>
        </p:spPr>
        <p:txBody>
          <a:bodyPr wrap="square" rtlCol="0">
            <a:spAutoFit/>
          </a:bodyPr>
          <a:lstStyle/>
          <a:p>
            <a:r>
              <a:rPr lang="en-NZ" sz="5400" b="1" dirty="0">
                <a:latin typeface="Gill Sans Nova Cond Ultra Bold" panose="020B0B04020104020203" pitchFamily="34" charset="0"/>
              </a:rPr>
              <a:t>PUREA NEI </a:t>
            </a:r>
          </a:p>
        </p:txBody>
      </p:sp>
    </p:spTree>
    <p:extLst>
      <p:ext uri="{BB962C8B-B14F-4D97-AF65-F5344CB8AC3E}">
        <p14:creationId xmlns:p14="http://schemas.microsoft.com/office/powerpoint/2010/main" val="4213007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9B970382-5A9C-37A0-4DC3-EE47FA4257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46" r="13776" b="-1"/>
          <a:stretch/>
        </p:blipFill>
        <p:spPr bwMode="auto">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grpSp>
        <p:nvGrpSpPr>
          <p:cNvPr id="1036" name="Group 1035">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1037" name="Freeform: Shape 1036">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38" name="Group 1037">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039" name="Group 1038">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043" name="Freeform: Shape 1042">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4" name="Freeform: Shape 1043">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40" name="Group 1039">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1041" name="Freeform: Shape 1040">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2" name="Freeform: Shape 1041">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4" name="Title 1">
            <a:extLst>
              <a:ext uri="{FF2B5EF4-FFF2-40B4-BE49-F238E27FC236}">
                <a16:creationId xmlns:a16="http://schemas.microsoft.com/office/drawing/2014/main" id="{0191622D-D60D-A25E-8A8F-15064D882220}"/>
              </a:ext>
            </a:extLst>
          </p:cNvPr>
          <p:cNvSpPr>
            <a:spLocks noGrp="1"/>
          </p:cNvSpPr>
          <p:nvPr>
            <p:ph type="title"/>
          </p:nvPr>
        </p:nvSpPr>
        <p:spPr>
          <a:xfrm>
            <a:off x="0" y="3021755"/>
            <a:ext cx="4969510" cy="1139139"/>
          </a:xfrm>
        </p:spPr>
        <p:txBody>
          <a:bodyPr>
            <a:noAutofit/>
          </a:bodyPr>
          <a:lstStyle/>
          <a:p>
            <a:r>
              <a:rPr lang="en-US" sz="7500" dirty="0">
                <a:solidFill>
                  <a:srgbClr val="FFFF00"/>
                </a:solidFill>
                <a:latin typeface="Gill Sans Nova Cond Ultra Bold" panose="020B0B04020104020203" pitchFamily="34" charset="0"/>
              </a:rPr>
              <a:t>“He Was Lost… But Now He </a:t>
            </a:r>
            <a:br>
              <a:rPr lang="en-US" sz="7500" dirty="0">
                <a:solidFill>
                  <a:srgbClr val="FFFF00"/>
                </a:solidFill>
                <a:latin typeface="Gill Sans Nova Cond Ultra Bold" panose="020B0B04020104020203" pitchFamily="34" charset="0"/>
              </a:rPr>
            </a:br>
            <a:r>
              <a:rPr lang="en-US" sz="7500" dirty="0">
                <a:solidFill>
                  <a:srgbClr val="FFFF00"/>
                </a:solidFill>
                <a:latin typeface="Gill Sans Nova Cond Ultra Bold" panose="020B0B04020104020203" pitchFamily="34" charset="0"/>
              </a:rPr>
              <a:t>is Found”</a:t>
            </a:r>
            <a:endParaRPr lang="en-NZ" sz="7500" dirty="0">
              <a:solidFill>
                <a:srgbClr val="FFFF00"/>
              </a:solidFill>
            </a:endParaRPr>
          </a:p>
        </p:txBody>
      </p:sp>
    </p:spTree>
    <p:extLst>
      <p:ext uri="{BB962C8B-B14F-4D97-AF65-F5344CB8AC3E}">
        <p14:creationId xmlns:p14="http://schemas.microsoft.com/office/powerpoint/2010/main" val="1522246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Rectangle 1035">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E8FE12D0-EC63-8A9A-38FC-0EF0977B12CF}"/>
              </a:ext>
            </a:extLst>
          </p:cNvPr>
          <p:cNvSpPr>
            <a:spLocks noGrp="1"/>
          </p:cNvSpPr>
          <p:nvPr>
            <p:ph type="title"/>
          </p:nvPr>
        </p:nvSpPr>
        <p:spPr>
          <a:xfrm>
            <a:off x="1603505" y="3113195"/>
            <a:ext cx="12095480" cy="1139139"/>
          </a:xfrm>
        </p:spPr>
        <p:txBody>
          <a:bodyPr>
            <a:noAutofit/>
          </a:bodyPr>
          <a:lstStyle/>
          <a:p>
            <a:r>
              <a:rPr lang="en-US" sz="8800" dirty="0">
                <a:solidFill>
                  <a:srgbClr val="FFFF00"/>
                </a:solidFill>
                <a:latin typeface="Gill Sans Nova Cond Ultra Bold" panose="020B0B04020104020203" pitchFamily="34" charset="0"/>
              </a:rPr>
              <a:t>SOOOO….</a:t>
            </a:r>
            <a:br>
              <a:rPr lang="en-US" sz="8800" dirty="0">
                <a:solidFill>
                  <a:srgbClr val="FFFF00"/>
                </a:solidFill>
                <a:latin typeface="Gill Sans Nova Cond Ultra Bold" panose="020B0B04020104020203" pitchFamily="34" charset="0"/>
              </a:rPr>
            </a:br>
            <a:r>
              <a:rPr lang="en-US" sz="8800" dirty="0">
                <a:solidFill>
                  <a:srgbClr val="FFFF00"/>
                </a:solidFill>
                <a:latin typeface="Gill Sans Nova Cond Ultra Bold" panose="020B0B04020104020203" pitchFamily="34" charset="0"/>
              </a:rPr>
              <a:t>LET ME START </a:t>
            </a:r>
            <a:br>
              <a:rPr lang="en-US" sz="8800" dirty="0">
                <a:solidFill>
                  <a:srgbClr val="FFFF00"/>
                </a:solidFill>
                <a:latin typeface="Gill Sans Nova Cond Ultra Bold" panose="020B0B04020104020203" pitchFamily="34" charset="0"/>
              </a:rPr>
            </a:br>
            <a:r>
              <a:rPr lang="en-US" sz="8800" dirty="0">
                <a:solidFill>
                  <a:srgbClr val="FFFF00"/>
                </a:solidFill>
                <a:latin typeface="Gill Sans Nova Cond Ultra Bold" panose="020B0B04020104020203" pitchFamily="34" charset="0"/>
              </a:rPr>
              <a:t>BY ASKING YOU ALL </a:t>
            </a:r>
            <a:br>
              <a:rPr lang="en-US" sz="8800" dirty="0">
                <a:solidFill>
                  <a:srgbClr val="FFFF00"/>
                </a:solidFill>
                <a:latin typeface="Gill Sans Nova Cond Ultra Bold" panose="020B0B04020104020203" pitchFamily="34" charset="0"/>
              </a:rPr>
            </a:br>
            <a:r>
              <a:rPr lang="en-US" sz="8800" dirty="0">
                <a:solidFill>
                  <a:srgbClr val="FFFF00"/>
                </a:solidFill>
                <a:latin typeface="Gill Sans Nova Cond Ultra Bold" panose="020B0B04020104020203" pitchFamily="34" charset="0"/>
              </a:rPr>
              <a:t>THREE QUESTIONS??</a:t>
            </a:r>
            <a:endParaRPr lang="en-NZ" sz="6600" dirty="0">
              <a:solidFill>
                <a:srgbClr val="FFFF00"/>
              </a:solidFill>
            </a:endParaRPr>
          </a:p>
        </p:txBody>
      </p:sp>
    </p:spTree>
    <p:extLst>
      <p:ext uri="{BB962C8B-B14F-4D97-AF65-F5344CB8AC3E}">
        <p14:creationId xmlns:p14="http://schemas.microsoft.com/office/powerpoint/2010/main" val="3697276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CE525AA-0AD3-A88C-3696-E7D581F661C5}"/>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l="9677" r="13435" b="1"/>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E8FE12D0-EC63-8A9A-38FC-0EF0977B12CF}"/>
              </a:ext>
            </a:extLst>
          </p:cNvPr>
          <p:cNvSpPr>
            <a:spLocks noGrp="1"/>
          </p:cNvSpPr>
          <p:nvPr>
            <p:ph type="title"/>
          </p:nvPr>
        </p:nvSpPr>
        <p:spPr>
          <a:xfrm>
            <a:off x="-422314" y="3957481"/>
            <a:ext cx="12614314" cy="2900518"/>
          </a:xfrm>
        </p:spPr>
        <p:txBody>
          <a:bodyPr vert="horz" lIns="91440" tIns="45720" rIns="91440" bIns="45720" rtlCol="0" anchor="b">
            <a:noAutofit/>
          </a:bodyPr>
          <a:lstStyle/>
          <a:p>
            <a:pPr algn="ctr"/>
            <a:r>
              <a:rPr lang="en-US" sz="8000" dirty="0">
                <a:solidFill>
                  <a:srgbClr val="FFFF00"/>
                </a:solidFill>
                <a:latin typeface="Gill Sans Nova Cond Ultra Bold" panose="020B0B04020104020203" pitchFamily="34" charset="0"/>
              </a:rPr>
              <a:t>1) HANDS UP </a:t>
            </a:r>
            <a:br>
              <a:rPr lang="en-US" sz="8000" dirty="0">
                <a:solidFill>
                  <a:srgbClr val="FFFF00"/>
                </a:solidFill>
                <a:latin typeface="Gill Sans Nova Cond Ultra Bold" panose="020B0B04020104020203" pitchFamily="34" charset="0"/>
              </a:rPr>
            </a:br>
            <a:r>
              <a:rPr lang="en-US" sz="8000" dirty="0">
                <a:solidFill>
                  <a:srgbClr val="FFFF00"/>
                </a:solidFill>
                <a:latin typeface="Gill Sans Nova Cond Ultra Bold" panose="020B0B04020104020203" pitchFamily="34" charset="0"/>
              </a:rPr>
              <a:t>WHO HAS BEEN HURT </a:t>
            </a:r>
            <a:br>
              <a:rPr lang="en-US" sz="8000" dirty="0">
                <a:solidFill>
                  <a:srgbClr val="FFFF00"/>
                </a:solidFill>
                <a:latin typeface="Gill Sans Nova Cond Ultra Bold" panose="020B0B04020104020203" pitchFamily="34" charset="0"/>
              </a:rPr>
            </a:br>
            <a:r>
              <a:rPr lang="en-US" sz="8000" dirty="0">
                <a:solidFill>
                  <a:srgbClr val="FFFF00"/>
                </a:solidFill>
                <a:latin typeface="Gill Sans Nova Cond Ultra Bold" panose="020B0B04020104020203" pitchFamily="34" charset="0"/>
              </a:rPr>
              <a:t>BY SOMEONE?</a:t>
            </a:r>
          </a:p>
        </p:txBody>
      </p:sp>
    </p:spTree>
    <p:extLst>
      <p:ext uri="{BB962C8B-B14F-4D97-AF65-F5344CB8AC3E}">
        <p14:creationId xmlns:p14="http://schemas.microsoft.com/office/powerpoint/2010/main" val="3954880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3" name="Rectangle 104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4CE525AA-0AD3-A88C-3696-E7D581F661C5}"/>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l="9677" r="13435" b="1"/>
          <a:stretch/>
        </p:blipFill>
        <p:spPr bwMode="auto">
          <a:xfrm>
            <a:off x="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E8FE12D0-EC63-8A9A-38FC-0EF0977B12CF}"/>
              </a:ext>
            </a:extLst>
          </p:cNvPr>
          <p:cNvSpPr>
            <a:spLocks noGrp="1"/>
          </p:cNvSpPr>
          <p:nvPr>
            <p:ph type="title"/>
          </p:nvPr>
        </p:nvSpPr>
        <p:spPr>
          <a:xfrm>
            <a:off x="655493" y="3938201"/>
            <a:ext cx="10880993" cy="2900518"/>
          </a:xfrm>
        </p:spPr>
        <p:txBody>
          <a:bodyPr vert="horz" lIns="91440" tIns="45720" rIns="91440" bIns="45720" rtlCol="0" anchor="b">
            <a:noAutofit/>
          </a:bodyPr>
          <a:lstStyle/>
          <a:p>
            <a:pPr algn="ctr"/>
            <a:r>
              <a:rPr lang="en-US" sz="8000" dirty="0">
                <a:solidFill>
                  <a:srgbClr val="FFFF00"/>
                </a:solidFill>
                <a:latin typeface="Gill Sans Nova Cond Ultra Bold" panose="020B0B04020104020203" pitchFamily="34" charset="0"/>
              </a:rPr>
              <a:t>2) HANDS UP </a:t>
            </a:r>
            <a:br>
              <a:rPr lang="en-US" sz="8000" dirty="0">
                <a:solidFill>
                  <a:srgbClr val="FFFF00"/>
                </a:solidFill>
                <a:latin typeface="Gill Sans Nova Cond Ultra Bold" panose="020B0B04020104020203" pitchFamily="34" charset="0"/>
              </a:rPr>
            </a:br>
            <a:r>
              <a:rPr lang="en-US" sz="8000" dirty="0">
                <a:solidFill>
                  <a:srgbClr val="FFFF00"/>
                </a:solidFill>
                <a:latin typeface="Gill Sans Nova Cond Ultra Bold" panose="020B0B04020104020203" pitchFamily="34" charset="0"/>
              </a:rPr>
              <a:t>WHO HAS HURT OTHERS?</a:t>
            </a:r>
          </a:p>
        </p:txBody>
      </p:sp>
    </p:spTree>
    <p:extLst>
      <p:ext uri="{BB962C8B-B14F-4D97-AF65-F5344CB8AC3E}">
        <p14:creationId xmlns:p14="http://schemas.microsoft.com/office/powerpoint/2010/main" val="258055338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CE525AA-0AD3-A88C-3696-E7D581F661C5}"/>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l="9677" r="13435" b="1"/>
          <a:stretch/>
        </p:blipFill>
        <p:spPr bwMode="auto">
          <a:xfrm>
            <a:off x="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E8FE12D0-EC63-8A9A-38FC-0EF0977B12CF}"/>
              </a:ext>
            </a:extLst>
          </p:cNvPr>
          <p:cNvSpPr>
            <a:spLocks noGrp="1"/>
          </p:cNvSpPr>
          <p:nvPr>
            <p:ph type="title"/>
          </p:nvPr>
        </p:nvSpPr>
        <p:spPr>
          <a:xfrm>
            <a:off x="655493" y="3938201"/>
            <a:ext cx="10880993" cy="2900518"/>
          </a:xfrm>
        </p:spPr>
        <p:txBody>
          <a:bodyPr vert="horz" lIns="91440" tIns="45720" rIns="91440" bIns="45720" rtlCol="0" anchor="b">
            <a:noAutofit/>
          </a:bodyPr>
          <a:lstStyle/>
          <a:p>
            <a:pPr algn="ctr"/>
            <a:r>
              <a:rPr lang="en-US" sz="8000" dirty="0">
                <a:solidFill>
                  <a:srgbClr val="FFFF00"/>
                </a:solidFill>
                <a:latin typeface="Gill Sans Nova Cond Ultra Bold" panose="020B0B04020104020203" pitchFamily="34" charset="0"/>
              </a:rPr>
              <a:t>3) HANDS UP </a:t>
            </a:r>
            <a:br>
              <a:rPr lang="en-US" sz="8000" dirty="0">
                <a:solidFill>
                  <a:srgbClr val="FFFF00"/>
                </a:solidFill>
                <a:latin typeface="Gill Sans Nova Cond Ultra Bold" panose="020B0B04020104020203" pitchFamily="34" charset="0"/>
              </a:rPr>
            </a:br>
            <a:r>
              <a:rPr lang="en-US" sz="8000" dirty="0">
                <a:solidFill>
                  <a:srgbClr val="FFFF00"/>
                </a:solidFill>
                <a:latin typeface="Gill Sans Nova Cond Ultra Bold" panose="020B0B04020104020203" pitchFamily="34" charset="0"/>
              </a:rPr>
              <a:t>WHO FEELS THEY ARE STILL CARRYING ANGER AND RESENTMENT?</a:t>
            </a:r>
          </a:p>
        </p:txBody>
      </p:sp>
    </p:spTree>
    <p:extLst>
      <p:ext uri="{BB962C8B-B14F-4D97-AF65-F5344CB8AC3E}">
        <p14:creationId xmlns:p14="http://schemas.microsoft.com/office/powerpoint/2010/main" val="16044984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62007</TotalTime>
  <Words>1021</Words>
  <Application>Microsoft Office PowerPoint</Application>
  <PresentationFormat>Widescreen</PresentationFormat>
  <Paragraphs>108</Paragraphs>
  <Slides>42</Slides>
  <Notes>0</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Arial</vt:lpstr>
      <vt:lpstr>Calibri</vt:lpstr>
      <vt:lpstr>Calibri Light</vt:lpstr>
      <vt:lpstr>Century Gothic</vt:lpstr>
      <vt:lpstr>Gill Sans Nova Cond Ultra Bold</vt:lpstr>
      <vt:lpstr>Open Sans</vt:lpstr>
      <vt:lpstr>Times New Roman</vt:lpstr>
      <vt:lpstr>Verdana, Arial, Helvetica, sans-serif</vt:lpstr>
      <vt:lpstr>Wingdings</vt:lpstr>
      <vt:lpstr>Office Theme</vt:lpstr>
      <vt:lpstr>PowerPoint Presentation</vt:lpstr>
      <vt:lpstr>PowerPoint Presentation</vt:lpstr>
      <vt:lpstr>PowerPoint Presentation</vt:lpstr>
      <vt:lpstr>PowerPoint Presentation</vt:lpstr>
      <vt:lpstr>“He Was Lost… But Now He  is Found”</vt:lpstr>
      <vt:lpstr>SOOOO…. LET ME START  BY ASKING YOU ALL  THREE QUESTIONS??</vt:lpstr>
      <vt:lpstr>1) HANDS UP  WHO HAS BEEN HURT  BY SOMEONE?</vt:lpstr>
      <vt:lpstr>2) HANDS UP  WHO HAS HURT OTHERS?</vt:lpstr>
      <vt:lpstr>3) HANDS UP  WHO FEELS THEY ARE STILL CARRYING ANGER AND RESENTMENT?</vt:lpstr>
      <vt:lpstr>PowerPoint Presentation</vt:lpstr>
      <vt:lpstr>PowerPoint Presentation</vt:lpstr>
      <vt:lpstr>PowerPoint Presentation</vt:lpstr>
      <vt:lpstr>TWO QUESTIONS  I GET ASKED BY MY CLIENTS ALOT… </vt:lpstr>
      <vt:lpstr>1. How can I forgive others who have hurt  or wronged me? </vt:lpstr>
      <vt:lpstr>  2. How can I forgive myself for hurting others, especially my whānau, my wife, my kids? </vt:lpstr>
      <vt:lpstr>PowerPoint Presentation</vt:lpstr>
      <vt:lpstr>PowerPoint Presentation</vt:lpstr>
      <vt:lpstr>PowerPoint Presentation</vt:lpstr>
      <vt:lpstr>             WHY IS FORGIVENESS IMPORTANT?  1. Because forgiveness helps those who are living with trauma and are wanting to heal hurts and get rid of negative past memories and thoughts.  2. Because forgiveness helps those who wish to improve their lives, reduce anxiety, be free of grudges, resentment and hatred.   3. Because forgiveness helps those who want to feel more aroha and embrace life in its fullest.   </vt:lpstr>
      <vt:lpstr> SELF - FORGIVENESS </vt:lpstr>
      <vt:lpstr>HEROES of  FORGIVENESS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HOW DO  WE FORGIVE?</vt:lpstr>
      <vt:lpstr>THE WAIRUA ORA FORGIVENESS MODEL</vt:lpstr>
      <vt:lpstr>                                 1. The Wairua Ora Model will teach you how a willingness to forgive and move on helps you build resilience, healthier relationships and a stronger sense of self.   2. The Wairua Ora Model has Six Steps that clearly breaks down how to forgive, cultivate compassion, release resentment and find peace.   3. The Wairua Ora Model will help teach you the benefits of reducing anger and stress and how it can help you in your work and in your daily life.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 Aorangi Harrington</dc:creator>
  <cp:lastModifiedBy>Rachel Rangikotua</cp:lastModifiedBy>
  <cp:revision>78</cp:revision>
  <cp:lastPrinted>2023-03-21T18:21:13Z</cp:lastPrinted>
  <dcterms:created xsi:type="dcterms:W3CDTF">2022-08-10T22:08:15Z</dcterms:created>
  <dcterms:modified xsi:type="dcterms:W3CDTF">2023-11-28T00:57:14Z</dcterms:modified>
</cp:coreProperties>
</file>