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Bold" panose="000008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3555-CF50-4303-90DC-58536C6C4465}" type="datetimeFigureOut">
              <a:rPr lang="en-NZ" smtClean="0"/>
              <a:t>17/11/2023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F8266-354E-4B5A-8AD3-01AD259B84E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44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Sleep, light, nutrition, movement, positive social connection, stress control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F8266-354E-4B5A-8AD3-01AD259B84E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48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government and community conditions and environments</a:t>
            </a:r>
          </a:p>
          <a:p>
            <a:r>
              <a:rPr lang="en-US" dirty="0"/>
              <a:t>focus on change ready men we need effective Justice responses for those men who are dangerous, minimizing, denying, blaming.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F8266-354E-4B5A-8AD3-01AD259B84E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790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F7BD4-1684-AFCC-D5F3-02C8E22BEFA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728837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275"/>
            <a:ext cx="18752235" cy="12501490"/>
          </a:xfrm>
          <a:custGeom>
            <a:avLst/>
            <a:gdLst/>
            <a:ahLst/>
            <a:cxnLst/>
            <a:rect l="l" t="t" r="r" b="b"/>
            <a:pathLst>
              <a:path w="18752235" h="12501490">
                <a:moveTo>
                  <a:pt x="0" y="0"/>
                </a:moveTo>
                <a:lnTo>
                  <a:pt x="18752235" y="0"/>
                </a:lnTo>
                <a:lnTo>
                  <a:pt x="18752235" y="12501490"/>
                </a:lnTo>
                <a:lnTo>
                  <a:pt x="0" y="12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30725" y="4022725"/>
            <a:ext cx="10026551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DFBF4"/>
                </a:solidFill>
                <a:latin typeface="Montserrat Bold"/>
              </a:rPr>
              <a:t>INSIGHTS FROM THE </a:t>
            </a:r>
          </a:p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DFBF4"/>
                </a:solidFill>
                <a:latin typeface="Montserrat Bold"/>
              </a:rPr>
              <a:t>ITS NOT OK CAMPAIGN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845550"/>
            <a:ext cx="789791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DFBF4"/>
                </a:solidFill>
                <a:latin typeface="Montserrat"/>
              </a:rPr>
              <a:t>Brian Gardner - Lead Advisor - Social Action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690983" cy="13785368"/>
          </a:xfrm>
          <a:custGeom>
            <a:avLst/>
            <a:gdLst/>
            <a:ahLst/>
            <a:cxnLst/>
            <a:rect l="l" t="t" r="r" b="b"/>
            <a:pathLst>
              <a:path w="20690983" h="13785368">
                <a:moveTo>
                  <a:pt x="0" y="0"/>
                </a:moveTo>
                <a:lnTo>
                  <a:pt x="20690983" y="0"/>
                </a:lnTo>
                <a:lnTo>
                  <a:pt x="20690983" y="13785368"/>
                </a:lnTo>
                <a:lnTo>
                  <a:pt x="0" y="13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2684" y="2484700"/>
            <a:ext cx="517237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Montserrat Bold"/>
              </a:rPr>
              <a:t>What Men Told Us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2684" y="3684987"/>
            <a:ext cx="16670834" cy="480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Use Te Ao Māori and other cultural models of change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People and principles – ahua and wairua –indigenous approaches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Shift from a “violence first conversation”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Understanding &amp; addressing their trauma and healing needs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Do the simple things to stay well- “6 pillars of well being” </a:t>
            </a:r>
          </a:p>
        </p:txBody>
      </p:sp>
    </p:spTree>
    <p:extLst>
      <p:ext uri="{BB962C8B-B14F-4D97-AF65-F5344CB8AC3E}">
        <p14:creationId xmlns:p14="http://schemas.microsoft.com/office/powerpoint/2010/main" val="378823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690983" cy="13785368"/>
          </a:xfrm>
          <a:custGeom>
            <a:avLst/>
            <a:gdLst/>
            <a:ahLst/>
            <a:cxnLst/>
            <a:rect l="l" t="t" r="r" b="b"/>
            <a:pathLst>
              <a:path w="20690983" h="13785368">
                <a:moveTo>
                  <a:pt x="0" y="0"/>
                </a:moveTo>
                <a:lnTo>
                  <a:pt x="20690983" y="0"/>
                </a:lnTo>
                <a:lnTo>
                  <a:pt x="20690983" y="13785368"/>
                </a:lnTo>
                <a:lnTo>
                  <a:pt x="0" y="13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06921" y="2203411"/>
            <a:ext cx="515054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Montserrat Bold"/>
              </a:rPr>
              <a:t>Barriers to Change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06921" y="3257550"/>
            <a:ext cx="12822474" cy="534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Relevance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– is this me? am I abusive or violent?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Trust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– what will happen if I open up, will I lose my partner, kids, family, friends and job?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Shame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– I am bad and unlovable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Self medicating trauma and hurt with alcohol and drugs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Harmful gender norms and attitudes that underpin violence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0500"/>
            <a:ext cx="20690983" cy="13785368"/>
          </a:xfrm>
          <a:custGeom>
            <a:avLst/>
            <a:gdLst/>
            <a:ahLst/>
            <a:cxnLst/>
            <a:rect l="l" t="t" r="r" b="b"/>
            <a:pathLst>
              <a:path w="20690983" h="13785368">
                <a:moveTo>
                  <a:pt x="0" y="0"/>
                </a:moveTo>
                <a:lnTo>
                  <a:pt x="20690983" y="0"/>
                </a:lnTo>
                <a:lnTo>
                  <a:pt x="20690983" y="13785368"/>
                </a:lnTo>
                <a:lnTo>
                  <a:pt x="0" y="13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26328"/>
            <a:ext cx="6862267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Montserrat Bold"/>
              </a:rPr>
              <a:t>Barriers to Change (cont.)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7800" y="2247900"/>
            <a:ext cx="13385053" cy="696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dirty="0"/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Harmful male norms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Its hard to know where to get support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Colonisation cultural dislocation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Poverty, inequality, racism lack of access to support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An approach that is punitive and only “calls out” doesn’t </a:t>
            </a:r>
          </a:p>
          <a:p>
            <a:pPr marL="323850" lvl="1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 call men in</a:t>
            </a:r>
          </a:p>
          <a:p>
            <a:pPr marL="323850" lvl="1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Covid, climate change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690983" cy="13785368"/>
          </a:xfrm>
          <a:custGeom>
            <a:avLst/>
            <a:gdLst/>
            <a:ahLst/>
            <a:cxnLst/>
            <a:rect l="l" t="t" r="r" b="b"/>
            <a:pathLst>
              <a:path w="20690983" h="13785368">
                <a:moveTo>
                  <a:pt x="0" y="0"/>
                </a:moveTo>
                <a:lnTo>
                  <a:pt x="20690983" y="0"/>
                </a:lnTo>
                <a:lnTo>
                  <a:pt x="20690983" y="13785368"/>
                </a:lnTo>
                <a:lnTo>
                  <a:pt x="0" y="13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200" y="1074876"/>
            <a:ext cx="827990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Montserrat Bold"/>
              </a:rPr>
              <a:t>Influencing &amp; Enabling Change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6800" y="2933700"/>
            <a:ext cx="13987816" cy="534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More supportive conditions and environments that enable men to seek help, be vulnerable and challenge harmful masculinity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More men as “Changemakers”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Encouraging men’s help seeking –call change ready men in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Support when you need it for as long as you need it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Access to people, tools and skills to support change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275"/>
            <a:ext cx="18752235" cy="12501490"/>
          </a:xfrm>
          <a:custGeom>
            <a:avLst/>
            <a:gdLst/>
            <a:ahLst/>
            <a:cxnLst/>
            <a:rect l="l" t="t" r="r" b="b"/>
            <a:pathLst>
              <a:path w="18752235" h="12501490">
                <a:moveTo>
                  <a:pt x="0" y="0"/>
                </a:moveTo>
                <a:lnTo>
                  <a:pt x="18752235" y="0"/>
                </a:lnTo>
                <a:lnTo>
                  <a:pt x="18752235" y="12501490"/>
                </a:lnTo>
                <a:lnTo>
                  <a:pt x="0" y="12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69012" y="4022725"/>
            <a:ext cx="6149975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DFBF4"/>
                </a:solidFill>
                <a:latin typeface="Montserrat Bold"/>
              </a:rPr>
              <a:t>THANK YOU </a:t>
            </a:r>
          </a:p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DFBF4"/>
                </a:solidFill>
                <a:latin typeface="Montserrat Bold"/>
              </a:rPr>
              <a:t>&amp; QUESTIONS.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6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0B18-0CC5-44DF-99E3-8D8B8AAD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643" y="493776"/>
            <a:ext cx="9376665" cy="2674620"/>
          </a:xfrm>
        </p:spPr>
        <p:txBody>
          <a:bodyPr anchor="b">
            <a:normAutofit/>
          </a:bodyPr>
          <a:lstStyle/>
          <a:p>
            <a:r>
              <a:rPr lang="en-NZ" sz="5000" b="1" dirty="0">
                <a:latin typeface="Montserrat Bold" panose="00000800000000000000" charset="0"/>
              </a:rPr>
              <a:t>Campaign for Action on Family Violence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FC1A3-3F72-4AA0-B828-958976824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" r="2563"/>
          <a:stretch/>
        </p:blipFill>
        <p:spPr>
          <a:xfrm>
            <a:off x="2" y="15"/>
            <a:ext cx="6986016" cy="1028698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E49F-4FDD-40AE-8179-731BE5BDB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4229100"/>
            <a:ext cx="9779508" cy="522579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NZ" sz="3000" b="1" dirty="0">
                <a:latin typeface="Montserrat" panose="00000500000000000000" pitchFamily="2" charset="0"/>
              </a:rPr>
              <a:t>Review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NZ" sz="3000" dirty="0">
                <a:latin typeface="Montserrat" panose="00000500000000000000" pitchFamily="2" charset="0"/>
              </a:rPr>
              <a:t>Know your lane, work better within system</a:t>
            </a:r>
          </a:p>
          <a:p>
            <a:pPr>
              <a:spcAft>
                <a:spcPts val="900"/>
              </a:spcAft>
            </a:pPr>
            <a:r>
              <a:rPr lang="en-NZ" sz="3000" dirty="0">
                <a:latin typeface="Montserrat" panose="00000500000000000000" pitchFamily="2" charset="0"/>
              </a:rPr>
              <a:t>Build on gains</a:t>
            </a:r>
          </a:p>
          <a:p>
            <a:pPr>
              <a:spcAft>
                <a:spcPts val="900"/>
              </a:spcAft>
            </a:pPr>
            <a:r>
              <a:rPr lang="en-NZ" sz="3000" dirty="0">
                <a:latin typeface="Montserrat" panose="00000500000000000000" pitchFamily="2" charset="0"/>
              </a:rPr>
              <a:t>Go back to strong theories of change, evaluation</a:t>
            </a:r>
          </a:p>
          <a:p>
            <a:pPr>
              <a:spcAft>
                <a:spcPts val="900"/>
              </a:spcAft>
            </a:pPr>
            <a:r>
              <a:rPr lang="en-NZ" sz="3000" dirty="0">
                <a:latin typeface="Montserrat" panose="00000500000000000000" pitchFamily="2" charset="0"/>
              </a:rPr>
              <a:t>Focus on the greatest need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NZ" sz="3000" b="1" dirty="0">
                <a:latin typeface="Montserrat" panose="00000500000000000000" pitchFamily="2" charset="0"/>
              </a:rPr>
              <a:t>Work differently</a:t>
            </a:r>
          </a:p>
          <a:p>
            <a:pPr>
              <a:spcAft>
                <a:spcPts val="900"/>
              </a:spcAft>
            </a:pPr>
            <a:r>
              <a:rPr lang="en-NZ" sz="3000" dirty="0">
                <a:latin typeface="Montserrat" panose="00000500000000000000" pitchFamily="2" charset="0"/>
              </a:rPr>
              <a:t>Go where people are, partner</a:t>
            </a:r>
          </a:p>
          <a:p>
            <a:pPr>
              <a:spcAft>
                <a:spcPts val="900"/>
              </a:spcAft>
            </a:pPr>
            <a:r>
              <a:rPr lang="en-NZ" sz="3000" dirty="0">
                <a:latin typeface="Montserrat" panose="00000500000000000000" pitchFamily="2" charset="0"/>
              </a:rPr>
              <a:t>Move from broadcast messaging to influence and disruption</a:t>
            </a:r>
          </a:p>
          <a:p>
            <a:pPr>
              <a:spcAft>
                <a:spcPts val="900"/>
              </a:spcAft>
            </a:pPr>
            <a:endParaRPr lang="en-NZ" sz="2550" dirty="0"/>
          </a:p>
          <a:p>
            <a:endParaRPr lang="en-NZ" sz="2550" dirty="0"/>
          </a:p>
        </p:txBody>
      </p:sp>
    </p:spTree>
    <p:extLst>
      <p:ext uri="{BB962C8B-B14F-4D97-AF65-F5344CB8AC3E}">
        <p14:creationId xmlns:p14="http://schemas.microsoft.com/office/powerpoint/2010/main" val="291249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52235" cy="12501490"/>
          </a:xfrm>
          <a:custGeom>
            <a:avLst/>
            <a:gdLst/>
            <a:ahLst/>
            <a:cxnLst/>
            <a:rect l="l" t="t" r="r" b="b"/>
            <a:pathLst>
              <a:path w="18752235" h="12501490">
                <a:moveTo>
                  <a:pt x="0" y="0"/>
                </a:moveTo>
                <a:lnTo>
                  <a:pt x="18752235" y="0"/>
                </a:lnTo>
                <a:lnTo>
                  <a:pt x="18752235" y="12501490"/>
                </a:lnTo>
                <a:lnTo>
                  <a:pt x="0" y="12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24651" y="4775200"/>
            <a:ext cx="3679527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Montserrat Bold"/>
              </a:rPr>
              <a:t>PREVENTION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68006" y="4775200"/>
            <a:ext cx="4445992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Montserrat Bold"/>
              </a:rPr>
              <a:t>SOCIAL CHANGE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24651" y="5554982"/>
            <a:ext cx="6658093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Universal protections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Societal, cultural, economic, environmental factors that drive and reinforce harm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Public health (2.0)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8006" y="6228935"/>
            <a:ext cx="6658093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Using marketing, community mobilisation, capability building to influence, drive positive change – behavior change, social norms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4651" y="2507235"/>
            <a:ext cx="874335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Montserrat Bold"/>
              </a:rPr>
              <a:t>WHAT IS SOCIAL ACTION?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8349" y="3477585"/>
            <a:ext cx="904825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Montserrat Bold"/>
              </a:rPr>
              <a:t>THE SOCIAL ACTION TEAM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4341" y="4634540"/>
            <a:ext cx="11116270" cy="207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Campaign for Action on Family Violence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#LoveBetter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Montserrat"/>
              </a:rPr>
              <a:t>Prevention of Abuse of Older People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41275"/>
            <a:ext cx="18752235" cy="12501490"/>
          </a:xfrm>
          <a:custGeom>
            <a:avLst/>
            <a:gdLst/>
            <a:ahLst/>
            <a:cxnLst/>
            <a:rect l="l" t="t" r="r" b="b"/>
            <a:pathLst>
              <a:path w="18752235" h="12501490">
                <a:moveTo>
                  <a:pt x="0" y="0"/>
                </a:moveTo>
                <a:lnTo>
                  <a:pt x="18752235" y="0"/>
                </a:lnTo>
                <a:lnTo>
                  <a:pt x="18752235" y="12501490"/>
                </a:lnTo>
                <a:lnTo>
                  <a:pt x="0" y="12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275"/>
            <a:ext cx="18752235" cy="12501490"/>
          </a:xfrm>
          <a:custGeom>
            <a:avLst/>
            <a:gdLst/>
            <a:ahLst/>
            <a:cxnLst/>
            <a:rect l="l" t="t" r="r" b="b"/>
            <a:pathLst>
              <a:path w="18752235" h="12501490">
                <a:moveTo>
                  <a:pt x="0" y="0"/>
                </a:moveTo>
                <a:lnTo>
                  <a:pt x="18752235" y="0"/>
                </a:lnTo>
                <a:lnTo>
                  <a:pt x="18752235" y="12501490"/>
                </a:lnTo>
                <a:lnTo>
                  <a:pt x="0" y="12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69947" y="3340100"/>
            <a:ext cx="13948106" cy="351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Montserrat Bold"/>
              </a:rPr>
              <a:t>WE RECOGNISED A NEED TO SHIFT FROM BROADCAST MESSAGING TO </a:t>
            </a:r>
            <a:r>
              <a:rPr lang="en-US" sz="5000" dirty="0">
                <a:solidFill>
                  <a:srgbClr val="576849"/>
                </a:solidFill>
                <a:latin typeface="Montserrat Bold"/>
              </a:rPr>
              <a:t>INFLUENCE</a:t>
            </a:r>
            <a:r>
              <a:rPr lang="en-US" sz="5000" dirty="0">
                <a:solidFill>
                  <a:srgbClr val="000000"/>
                </a:solidFill>
                <a:latin typeface="Montserrat Bold"/>
              </a:rPr>
              <a:t> AND </a:t>
            </a:r>
            <a:r>
              <a:rPr lang="en-US" sz="5000" dirty="0">
                <a:solidFill>
                  <a:srgbClr val="576849"/>
                </a:solidFill>
                <a:latin typeface="Montserrat Bold"/>
              </a:rPr>
              <a:t>DISRUPTION</a:t>
            </a:r>
            <a:r>
              <a:rPr lang="en-US" sz="5000" dirty="0">
                <a:solidFill>
                  <a:srgbClr val="000000"/>
                </a:solidFill>
                <a:latin typeface="Montserrat Bold"/>
              </a:rPr>
              <a:t>.  TO GO WHERE THE </a:t>
            </a:r>
            <a:r>
              <a:rPr lang="en-US" sz="5000" dirty="0">
                <a:solidFill>
                  <a:srgbClr val="576849"/>
                </a:solidFill>
                <a:latin typeface="Montserrat Bold"/>
              </a:rPr>
              <a:t>PEOPLE</a:t>
            </a:r>
            <a:r>
              <a:rPr lang="en-US" sz="5000" dirty="0">
                <a:solidFill>
                  <a:srgbClr val="000000"/>
                </a:solidFill>
                <a:latin typeface="Montserrat Bold"/>
              </a:rPr>
              <a:t> ARE AND </a:t>
            </a:r>
            <a:r>
              <a:rPr lang="en-US" sz="5000" dirty="0">
                <a:solidFill>
                  <a:srgbClr val="576849"/>
                </a:solidFill>
                <a:latin typeface="Montserrat Bold"/>
              </a:rPr>
              <a:t>PARTNER</a:t>
            </a:r>
            <a:r>
              <a:rPr lang="en-US" sz="5000" dirty="0">
                <a:solidFill>
                  <a:srgbClr val="000000"/>
                </a:solidFill>
                <a:latin typeface="Montserrat Bold"/>
              </a:rPr>
              <a:t> WITH THEM.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52235" cy="12501490"/>
          </a:xfrm>
          <a:custGeom>
            <a:avLst/>
            <a:gdLst/>
            <a:ahLst/>
            <a:cxnLst/>
            <a:rect l="l" t="t" r="r" b="b"/>
            <a:pathLst>
              <a:path w="18752235" h="12501490">
                <a:moveTo>
                  <a:pt x="0" y="0"/>
                </a:moveTo>
                <a:lnTo>
                  <a:pt x="18752235" y="0"/>
                </a:lnTo>
                <a:lnTo>
                  <a:pt x="18752235" y="12501490"/>
                </a:lnTo>
                <a:lnTo>
                  <a:pt x="0" y="12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58218" y="3534092"/>
            <a:ext cx="15571563" cy="333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 dirty="0">
                <a:solidFill>
                  <a:srgbClr val="FDFBF4"/>
                </a:solidFill>
                <a:latin typeface="Montserrat Bold"/>
              </a:rPr>
              <a:t>DISCOVERY </a:t>
            </a:r>
          </a:p>
          <a:p>
            <a:pPr algn="ctr">
              <a:lnSpc>
                <a:spcPts val="5050"/>
              </a:lnSpc>
            </a:pPr>
            <a:endParaRPr lang="en-US" sz="6000" dirty="0">
              <a:solidFill>
                <a:srgbClr val="FDFBF4"/>
              </a:solidFill>
              <a:latin typeface="Montserrat Bold"/>
            </a:endParaRPr>
          </a:p>
          <a:p>
            <a:pPr algn="ctr">
              <a:lnSpc>
                <a:spcPts val="5050"/>
              </a:lnSpc>
            </a:pPr>
            <a:r>
              <a:rPr lang="en-US" sz="5000" dirty="0">
                <a:solidFill>
                  <a:srgbClr val="FDFBF4"/>
                </a:solidFill>
                <a:latin typeface="Montserrat Bold"/>
              </a:rPr>
              <a:t>Understanding the environments and conditions that support men to be violence free and how we grow those conditions.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275"/>
            <a:ext cx="18752235" cy="12501490"/>
          </a:xfrm>
          <a:custGeom>
            <a:avLst/>
            <a:gdLst/>
            <a:ahLst/>
            <a:cxnLst/>
            <a:rect l="l" t="t" r="r" b="b"/>
            <a:pathLst>
              <a:path w="18752235" h="12501490">
                <a:moveTo>
                  <a:pt x="0" y="0"/>
                </a:moveTo>
                <a:lnTo>
                  <a:pt x="18752235" y="0"/>
                </a:lnTo>
                <a:lnTo>
                  <a:pt x="18752235" y="12501490"/>
                </a:lnTo>
                <a:lnTo>
                  <a:pt x="0" y="12501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861608"/>
            <a:ext cx="4874297" cy="487429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4028">
                <a:alpha val="6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73716" y="5296092"/>
            <a:ext cx="4384265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DFBF4"/>
                </a:solidFill>
                <a:latin typeface="Montserrat Bold"/>
              </a:rPr>
              <a:t>What are the conditions that enable men to be and stay violence free?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706851" y="3854872"/>
            <a:ext cx="4874297" cy="48742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4028">
                <a:alpha val="64706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70578" y="3861608"/>
            <a:ext cx="4874297" cy="487429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4028">
                <a:alpha val="64706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48605" y="2096250"/>
            <a:ext cx="14791974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DFBF4"/>
                </a:solidFill>
                <a:latin typeface="Montserrat Bold"/>
              </a:rPr>
              <a:t>HOW WE UNDERSTOOD THE CONDITIONS THAT SUPPORT CHANGE.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52459" y="5296092"/>
            <a:ext cx="4384265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DFBF4"/>
                </a:solidFill>
                <a:latin typeface="Montserrat Bold"/>
              </a:rPr>
              <a:t>What are the conditions that hinder men to be and stay violence free?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15594" y="5296092"/>
            <a:ext cx="4384265" cy="19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FDFBF4"/>
                </a:solidFill>
                <a:latin typeface="Montserrat Bold"/>
              </a:rPr>
              <a:t>How might we positively impact or support these conditions to grow?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8013" y="4775200"/>
            <a:ext cx="1479197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DFBF4"/>
                </a:solidFill>
                <a:latin typeface="Montserrat Bold"/>
              </a:rPr>
              <a:t>HERE’S  WHAT WE LEARNED 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0690983" cy="13785368"/>
          </a:xfrm>
          <a:custGeom>
            <a:avLst/>
            <a:gdLst/>
            <a:ahLst/>
            <a:cxnLst/>
            <a:rect l="l" t="t" r="r" b="b"/>
            <a:pathLst>
              <a:path w="20690983" h="13785368">
                <a:moveTo>
                  <a:pt x="0" y="0"/>
                </a:moveTo>
                <a:lnTo>
                  <a:pt x="20690983" y="0"/>
                </a:lnTo>
                <a:lnTo>
                  <a:pt x="20690983" y="13785368"/>
                </a:lnTo>
                <a:lnTo>
                  <a:pt x="0" y="13785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2684" y="2484700"/>
            <a:ext cx="517237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Montserrat Bold"/>
              </a:rPr>
              <a:t>What Men Told Us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2684" y="3684987"/>
            <a:ext cx="16670834" cy="373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Men want to feel hopeful, and know that change is possible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They want to be able to access information and support easily, and when they need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They want safe environments with men who have made changes and won’t judge</a:t>
            </a:r>
          </a:p>
          <a:p>
            <a:pPr marL="323850" lvl="1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They are drawn to new ideas, skill &amp; growth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562</Words>
  <Application>Microsoft Office PowerPoint</Application>
  <PresentationFormat>Custom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Montserrat Bold</vt:lpstr>
      <vt:lpstr>Montserrat</vt:lpstr>
      <vt:lpstr>Arial</vt:lpstr>
      <vt:lpstr>Office Theme</vt:lpstr>
      <vt:lpstr>PowerPoint Presentation</vt:lpstr>
      <vt:lpstr>Campaign for Action on Family Violence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Ripple Effect Presentation</dc:title>
  <dc:creator>Brian Gardner</dc:creator>
  <cp:lastModifiedBy>Brian Gardner</cp:lastModifiedBy>
  <cp:revision>7</cp:revision>
  <dcterms:created xsi:type="dcterms:W3CDTF">2006-08-16T00:00:00Z</dcterms:created>
  <dcterms:modified xsi:type="dcterms:W3CDTF">2023-11-16T19:59:47Z</dcterms:modified>
  <dc:identifier>DAFznnJUx6U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2023-11-13T01:38:34Z</vt:lpwstr>
  </property>
  <property fmtid="{D5CDD505-2E9C-101B-9397-08002B2CF9AE}" pid="4" name="MSIP_Label_f43e46a9-9901-46e9-bfae-bb6189d4cb66_Method">
    <vt:lpwstr>Standard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0c8bdce8-cb18-4a76-b98c-594b633a0847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IN-CONFIDENCE</vt:lpwstr>
  </property>
</Properties>
</file>