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6858000" cx="12192000"/>
  <p:notesSz cx="7315200" cy="9601200"/>
  <p:embeddedFontLst>
    <p:embeddedFont>
      <p:font typeface="Roboto"/>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840">
          <p15:clr>
            <a:srgbClr val="A4A3A4"/>
          </p15:clr>
        </p15:guide>
        <p15:guide id="2" orient="horz" pos="2160">
          <p15:clr>
            <a:srgbClr val="A4A3A4"/>
          </p15:clr>
        </p15:guide>
      </p15:sldGuideLst>
    </p:ext>
    <p:ext uri="GoogleSlidesCustomDataVersion2">
      <go:slidesCustomData xmlns:go="http://customooxmlschemas.google.com/" r:id="rId35" roundtripDataSignature="AMtx7mjWxSxxRlrNsz7FICbaGgXyBFAP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E226909-8869-4A8B-B628-5FDC611015B1}">
  <a:tblStyle styleId="{5E226909-8869-4A8B-B628-5FDC611015B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840"/>
        <p:guide pos="216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Roboto-regular.fntdata"/><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Roboto-italic.fntdata"/><Relationship Id="rId10" Type="http://schemas.openxmlformats.org/officeDocument/2006/relationships/slide" Target="slides/slide4.xml"/><Relationship Id="rId32" Type="http://schemas.openxmlformats.org/officeDocument/2006/relationships/font" Target="fonts/Roboto-bold.fntdata"/><Relationship Id="rId13" Type="http://schemas.openxmlformats.org/officeDocument/2006/relationships/slide" Target="slides/slide7.xml"/><Relationship Id="rId35" Type="http://customschemas.google.com/relationships/presentationmetadata" Target="metadata"/><Relationship Id="rId12" Type="http://schemas.openxmlformats.org/officeDocument/2006/relationships/slide" Target="slides/slide6.xml"/><Relationship Id="rId34" Type="http://schemas.openxmlformats.org/officeDocument/2006/relationships/font" Target="fonts/Roboto-boldItalic.fnt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1727"/>
          </a:xfrm>
          <a:prstGeom prst="rect">
            <a:avLst/>
          </a:prstGeom>
          <a:noFill/>
          <a:ln>
            <a:noFill/>
          </a:ln>
        </p:spPr>
        <p:txBody>
          <a:bodyPr anchorCtr="0" anchor="t" bIns="48325" lIns="96650" spcFirstLastPara="1" rIns="96650" wrap="square" tIns="4832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1727"/>
          </a:xfrm>
          <a:prstGeom prst="rect">
            <a:avLst/>
          </a:prstGeom>
          <a:noFill/>
          <a:ln>
            <a:noFill/>
          </a:ln>
        </p:spPr>
        <p:txBody>
          <a:bodyPr anchorCtr="0" anchor="t" bIns="48325" lIns="96650" spcFirstLastPara="1" rIns="96650" wrap="square" tIns="48325">
            <a:noAutofit/>
          </a:bodyPr>
          <a:lstStyle>
            <a:lvl1pPr lvl="0" marR="0" rtl="0" algn="r">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0" y="4620577"/>
            <a:ext cx="5852160" cy="3780474"/>
          </a:xfrm>
          <a:prstGeom prst="rect">
            <a:avLst/>
          </a:prstGeom>
          <a:noFill/>
          <a:ln>
            <a:noFill/>
          </a:ln>
        </p:spPr>
        <p:txBody>
          <a:bodyPr anchorCtr="0" anchor="t" bIns="48325" lIns="96650" spcFirstLastPara="1" rIns="96650" wrap="square" tIns="483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1726"/>
          </a:xfrm>
          <a:prstGeom prst="rect">
            <a:avLst/>
          </a:prstGeom>
          <a:noFill/>
          <a:ln>
            <a:noFill/>
          </a:ln>
        </p:spPr>
        <p:txBody>
          <a:bodyPr anchorCtr="0" anchor="b" bIns="48325" lIns="96650" spcFirstLastPara="1" rIns="96650" wrap="square" tIns="4832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1726"/>
          </a:xfrm>
          <a:prstGeom prst="rect">
            <a:avLst/>
          </a:prstGeom>
          <a:noFill/>
          <a:ln>
            <a:noFill/>
          </a:ln>
        </p:spPr>
        <p:txBody>
          <a:bodyPr anchorCtr="0" anchor="b" bIns="48325" lIns="96650" spcFirstLastPara="1" rIns="96650" wrap="square" tIns="48325">
            <a:noAutofit/>
          </a:bodyPr>
          <a:lstStyle/>
          <a:p>
            <a:pPr indent="0" lvl="0" marL="0" marR="0" rtl="0" algn="r">
              <a:lnSpc>
                <a:spcPct val="100000"/>
              </a:lnSpc>
              <a:spcBef>
                <a:spcPts val="0"/>
              </a:spcBef>
              <a:spcAft>
                <a:spcPts val="0"/>
              </a:spcAft>
              <a:buClr>
                <a:srgbClr val="000000"/>
              </a:buClr>
              <a:buSzPts val="1300"/>
              <a:buFont typeface="Arial"/>
              <a:buNone/>
            </a:pPr>
            <a:fld id="{00000000-1234-1234-1234-123412341234}" type="slidenum">
              <a:rPr b="0" i="0" lang="en-US" sz="1300" u="none" cap="none" strike="noStrike">
                <a:solidFill>
                  <a:schemeClr val="dk1"/>
                </a:solidFill>
                <a:latin typeface="Calibri"/>
                <a:ea typeface="Calibri"/>
                <a:cs typeface="Calibri"/>
                <a:sym typeface="Calibri"/>
              </a:rPr>
              <a:t>‹#›</a:t>
            </a:fld>
            <a:endParaRPr b="0" i="0" sz="13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777875" y="1200150"/>
            <a:ext cx="5759450" cy="32400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 name="Google Shape;53;p1:notes"/>
          <p:cNvSpPr txBox="1"/>
          <p:nvPr>
            <p:ph idx="1" type="body"/>
          </p:nvPr>
        </p:nvSpPr>
        <p:spPr>
          <a:xfrm>
            <a:off x="731520" y="4620577"/>
            <a:ext cx="5852160" cy="3780474"/>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	</a:t>
            </a:r>
            <a:endParaRPr/>
          </a:p>
        </p:txBody>
      </p:sp>
      <p:sp>
        <p:nvSpPr>
          <p:cNvPr id="54" name="Google Shape;54;p1:notes"/>
          <p:cNvSpPr txBox="1"/>
          <p:nvPr>
            <p:ph idx="12" type="sldNum"/>
          </p:nvPr>
        </p:nvSpPr>
        <p:spPr>
          <a:xfrm>
            <a:off x="4143587" y="9119474"/>
            <a:ext cx="3169920" cy="481726"/>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5b9af943f2_0_109: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g25b9af943f2_0_109: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43" name="Google Shape;143;g25b9af943f2_0_109: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5b9af943f2_0_130: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1" name="Google Shape;151;g25b9af943f2_0_130: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52" name="Google Shape;152;g25b9af943f2_0_13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5b9af943f2_0_139: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25b9af943f2_0_139: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61" name="Google Shape;161;g25b9af943f2_0_139: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5b9af943f2_0_97: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g25b9af943f2_0_97: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70" name="Google Shape;170;g25b9af943f2_0_97: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545494bba9_0_15: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3" name="Google Shape;183;g2545494bba9_0_15: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84" name="Google Shape;184;g2545494bba9_0_15: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5b9af943f2_0_153: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g25b9af943f2_0_153: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93" name="Google Shape;193;g25b9af943f2_0_153: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5bcdd253e4_1_0: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g25bcdd253e4_1_0: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02" name="Google Shape;202;g25bcdd253e4_1_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5b9af943f2_0_168: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g25b9af943f2_0_168: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11" name="Google Shape;211;g25b9af943f2_0_168: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5b9af943f2_0_177: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9" name="Google Shape;219;g25b9af943f2_0_177: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20" name="Google Shape;220;g25b9af943f2_0_177: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5bcdd253e4_0_87: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9" name="Google Shape;229;g25bcdd253e4_0_87: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30" name="Google Shape;230;g25bcdd253e4_0_87: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4a0a0875a5_0_0:notes"/>
          <p:cNvSpPr/>
          <p:nvPr>
            <p:ph idx="2" type="sldImg"/>
          </p:nvPr>
        </p:nvSpPr>
        <p:spPr>
          <a:xfrm>
            <a:off x="777875" y="1200150"/>
            <a:ext cx="5759400" cy="3240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 name="Google Shape;64;g24a0a0875a5_0_0: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	</a:t>
            </a:r>
            <a:endParaRPr/>
          </a:p>
        </p:txBody>
      </p:sp>
      <p:sp>
        <p:nvSpPr>
          <p:cNvPr id="65" name="Google Shape;65;g24a0a0875a5_0_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5bcdd253e4_0_143: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4" name="Google Shape;244;g25bcdd253e4_0_143: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45" name="Google Shape;245;g25bcdd253e4_0_143: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5bcdd253e4_0_198: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8" name="Google Shape;258;g25bcdd253e4_0_198: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59" name="Google Shape;259;g25bcdd253e4_0_198: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25c23276c04_0_1: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4" name="Google Shape;274;g25c23276c04_0_1: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75" name="Google Shape;275;g25c23276c04_0_1: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5c4ed218b0_0_0: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5" name="Google Shape;285;g25c4ed218b0_0_0: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286" name="Google Shape;286;g25c4ed218b0_0_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2acbfe0162_0_0:notes"/>
          <p:cNvSpPr/>
          <p:nvPr>
            <p:ph idx="2" type="sldImg"/>
          </p:nvPr>
        </p:nvSpPr>
        <p:spPr>
          <a:xfrm>
            <a:off x="777875" y="1200150"/>
            <a:ext cx="5759400" cy="3240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5" name="Google Shape;295;g22acbfe0162_0_0:notes"/>
          <p:cNvSpPr txBox="1"/>
          <p:nvPr>
            <p:ph idx="1" type="body"/>
          </p:nvPr>
        </p:nvSpPr>
        <p:spPr>
          <a:xfrm>
            <a:off x="731520" y="4620577"/>
            <a:ext cx="5852100" cy="37806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	</a:t>
            </a:r>
            <a:endParaRPr/>
          </a:p>
        </p:txBody>
      </p:sp>
      <p:sp>
        <p:nvSpPr>
          <p:cNvPr id="296" name="Google Shape;296;g22acbfe0162_0_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p:nvPr>
            <p:ph idx="2" type="sldImg"/>
          </p:nvPr>
        </p:nvSpPr>
        <p:spPr>
          <a:xfrm>
            <a:off x="314325" y="641350"/>
            <a:ext cx="6753225" cy="37988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 name="Google Shape;74;p2:notes"/>
          <p:cNvSpPr txBox="1"/>
          <p:nvPr>
            <p:ph idx="1" type="body"/>
          </p:nvPr>
        </p:nvSpPr>
        <p:spPr>
          <a:xfrm>
            <a:off x="314325" y="4620576"/>
            <a:ext cx="6753225" cy="4498897"/>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75" name="Google Shape;75;p2:notes"/>
          <p:cNvSpPr txBox="1"/>
          <p:nvPr>
            <p:ph idx="12" type="sldNum"/>
          </p:nvPr>
        </p:nvSpPr>
        <p:spPr>
          <a:xfrm>
            <a:off x="4143587" y="9119474"/>
            <a:ext cx="3169920" cy="481726"/>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5b9af943f2_0_15: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4" name="Google Shape;84;g25b9af943f2_0_15: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85" name="Google Shape;85;g25b9af943f2_0_15: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5b9af943f2_0_28: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g25b9af943f2_0_28: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94" name="Google Shape;94;g25b9af943f2_0_28: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5b9af943f2_0_62: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g25b9af943f2_0_62: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03" name="Google Shape;103;g25b9af943f2_0_62: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5b9af943f2_0_46: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g25b9af943f2_0_46: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11" name="Google Shape;111;g25b9af943f2_0_46: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5b9af943f2_0_75: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 name="Google Shape;123;g25b9af943f2_0_75: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24" name="Google Shape;124;g25b9af943f2_0_75: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5be2d600b4_0_0:notes"/>
          <p:cNvSpPr/>
          <p:nvPr>
            <p:ph idx="2" type="sldImg"/>
          </p:nvPr>
        </p:nvSpPr>
        <p:spPr>
          <a:xfrm>
            <a:off x="314325" y="641350"/>
            <a:ext cx="6753300" cy="3798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g25be2d600b4_0_0:notes"/>
          <p:cNvSpPr txBox="1"/>
          <p:nvPr>
            <p:ph idx="1" type="body"/>
          </p:nvPr>
        </p:nvSpPr>
        <p:spPr>
          <a:xfrm>
            <a:off x="314325" y="4620576"/>
            <a:ext cx="6753300" cy="4498800"/>
          </a:xfrm>
          <a:prstGeom prst="rect">
            <a:avLst/>
          </a:prstGeom>
          <a:noFill/>
          <a:ln>
            <a:noFill/>
          </a:ln>
        </p:spPr>
        <p:txBody>
          <a:bodyPr anchorCtr="0" anchor="t" bIns="48325" lIns="96650" spcFirstLastPara="1" rIns="96650" wrap="square" tIns="48325">
            <a:noAutofit/>
          </a:bodyPr>
          <a:lstStyle/>
          <a:p>
            <a:pPr indent="0" lvl="0" marL="0" rtl="0" algn="l">
              <a:lnSpc>
                <a:spcPct val="100000"/>
              </a:lnSpc>
              <a:spcBef>
                <a:spcPts val="0"/>
              </a:spcBef>
              <a:spcAft>
                <a:spcPts val="0"/>
              </a:spcAft>
              <a:buSzPts val="1400"/>
              <a:buNone/>
            </a:pPr>
            <a:r>
              <a:rPr lang="en-US"/>
              <a:t>Keep standard documents in central location where everyone can access.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Performance Report </a:t>
            </a:r>
            <a:endParaRPr/>
          </a:p>
          <a:p>
            <a:pPr indent="-171450" lvl="0" marL="171450" rtl="0" algn="l">
              <a:lnSpc>
                <a:spcPct val="100000"/>
              </a:lnSpc>
              <a:spcBef>
                <a:spcPts val="0"/>
              </a:spcBef>
              <a:spcAft>
                <a:spcPts val="0"/>
              </a:spcAft>
              <a:buClr>
                <a:schemeClr val="dk1"/>
              </a:buClr>
              <a:buSzPts val="1200"/>
              <a:buFont typeface="Arial"/>
              <a:buChar char="•"/>
            </a:pPr>
            <a:r>
              <a:rPr lang="en-US"/>
              <a:t>Submitted in format required by Charities services, completing all sections</a:t>
            </a:r>
            <a:endParaRPr/>
          </a:p>
          <a:p>
            <a:pPr indent="-171450" lvl="0" marL="171450" rtl="0" algn="l">
              <a:lnSpc>
                <a:spcPct val="100000"/>
              </a:lnSpc>
              <a:spcBef>
                <a:spcPts val="0"/>
              </a:spcBef>
              <a:spcAft>
                <a:spcPts val="0"/>
              </a:spcAft>
              <a:buClr>
                <a:schemeClr val="dk1"/>
              </a:buClr>
              <a:buSzPts val="1200"/>
              <a:buFont typeface="Arial"/>
              <a:buChar char="•"/>
            </a:pPr>
            <a:r>
              <a:rPr lang="en-US"/>
              <a:t>Signed off by organisation</a:t>
            </a:r>
            <a:endParaRPr/>
          </a:p>
          <a:p>
            <a:pPr indent="-171450" lvl="0" marL="171450" rtl="0" algn="l">
              <a:lnSpc>
                <a:spcPct val="100000"/>
              </a:lnSpc>
              <a:spcBef>
                <a:spcPts val="0"/>
              </a:spcBef>
              <a:spcAft>
                <a:spcPts val="0"/>
              </a:spcAft>
              <a:buClr>
                <a:schemeClr val="dk1"/>
              </a:buClr>
              <a:buSzPts val="1200"/>
              <a:buFont typeface="Arial"/>
              <a:buChar char="•"/>
            </a:pPr>
            <a:r>
              <a:rPr lang="en-US"/>
              <a:t>Audit Report attached if your organisation is required to be audited</a:t>
            </a:r>
            <a:endParaRPr/>
          </a:p>
          <a:p>
            <a:pPr indent="-171450" lvl="0" marL="171450" rtl="0" algn="l">
              <a:lnSpc>
                <a:spcPct val="100000"/>
              </a:lnSpc>
              <a:spcBef>
                <a:spcPts val="0"/>
              </a:spcBef>
              <a:spcAft>
                <a:spcPts val="0"/>
              </a:spcAft>
              <a:buSzPts val="1400"/>
              <a:buChar char="•"/>
            </a:pPr>
            <a:r>
              <a:rPr lang="en-US"/>
              <a:t>Don’t submit any other documents i.e. minutes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US" u="sng"/>
              <a:t>Rules</a:t>
            </a:r>
            <a:endParaRPr u="sng"/>
          </a:p>
          <a:p>
            <a:pPr indent="0" lvl="0" marL="0" rtl="0" algn="l">
              <a:lnSpc>
                <a:spcPct val="100000"/>
              </a:lnSpc>
              <a:spcBef>
                <a:spcPts val="0"/>
              </a:spcBef>
              <a:spcAft>
                <a:spcPts val="0"/>
              </a:spcAft>
              <a:buSzPts val="1400"/>
              <a:buNone/>
            </a:pPr>
            <a:r>
              <a:rPr lang="en-US"/>
              <a:t>Make sure any rule changes have been signed off according to the rules of your organisation and then registered i.e If Incorporated Society and registered Charity. File changes first with Incorporated Societies through Companies Office. Once rule change has been approved file updated and approved rules with Charities.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Support</a:t>
            </a:r>
            <a:endParaRPr/>
          </a:p>
          <a:p>
            <a:pPr indent="-171450" lvl="0" marL="171450" rtl="0" algn="l">
              <a:lnSpc>
                <a:spcPct val="100000"/>
              </a:lnSpc>
              <a:spcBef>
                <a:spcPts val="0"/>
              </a:spcBef>
              <a:spcAft>
                <a:spcPts val="0"/>
              </a:spcAft>
              <a:buClr>
                <a:schemeClr val="dk1"/>
              </a:buClr>
              <a:buSzPts val="1200"/>
              <a:buFont typeface="Arial"/>
              <a:buChar char="•"/>
            </a:pPr>
            <a:r>
              <a:rPr lang="en-US"/>
              <a:t>Case Studies using Client Profiles or similar. Check with client and make sure information does not lead to person being able to be identified </a:t>
            </a:r>
            <a:endParaRPr/>
          </a:p>
          <a:p>
            <a:pPr indent="-171450" lvl="0" marL="171450" rtl="0" algn="l">
              <a:lnSpc>
                <a:spcPct val="100000"/>
              </a:lnSpc>
              <a:spcBef>
                <a:spcPts val="0"/>
              </a:spcBef>
              <a:spcAft>
                <a:spcPts val="0"/>
              </a:spcAft>
              <a:buClr>
                <a:schemeClr val="dk1"/>
              </a:buClr>
              <a:buSzPts val="1200"/>
              <a:buFont typeface="Arial"/>
              <a:buChar char="•"/>
            </a:pPr>
            <a:r>
              <a:rPr lang="en-US"/>
              <a:t>Letters of support for your service, a particular programme or project. i.e Letters of Support for a building project could be from individuals or other organisations who would use the new / renovated building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0" lvl="0" marL="0" rtl="0" algn="l">
              <a:lnSpc>
                <a:spcPct val="100000"/>
              </a:lnSpc>
              <a:spcBef>
                <a:spcPts val="0"/>
              </a:spcBef>
              <a:spcAft>
                <a:spcPts val="0"/>
              </a:spcAft>
              <a:buSzPts val="1400"/>
              <a:buNone/>
            </a:pPr>
            <a:r>
              <a:rPr lang="en-US" u="sng"/>
              <a:t>Template Documents</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Client Profile template for Case Study</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Standard Details template</a:t>
            </a:r>
            <a:endParaRPr/>
          </a:p>
          <a:p>
            <a:pPr indent="-228600" lvl="0" marL="228600" rtl="0" algn="l">
              <a:lnSpc>
                <a:spcPct val="100000"/>
              </a:lnSpc>
              <a:spcBef>
                <a:spcPts val="0"/>
              </a:spcBef>
              <a:spcAft>
                <a:spcPts val="0"/>
              </a:spcAft>
              <a:buClr>
                <a:schemeClr val="dk1"/>
              </a:buClr>
              <a:buSzPts val="1200"/>
              <a:buFont typeface="Calibri"/>
              <a:buAutoNum type="arabicPeriod"/>
            </a:pPr>
            <a:r>
              <a:rPr lang="en-US"/>
              <a:t>About Us Summary</a:t>
            </a:r>
            <a:endParaRPr/>
          </a:p>
          <a:p>
            <a:pPr indent="-152400" lvl="0" marL="228600" rtl="0" algn="l">
              <a:lnSpc>
                <a:spcPct val="100000"/>
              </a:lnSpc>
              <a:spcBef>
                <a:spcPts val="0"/>
              </a:spcBef>
              <a:spcAft>
                <a:spcPts val="0"/>
              </a:spcAft>
              <a:buClr>
                <a:schemeClr val="dk1"/>
              </a:buClr>
              <a:buSzPts val="1200"/>
              <a:buFont typeface="Calibri"/>
              <a:buNone/>
            </a:pPr>
            <a:r>
              <a:t/>
            </a:r>
            <a:endParaRPr/>
          </a:p>
        </p:txBody>
      </p:sp>
      <p:sp>
        <p:nvSpPr>
          <p:cNvPr id="134" name="Google Shape;134;g25be2d600b4_0_0:notes"/>
          <p:cNvSpPr txBox="1"/>
          <p:nvPr>
            <p:ph idx="12" type="sldNum"/>
          </p:nvPr>
        </p:nvSpPr>
        <p:spPr>
          <a:xfrm>
            <a:off x="4143587" y="9119474"/>
            <a:ext cx="3169800" cy="481800"/>
          </a:xfrm>
          <a:prstGeom prst="rect">
            <a:avLst/>
          </a:prstGeom>
          <a:noFill/>
          <a:ln>
            <a:noFill/>
          </a:ln>
        </p:spPr>
        <p:txBody>
          <a:bodyPr anchorCtr="0" anchor="b" bIns="48325" lIns="96650" spcFirstLastPara="1" rIns="96650" wrap="square" tIns="483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ngle Timeline">
  <p:cSld name="Single Timeline">
    <p:spTree>
      <p:nvGrpSpPr>
        <p:cNvPr id="15" name="Shape 15"/>
        <p:cNvGrpSpPr/>
        <p:nvPr/>
      </p:nvGrpSpPr>
      <p:grpSpPr>
        <a:xfrm>
          <a:off x="0" y="0"/>
          <a:ext cx="0" cy="0"/>
          <a:chOff x="0" y="0"/>
          <a:chExt cx="0" cy="0"/>
        </a:xfrm>
      </p:grpSpPr>
      <p:sp>
        <p:nvSpPr>
          <p:cNvPr id="16" name="Google Shape;16;p17"/>
          <p:cNvSpPr txBox="1"/>
          <p:nvPr>
            <p:ph idx="1" type="body"/>
          </p:nvPr>
        </p:nvSpPr>
        <p:spPr>
          <a:xfrm>
            <a:off x="1823914" y="4817717"/>
            <a:ext cx="1796396"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4"/>
              </a:buClr>
              <a:buSzPts val="2000"/>
              <a:buNone/>
              <a:defRPr b="1" sz="2000">
                <a:solidFill>
                  <a:schemeClr val="accent4"/>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 name="Google Shape;17;p17"/>
          <p:cNvSpPr txBox="1"/>
          <p:nvPr>
            <p:ph idx="2" type="body"/>
          </p:nvPr>
        </p:nvSpPr>
        <p:spPr>
          <a:xfrm>
            <a:off x="1823914" y="5210963"/>
            <a:ext cx="181356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200"/>
              <a:buNone/>
              <a:defRPr sz="12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7"/>
          <p:cNvSpPr txBox="1"/>
          <p:nvPr>
            <p:ph idx="3" type="body"/>
          </p:nvPr>
        </p:nvSpPr>
        <p:spPr>
          <a:xfrm>
            <a:off x="4134076" y="4817717"/>
            <a:ext cx="1796396"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5"/>
              </a:buClr>
              <a:buSzPts val="2000"/>
              <a:buNone/>
              <a:defRPr b="1" sz="2000">
                <a:solidFill>
                  <a:schemeClr val="accent5"/>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17"/>
          <p:cNvSpPr txBox="1"/>
          <p:nvPr>
            <p:ph idx="4" type="body"/>
          </p:nvPr>
        </p:nvSpPr>
        <p:spPr>
          <a:xfrm>
            <a:off x="4134076" y="5210963"/>
            <a:ext cx="181356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200"/>
              <a:buNone/>
              <a:defRPr sz="12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7"/>
          <p:cNvSpPr txBox="1"/>
          <p:nvPr>
            <p:ph idx="5" type="body"/>
          </p:nvPr>
        </p:nvSpPr>
        <p:spPr>
          <a:xfrm>
            <a:off x="6444238" y="4817717"/>
            <a:ext cx="1796396"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6"/>
              </a:buClr>
              <a:buSzPts val="2000"/>
              <a:buNone/>
              <a:defRPr b="1" sz="2000">
                <a:solidFill>
                  <a:schemeClr val="accent6"/>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17"/>
          <p:cNvSpPr txBox="1"/>
          <p:nvPr>
            <p:ph idx="6" type="body"/>
          </p:nvPr>
        </p:nvSpPr>
        <p:spPr>
          <a:xfrm>
            <a:off x="6444238" y="5210963"/>
            <a:ext cx="181356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200"/>
              <a:buNone/>
              <a:defRPr sz="12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17"/>
          <p:cNvSpPr txBox="1"/>
          <p:nvPr>
            <p:ph idx="7" type="body"/>
          </p:nvPr>
        </p:nvSpPr>
        <p:spPr>
          <a:xfrm>
            <a:off x="8754400" y="4817717"/>
            <a:ext cx="1796396"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3"/>
              </a:buClr>
              <a:buSzPts val="2000"/>
              <a:buNone/>
              <a:defRPr b="1" sz="2000">
                <a:solidFill>
                  <a:schemeClr val="accent3"/>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17"/>
          <p:cNvSpPr txBox="1"/>
          <p:nvPr>
            <p:ph idx="8" type="body"/>
          </p:nvPr>
        </p:nvSpPr>
        <p:spPr>
          <a:xfrm>
            <a:off x="8754400" y="5210963"/>
            <a:ext cx="181356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200"/>
              <a:buNone/>
              <a:defRPr sz="12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7"/>
          <p:cNvSpPr txBox="1"/>
          <p:nvPr>
            <p:ph type="title"/>
          </p:nvPr>
        </p:nvSpPr>
        <p:spPr>
          <a:xfrm>
            <a:off x="230124" y="457200"/>
            <a:ext cx="11731752" cy="630936"/>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extLst>
    <p:ext uri="{DCECCB84-F9BA-43D5-87BE-67443E8EF086}">
      <p15:sldGuideLst>
        <p15:guide id="1" pos="1920">
          <p15:clr>
            <a:srgbClr val="FBAE40"/>
          </p15:clr>
        </p15:guide>
        <p15:guide id="2" pos="3840">
          <p15:clr>
            <a:srgbClr val="FBAE40"/>
          </p15:clr>
        </p15:guide>
        <p15:guide id="3" pos="5760">
          <p15:clr>
            <a:srgbClr val="FBAE40"/>
          </p15:clr>
        </p15:guide>
        <p15:guide id="4" pos="3984">
          <p15:clr>
            <a:srgbClr val="5ACBF0"/>
          </p15:clr>
        </p15:guide>
        <p15:guide id="5" pos="3696">
          <p15:clr>
            <a:srgbClr val="5ACBF0"/>
          </p15:clr>
        </p15:guide>
        <p15:guide id="6" pos="2064">
          <p15:clr>
            <a:srgbClr val="5ACBF0"/>
          </p15:clr>
        </p15:guide>
        <p15:guide id="7" pos="1776">
          <p15:clr>
            <a:srgbClr val="5ACBF0"/>
          </p15:clr>
        </p15:guide>
        <p15:guide id="8" pos="5616">
          <p15:clr>
            <a:srgbClr val="5ACBF0"/>
          </p15:clr>
        </p15:guide>
        <p15:guide id="9" pos="5904">
          <p15:clr>
            <a:srgbClr val="5ACBF0"/>
          </p15:clr>
        </p15:guide>
        <p15:guide id="10" pos="144">
          <p15:clr>
            <a:srgbClr val="5ACBF0"/>
          </p15:clr>
        </p15:guide>
        <p15:guide id="11" orient="horz" pos="4176">
          <p15:clr>
            <a:srgbClr val="5ACBF0"/>
          </p15:clr>
        </p15:guide>
        <p15:guide id="12" pos="7536">
          <p15:clr>
            <a:srgbClr val="5ACBF0"/>
          </p15:clr>
        </p15:guide>
        <p15:guide id="13" orient="horz" pos="144">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iple Timeline">
  <p:cSld name="Triple Timeline">
    <p:spTree>
      <p:nvGrpSpPr>
        <p:cNvPr id="25" name="Shape 25"/>
        <p:cNvGrpSpPr/>
        <p:nvPr/>
      </p:nvGrpSpPr>
      <p:grpSpPr>
        <a:xfrm>
          <a:off x="0" y="0"/>
          <a:ext cx="0" cy="0"/>
          <a:chOff x="0" y="0"/>
          <a:chExt cx="0" cy="0"/>
        </a:xfrm>
      </p:grpSpPr>
      <p:sp>
        <p:nvSpPr>
          <p:cNvPr id="26" name="Google Shape;26;p18"/>
          <p:cNvSpPr txBox="1"/>
          <p:nvPr>
            <p:ph idx="1" type="body"/>
          </p:nvPr>
        </p:nvSpPr>
        <p:spPr>
          <a:xfrm>
            <a:off x="1580060" y="1776098"/>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4"/>
              </a:buClr>
              <a:buSzPts val="1800"/>
              <a:buNone/>
              <a:defRPr b="1" sz="1800">
                <a:solidFill>
                  <a:schemeClr val="accent4"/>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8"/>
          <p:cNvSpPr txBox="1"/>
          <p:nvPr>
            <p:ph idx="2" type="body"/>
          </p:nvPr>
        </p:nvSpPr>
        <p:spPr>
          <a:xfrm>
            <a:off x="1580060" y="2111375"/>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18"/>
          <p:cNvSpPr txBox="1"/>
          <p:nvPr>
            <p:ph idx="3" type="body"/>
          </p:nvPr>
        </p:nvSpPr>
        <p:spPr>
          <a:xfrm>
            <a:off x="5674540" y="1776098"/>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4"/>
              </a:buClr>
              <a:buSzPts val="1800"/>
              <a:buNone/>
              <a:defRPr b="1" sz="1800">
                <a:solidFill>
                  <a:schemeClr val="accent4"/>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18"/>
          <p:cNvSpPr txBox="1"/>
          <p:nvPr>
            <p:ph idx="4" type="body"/>
          </p:nvPr>
        </p:nvSpPr>
        <p:spPr>
          <a:xfrm>
            <a:off x="5674540" y="2111375"/>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18"/>
          <p:cNvSpPr txBox="1"/>
          <p:nvPr>
            <p:ph idx="5" type="body"/>
          </p:nvPr>
        </p:nvSpPr>
        <p:spPr>
          <a:xfrm>
            <a:off x="9697900" y="1776098"/>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4"/>
              </a:buClr>
              <a:buSzPts val="1800"/>
              <a:buNone/>
              <a:defRPr b="1" sz="1800">
                <a:solidFill>
                  <a:schemeClr val="accent4"/>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18"/>
          <p:cNvSpPr txBox="1"/>
          <p:nvPr>
            <p:ph idx="6" type="body"/>
          </p:nvPr>
        </p:nvSpPr>
        <p:spPr>
          <a:xfrm>
            <a:off x="9697900" y="2111375"/>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8"/>
          <p:cNvSpPr txBox="1"/>
          <p:nvPr>
            <p:ph idx="7" type="body"/>
          </p:nvPr>
        </p:nvSpPr>
        <p:spPr>
          <a:xfrm>
            <a:off x="1580060" y="2914739"/>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5"/>
              </a:buClr>
              <a:buSzPts val="1800"/>
              <a:buNone/>
              <a:defRPr b="1" sz="1800">
                <a:solidFill>
                  <a:schemeClr val="accent5"/>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8"/>
          <p:cNvSpPr txBox="1"/>
          <p:nvPr>
            <p:ph idx="8" type="body"/>
          </p:nvPr>
        </p:nvSpPr>
        <p:spPr>
          <a:xfrm>
            <a:off x="1580060" y="3254810"/>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8"/>
          <p:cNvSpPr txBox="1"/>
          <p:nvPr>
            <p:ph idx="9" type="body"/>
          </p:nvPr>
        </p:nvSpPr>
        <p:spPr>
          <a:xfrm>
            <a:off x="5674540" y="2914739"/>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5"/>
              </a:buClr>
              <a:buSzPts val="1800"/>
              <a:buNone/>
              <a:defRPr b="1" sz="1800">
                <a:solidFill>
                  <a:schemeClr val="accent5"/>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8"/>
          <p:cNvSpPr txBox="1"/>
          <p:nvPr>
            <p:ph idx="13" type="body"/>
          </p:nvPr>
        </p:nvSpPr>
        <p:spPr>
          <a:xfrm>
            <a:off x="5674540" y="3254810"/>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8"/>
          <p:cNvSpPr txBox="1"/>
          <p:nvPr>
            <p:ph idx="14" type="body"/>
          </p:nvPr>
        </p:nvSpPr>
        <p:spPr>
          <a:xfrm>
            <a:off x="9697900" y="2914739"/>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5"/>
              </a:buClr>
              <a:buSzPts val="1800"/>
              <a:buNone/>
              <a:defRPr b="1" sz="1800">
                <a:solidFill>
                  <a:schemeClr val="accent5"/>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8"/>
          <p:cNvSpPr txBox="1"/>
          <p:nvPr>
            <p:ph idx="15" type="body"/>
          </p:nvPr>
        </p:nvSpPr>
        <p:spPr>
          <a:xfrm>
            <a:off x="9697900" y="3254810"/>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8"/>
          <p:cNvSpPr txBox="1"/>
          <p:nvPr>
            <p:ph idx="16" type="body"/>
          </p:nvPr>
        </p:nvSpPr>
        <p:spPr>
          <a:xfrm>
            <a:off x="1580060" y="4057987"/>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6"/>
              </a:buClr>
              <a:buSzPts val="1800"/>
              <a:buNone/>
              <a:defRPr b="1" sz="1800">
                <a:solidFill>
                  <a:schemeClr val="accent6"/>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18"/>
          <p:cNvSpPr txBox="1"/>
          <p:nvPr>
            <p:ph idx="17" type="body"/>
          </p:nvPr>
        </p:nvSpPr>
        <p:spPr>
          <a:xfrm>
            <a:off x="1580060" y="4392591"/>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8"/>
          <p:cNvSpPr txBox="1"/>
          <p:nvPr>
            <p:ph idx="18" type="body"/>
          </p:nvPr>
        </p:nvSpPr>
        <p:spPr>
          <a:xfrm>
            <a:off x="5674540" y="4057987"/>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6"/>
              </a:buClr>
              <a:buSzPts val="1800"/>
              <a:buNone/>
              <a:defRPr b="1" sz="1800">
                <a:solidFill>
                  <a:schemeClr val="accent6"/>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8"/>
          <p:cNvSpPr txBox="1"/>
          <p:nvPr>
            <p:ph idx="19" type="body"/>
          </p:nvPr>
        </p:nvSpPr>
        <p:spPr>
          <a:xfrm>
            <a:off x="5674540" y="4392591"/>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8"/>
          <p:cNvSpPr txBox="1"/>
          <p:nvPr>
            <p:ph idx="20" type="body"/>
          </p:nvPr>
        </p:nvSpPr>
        <p:spPr>
          <a:xfrm>
            <a:off x="9697900" y="4057987"/>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6"/>
              </a:buClr>
              <a:buSzPts val="1800"/>
              <a:buNone/>
              <a:defRPr b="1" sz="1800">
                <a:solidFill>
                  <a:schemeClr val="accent6"/>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18"/>
          <p:cNvSpPr txBox="1"/>
          <p:nvPr>
            <p:ph idx="21" type="body"/>
          </p:nvPr>
        </p:nvSpPr>
        <p:spPr>
          <a:xfrm>
            <a:off x="9697900" y="4392591"/>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8"/>
          <p:cNvSpPr txBox="1"/>
          <p:nvPr>
            <p:ph idx="22" type="body"/>
          </p:nvPr>
        </p:nvSpPr>
        <p:spPr>
          <a:xfrm>
            <a:off x="1580060" y="5231920"/>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3"/>
              </a:buClr>
              <a:buSzPts val="1800"/>
              <a:buNone/>
              <a:defRPr b="1" sz="1800">
                <a:solidFill>
                  <a:schemeClr val="accent3"/>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8"/>
          <p:cNvSpPr txBox="1"/>
          <p:nvPr>
            <p:ph idx="23" type="body"/>
          </p:nvPr>
        </p:nvSpPr>
        <p:spPr>
          <a:xfrm>
            <a:off x="1580060" y="5566524"/>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8"/>
          <p:cNvSpPr txBox="1"/>
          <p:nvPr>
            <p:ph idx="24" type="body"/>
          </p:nvPr>
        </p:nvSpPr>
        <p:spPr>
          <a:xfrm>
            <a:off x="5674540" y="5231920"/>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3"/>
              </a:buClr>
              <a:buSzPts val="1800"/>
              <a:buNone/>
              <a:defRPr b="1" sz="1800">
                <a:solidFill>
                  <a:schemeClr val="accent3"/>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8"/>
          <p:cNvSpPr txBox="1"/>
          <p:nvPr>
            <p:ph idx="25" type="body"/>
          </p:nvPr>
        </p:nvSpPr>
        <p:spPr>
          <a:xfrm>
            <a:off x="5674540" y="5566524"/>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8"/>
          <p:cNvSpPr txBox="1"/>
          <p:nvPr>
            <p:ph idx="26" type="body"/>
          </p:nvPr>
        </p:nvSpPr>
        <p:spPr>
          <a:xfrm>
            <a:off x="9697900" y="5231920"/>
            <a:ext cx="2159000" cy="30218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3"/>
              </a:buClr>
              <a:buSzPts val="1800"/>
              <a:buNone/>
              <a:defRPr b="1" sz="1800">
                <a:solidFill>
                  <a:schemeClr val="accent3"/>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800"/>
              <a:buNone/>
              <a:defRPr sz="1800"/>
            </a:lvl2pPr>
            <a:lvl3pPr indent="-228600" lvl="2" marL="1371600" algn="l">
              <a:lnSpc>
                <a:spcPct val="90000"/>
              </a:lnSpc>
              <a:spcBef>
                <a:spcPts val="500"/>
              </a:spcBef>
              <a:spcAft>
                <a:spcPts val="0"/>
              </a:spcAft>
              <a:buClr>
                <a:schemeClr val="dk1"/>
              </a:buClr>
              <a:buSzPts val="1800"/>
              <a:buNone/>
              <a:defRPr sz="1800"/>
            </a:lvl3pPr>
            <a:lvl4pPr indent="-228600" lvl="3" marL="1828800" algn="l">
              <a:lnSpc>
                <a:spcPct val="90000"/>
              </a:lnSpc>
              <a:spcBef>
                <a:spcPts val="500"/>
              </a:spcBef>
              <a:spcAft>
                <a:spcPts val="0"/>
              </a:spcAft>
              <a:buClr>
                <a:schemeClr val="dk1"/>
              </a:buClr>
              <a:buSzPts val="1800"/>
              <a:buNone/>
              <a:defRPr sz="1800"/>
            </a:lvl4pPr>
            <a:lvl5pPr indent="-228600" lvl="4" marL="2286000" algn="l">
              <a:lnSpc>
                <a:spcPct val="90000"/>
              </a:lnSpc>
              <a:spcBef>
                <a:spcPts val="500"/>
              </a:spcBef>
              <a:spcAft>
                <a:spcPts val="0"/>
              </a:spcAft>
              <a:buClr>
                <a:schemeClr val="dk1"/>
              </a:buClr>
              <a:buSzPts val="1800"/>
              <a:buNone/>
              <a:defRPr sz="18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8"/>
          <p:cNvSpPr txBox="1"/>
          <p:nvPr>
            <p:ph idx="27" type="body"/>
          </p:nvPr>
        </p:nvSpPr>
        <p:spPr>
          <a:xfrm>
            <a:off x="9697900" y="5566524"/>
            <a:ext cx="2179637" cy="70643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000"/>
              </a:spcBef>
              <a:spcAft>
                <a:spcPts val="0"/>
              </a:spcAft>
              <a:buClr>
                <a:schemeClr val="dk1"/>
              </a:buClr>
              <a:buSzPts val="1100"/>
              <a:buNone/>
              <a:defRPr sz="1100">
                <a:solidFill>
                  <a:schemeClr val="dk1"/>
                </a:solidFill>
              </a:defRPr>
            </a:lvl1pPr>
            <a:lvl2pPr indent="-228600" lvl="1" marL="914400" algn="l">
              <a:lnSpc>
                <a:spcPct val="90000"/>
              </a:lnSpc>
              <a:spcBef>
                <a:spcPts val="500"/>
              </a:spcBef>
              <a:spcAft>
                <a:spcPts val="0"/>
              </a:spcAft>
              <a:buClr>
                <a:schemeClr val="dk1"/>
              </a:buClr>
              <a:buSzPts val="1100"/>
              <a:buNone/>
              <a:defRPr sz="11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1100"/>
              <a:buNone/>
              <a:defRPr sz="1100"/>
            </a:lvl4pPr>
            <a:lvl5pPr indent="-228600" lvl="4" marL="2286000" algn="l">
              <a:lnSpc>
                <a:spcPct val="90000"/>
              </a:lnSpc>
              <a:spcBef>
                <a:spcPts val="500"/>
              </a:spcBef>
              <a:spcAft>
                <a:spcPts val="0"/>
              </a:spcAft>
              <a:buClr>
                <a:schemeClr val="dk1"/>
              </a:buClr>
              <a:buSzPts val="1100"/>
              <a:buNone/>
              <a:defRPr sz="11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8"/>
          <p:cNvSpPr txBox="1"/>
          <p:nvPr>
            <p:ph type="title"/>
          </p:nvPr>
        </p:nvSpPr>
        <p:spPr>
          <a:xfrm>
            <a:off x="230124" y="457200"/>
            <a:ext cx="11731752" cy="630936"/>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extLst>
    <p:ext uri="{DCECCB84-F9BA-43D5-87BE-67443E8EF086}">
      <p15:sldGuideLst>
        <p15:guide id="1" pos="2544">
          <p15:clr>
            <a:srgbClr val="FBAE40"/>
          </p15:clr>
        </p15:guide>
        <p15:guide id="2" pos="5112">
          <p15:clr>
            <a:srgbClr val="FBAE40"/>
          </p15:clr>
        </p15:guide>
        <p15:guide id="3" pos="5256">
          <p15:clr>
            <a:srgbClr val="5ACBF0"/>
          </p15:clr>
        </p15:guide>
        <p15:guide id="4" pos="4968">
          <p15:clr>
            <a:srgbClr val="5ACBF0"/>
          </p15:clr>
        </p15:guide>
        <p15:guide id="5" pos="2688">
          <p15:clr>
            <a:srgbClr val="5ACBF0"/>
          </p15:clr>
        </p15:guide>
        <p15:guide id="6" pos="2400">
          <p15:clr>
            <a:srgbClr val="5ACBF0"/>
          </p15:clr>
        </p15:guide>
        <p15:guide id="7" pos="144">
          <p15:clr>
            <a:srgbClr val="5ACBF0"/>
          </p15:clr>
        </p15:guide>
        <p15:guide id="8" orient="horz" pos="4176">
          <p15:clr>
            <a:srgbClr val="5ACBF0"/>
          </p15:clr>
        </p15:guide>
        <p15:guide id="9" pos="7536">
          <p15:clr>
            <a:srgbClr val="5ACBF0"/>
          </p15:clr>
        </p15:guide>
        <p15:guide id="10" orient="horz" pos="144">
          <p15:clr>
            <a:srgbClr val="5ACBF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230124" y="457200"/>
            <a:ext cx="11731752" cy="630936"/>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6"/>
          <p:cNvSpPr txBox="1"/>
          <p:nvPr>
            <p:ph idx="1" type="body"/>
          </p:nvPr>
        </p:nvSpPr>
        <p:spPr>
          <a:xfrm>
            <a:off x="230124" y="1825625"/>
            <a:ext cx="11731752"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venir"/>
                <a:ea typeface="Avenir"/>
                <a:cs typeface="Avenir"/>
                <a:sym typeface="Avenir"/>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venir"/>
                <a:ea typeface="Avenir"/>
                <a:cs typeface="Avenir"/>
                <a:sym typeface="Avenir"/>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12" name="Google Shape;12;p16"/>
          <p:cNvSpPr txBox="1"/>
          <p:nvPr>
            <p:ph idx="10" type="dt"/>
          </p:nvPr>
        </p:nvSpPr>
        <p:spPr>
          <a:xfrm>
            <a:off x="230124"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venir"/>
                <a:ea typeface="Avenir"/>
                <a:cs typeface="Avenir"/>
                <a:sym typeface="Avenir"/>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9pPr>
          </a:lstStyle>
          <a:p/>
        </p:txBody>
      </p:sp>
      <p:sp>
        <p:nvSpPr>
          <p:cNvPr id="13" name="Google Shape;13;p16"/>
          <p:cNvSpPr txBox="1"/>
          <p:nvPr>
            <p:ph idx="11" type="ftr"/>
          </p:nvPr>
        </p:nvSpPr>
        <p:spPr>
          <a:xfrm>
            <a:off x="3129280" y="6356350"/>
            <a:ext cx="593344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venir"/>
                <a:ea typeface="Avenir"/>
                <a:cs typeface="Avenir"/>
                <a:sym typeface="Avenir"/>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venir"/>
                <a:ea typeface="Avenir"/>
                <a:cs typeface="Avenir"/>
                <a:sym typeface="Avenir"/>
              </a:defRPr>
            </a:lvl9pPr>
          </a:lstStyle>
          <a:p/>
        </p:txBody>
      </p:sp>
      <p:sp>
        <p:nvSpPr>
          <p:cNvPr id="14" name="Google Shape;14;p16"/>
          <p:cNvSpPr txBox="1"/>
          <p:nvPr>
            <p:ph idx="12" type="sldNum"/>
          </p:nvPr>
        </p:nvSpPr>
        <p:spPr>
          <a:xfrm>
            <a:off x="9218676"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venir"/>
                <a:ea typeface="Avenir"/>
                <a:cs typeface="Avenir"/>
                <a:sym typeface="Avenir"/>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1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18.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2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image" Target="../media/image19.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jpg"/><Relationship Id="rId4" Type="http://schemas.openxmlformats.org/officeDocument/2006/relationships/image" Target="../media/image3.png"/><Relationship Id="rId5" Type="http://schemas.openxmlformats.org/officeDocument/2006/relationships/hyperlink" Target="https://bakertillysr.nz/locations/tauranga/" TargetMode="External"/><Relationship Id="rId6" Type="http://schemas.openxmlformats.org/officeDocument/2006/relationships/hyperlink" Target="http://www.business.govt.nz/business-performance/strategic-finance/how-to-read-financial-statements/" TargetMode="External"/><Relationship Id="rId7" Type="http://schemas.openxmlformats.org/officeDocument/2006/relationships/hyperlink" Target="https://community.net.nz/resources/nz-navigator-trust/how-to-read-financial-statements/" TargetMode="External"/><Relationship Id="rId8" Type="http://schemas.openxmlformats.org/officeDocument/2006/relationships/hyperlink" Target="https://www.xero.com/nz/glossary/financial-statemen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1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hyperlink" Target="https://www.investopedia.com/articles/basics/06/assetperformance.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hyperlink" Target="https://www.google.com/search?rlz=1C1CHBD_enNZ776NZ776&amp;q=creditors&amp;si=ACFMAn8hzZSJQsgXIYlkGc-z1vmpU6aAN_b8qTpVFSuj6ZfIK5uaIhGSyXuc9fQWV6CpLopfISgeGA4eDVy5BxTZN7gLXj26bw%3D%3D&amp;expnd=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1.jpg"/><Relationship Id="rId5"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5" name="Shape 55"/>
        <p:cNvGrpSpPr/>
        <p:nvPr/>
      </p:nvGrpSpPr>
      <p:grpSpPr>
        <a:xfrm>
          <a:off x="0" y="0"/>
          <a:ext cx="0" cy="0"/>
          <a:chOff x="0" y="0"/>
          <a:chExt cx="0" cy="0"/>
        </a:xfrm>
      </p:grpSpPr>
      <p:sp>
        <p:nvSpPr>
          <p:cNvPr id="56" name="Google Shape;56;p1"/>
          <p:cNvSpPr txBox="1"/>
          <p:nvPr>
            <p:ph type="title"/>
          </p:nvPr>
        </p:nvSpPr>
        <p:spPr>
          <a:xfrm>
            <a:off x="943078" y="2126359"/>
            <a:ext cx="7474172"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r>
              <a:rPr lang="en-US" sz="4400">
                <a:solidFill>
                  <a:schemeClr val="dk1"/>
                </a:solidFill>
                <a:latin typeface="Arial"/>
                <a:ea typeface="Arial"/>
                <a:cs typeface="Arial"/>
                <a:sym typeface="Arial"/>
              </a:rPr>
              <a:t>UNDERSTANDING FINANCES SERIES</a:t>
            </a:r>
            <a:br>
              <a:rPr lang="en-US" sz="4400">
                <a:solidFill>
                  <a:schemeClr val="dk1"/>
                </a:solidFill>
                <a:latin typeface="Arial"/>
                <a:ea typeface="Arial"/>
                <a:cs typeface="Arial"/>
                <a:sym typeface="Arial"/>
              </a:rPr>
            </a:br>
            <a:br>
              <a:rPr lang="en-US" sz="4400">
                <a:solidFill>
                  <a:schemeClr val="dk1"/>
                </a:solidFill>
                <a:latin typeface="Arial"/>
                <a:ea typeface="Arial"/>
                <a:cs typeface="Arial"/>
                <a:sym typeface="Arial"/>
              </a:rPr>
            </a:br>
            <a:r>
              <a:rPr lang="en-US" sz="4400"/>
              <a:t>Reading Financial Reports</a:t>
            </a:r>
            <a:r>
              <a:rPr lang="en-US" sz="4400">
                <a:solidFill>
                  <a:schemeClr val="dk1"/>
                </a:solidFill>
                <a:latin typeface="Arial"/>
                <a:ea typeface="Arial"/>
                <a:cs typeface="Arial"/>
                <a:sym typeface="Arial"/>
              </a:rPr>
              <a:t> </a:t>
            </a:r>
            <a:br>
              <a:rPr lang="en-US" sz="4400">
                <a:solidFill>
                  <a:schemeClr val="dk1"/>
                </a:solidFill>
                <a:latin typeface="Arial"/>
                <a:ea typeface="Arial"/>
                <a:cs typeface="Arial"/>
                <a:sym typeface="Arial"/>
              </a:rPr>
            </a:br>
            <a:r>
              <a:rPr lang="en-US" sz="2800"/>
              <a:t>28 July</a:t>
            </a:r>
            <a:r>
              <a:rPr lang="en-US" sz="2800">
                <a:solidFill>
                  <a:schemeClr val="dk1"/>
                </a:solidFill>
                <a:latin typeface="Arial"/>
                <a:ea typeface="Arial"/>
                <a:cs typeface="Arial"/>
                <a:sym typeface="Arial"/>
              </a:rPr>
              <a:t> 2023</a:t>
            </a:r>
            <a:endParaRPr sz="2800"/>
          </a:p>
        </p:txBody>
      </p:sp>
      <p:sp>
        <p:nvSpPr>
          <p:cNvPr id="57" name="Google Shape;57;p1"/>
          <p:cNvSpPr/>
          <p:nvPr/>
        </p:nvSpPr>
        <p:spPr>
          <a:xfrm>
            <a:off x="10088880" y="0"/>
            <a:ext cx="2103120" cy="6858000"/>
          </a:xfrm>
          <a:prstGeom prst="rect">
            <a:avLst/>
          </a:prstGeom>
          <a:solidFill>
            <a:srgbClr val="443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venir"/>
              <a:ea typeface="Avenir"/>
              <a:cs typeface="Avenir"/>
              <a:sym typeface="Avenir"/>
            </a:endParaRPr>
          </a:p>
        </p:txBody>
      </p:sp>
      <p:sp>
        <p:nvSpPr>
          <p:cNvPr id="58" name="Google Shape;58;p1"/>
          <p:cNvSpPr/>
          <p:nvPr/>
        </p:nvSpPr>
        <p:spPr>
          <a:xfrm>
            <a:off x="8915400" y="2358913"/>
            <a:ext cx="2140172" cy="2140172"/>
          </a:xfrm>
          <a:prstGeom prst="ellipse">
            <a:avLst/>
          </a:prstGeom>
          <a:solidFill>
            <a:srgbClr val="FFFFFF"/>
          </a:solidFill>
          <a:ln cap="flat" cmpd="sng" w="22225">
            <a:solidFill>
              <a:srgbClr val="4D258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venir"/>
              <a:ea typeface="Avenir"/>
              <a:cs typeface="Avenir"/>
              <a:sym typeface="Avenir"/>
            </a:endParaRPr>
          </a:p>
        </p:txBody>
      </p:sp>
      <p:pic>
        <p:nvPicPr>
          <p:cNvPr descr="Logo, company name&#10;&#10;Description automatically generated" id="59" name="Google Shape;59;p1"/>
          <p:cNvPicPr preferRelativeResize="0"/>
          <p:nvPr/>
        </p:nvPicPr>
        <p:blipFill rotWithShape="1">
          <a:blip r:embed="rId3">
            <a:alphaModFix/>
          </a:blip>
          <a:srcRect b="0" l="0" r="0" t="0"/>
          <a:stretch/>
        </p:blipFill>
        <p:spPr>
          <a:xfrm>
            <a:off x="8762638" y="6026575"/>
            <a:ext cx="1174206" cy="610878"/>
          </a:xfrm>
          <a:prstGeom prst="rect">
            <a:avLst/>
          </a:prstGeom>
          <a:noFill/>
          <a:ln>
            <a:noFill/>
          </a:ln>
        </p:spPr>
      </p:pic>
      <p:pic>
        <p:nvPicPr>
          <p:cNvPr id="60" name="Google Shape;60;p1"/>
          <p:cNvPicPr preferRelativeResize="0"/>
          <p:nvPr/>
        </p:nvPicPr>
        <p:blipFill rotWithShape="1">
          <a:blip r:embed="rId4">
            <a:alphaModFix/>
          </a:blip>
          <a:srcRect b="0" l="0" r="0" t="0"/>
          <a:stretch/>
        </p:blipFill>
        <p:spPr>
          <a:xfrm>
            <a:off x="9023525" y="3034502"/>
            <a:ext cx="1867266" cy="817062"/>
          </a:xfrm>
          <a:prstGeom prst="rect">
            <a:avLst/>
          </a:prstGeom>
          <a:noFill/>
          <a:ln>
            <a:noFill/>
          </a:ln>
        </p:spPr>
      </p:pic>
      <p:pic>
        <p:nvPicPr>
          <p:cNvPr descr="Text, logo, company name&#10;&#10;Description automatically generated" id="61" name="Google Shape;61;p1"/>
          <p:cNvPicPr preferRelativeResize="0"/>
          <p:nvPr/>
        </p:nvPicPr>
        <p:blipFill rotWithShape="1">
          <a:blip r:embed="rId5">
            <a:alphaModFix/>
          </a:blip>
          <a:srcRect b="0" l="0" r="0" t="0"/>
          <a:stretch/>
        </p:blipFill>
        <p:spPr>
          <a:xfrm>
            <a:off x="0" y="4433205"/>
            <a:ext cx="2343150" cy="22669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5b9af943f2_0_109"/>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PROFIT &amp; LOSS REPORT - EXAMPLE</a:t>
            </a:r>
            <a:endParaRPr sz="2500"/>
          </a:p>
        </p:txBody>
      </p:sp>
      <p:pic>
        <p:nvPicPr>
          <p:cNvPr descr="Logo, company name&#10;&#10;Description automatically generated" id="146" name="Google Shape;146;g25b9af943f2_0_109"/>
          <p:cNvPicPr preferRelativeResize="0"/>
          <p:nvPr/>
        </p:nvPicPr>
        <p:blipFill rotWithShape="1">
          <a:blip r:embed="rId3">
            <a:alphaModFix/>
          </a:blip>
          <a:srcRect b="0" l="0" r="0" t="0"/>
          <a:stretch/>
        </p:blipFill>
        <p:spPr>
          <a:xfrm>
            <a:off x="10593789" y="220749"/>
            <a:ext cx="1212738" cy="630900"/>
          </a:xfrm>
          <a:prstGeom prst="rect">
            <a:avLst/>
          </a:prstGeom>
          <a:noFill/>
          <a:ln>
            <a:noFill/>
          </a:ln>
        </p:spPr>
      </p:pic>
      <p:pic>
        <p:nvPicPr>
          <p:cNvPr id="147" name="Google Shape;147;g25b9af943f2_0_109"/>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48" name="Google Shape;148;g25b9af943f2_0_109"/>
          <p:cNvPicPr preferRelativeResize="0"/>
          <p:nvPr/>
        </p:nvPicPr>
        <p:blipFill rotWithShape="1">
          <a:blip r:embed="rId5">
            <a:alphaModFix/>
          </a:blip>
          <a:srcRect b="0" l="0" r="0" t="0"/>
          <a:stretch/>
        </p:blipFill>
        <p:spPr>
          <a:xfrm>
            <a:off x="3265275" y="867825"/>
            <a:ext cx="5908775" cy="589842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5b9af943f2_0_130"/>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BUDGET AND ACTUAL</a:t>
            </a:r>
            <a:endParaRPr sz="2500"/>
          </a:p>
        </p:txBody>
      </p:sp>
      <p:pic>
        <p:nvPicPr>
          <p:cNvPr descr="Logo, company name&#10;&#10;Description automatically generated" id="155" name="Google Shape;155;g25b9af943f2_0_130"/>
          <p:cNvPicPr preferRelativeResize="0"/>
          <p:nvPr/>
        </p:nvPicPr>
        <p:blipFill rotWithShape="1">
          <a:blip r:embed="rId3">
            <a:alphaModFix/>
          </a:blip>
          <a:srcRect b="0" l="0" r="0" t="0"/>
          <a:stretch/>
        </p:blipFill>
        <p:spPr>
          <a:xfrm>
            <a:off x="10593789" y="220749"/>
            <a:ext cx="1212738" cy="630900"/>
          </a:xfrm>
          <a:prstGeom prst="rect">
            <a:avLst/>
          </a:prstGeom>
          <a:noFill/>
          <a:ln>
            <a:noFill/>
          </a:ln>
        </p:spPr>
      </p:pic>
      <p:pic>
        <p:nvPicPr>
          <p:cNvPr id="156" name="Google Shape;156;g25b9af943f2_0_130"/>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57" name="Google Shape;157;g25b9af943f2_0_130"/>
          <p:cNvPicPr preferRelativeResize="0"/>
          <p:nvPr/>
        </p:nvPicPr>
        <p:blipFill rotWithShape="1">
          <a:blip r:embed="rId5">
            <a:alphaModFix/>
          </a:blip>
          <a:srcRect b="0" l="0" r="0" t="0"/>
          <a:stretch/>
        </p:blipFill>
        <p:spPr>
          <a:xfrm>
            <a:off x="129700" y="1213100"/>
            <a:ext cx="11731801" cy="531678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5b9af943f2_0_139"/>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BUDGET VARIANCE</a:t>
            </a:r>
            <a:endParaRPr sz="2500"/>
          </a:p>
        </p:txBody>
      </p:sp>
      <p:pic>
        <p:nvPicPr>
          <p:cNvPr descr="Logo, company name&#10;&#10;Description automatically generated" id="164" name="Google Shape;164;g25b9af943f2_0_139"/>
          <p:cNvPicPr preferRelativeResize="0"/>
          <p:nvPr/>
        </p:nvPicPr>
        <p:blipFill rotWithShape="1">
          <a:blip r:embed="rId3">
            <a:alphaModFix/>
          </a:blip>
          <a:srcRect b="0" l="0" r="0" t="0"/>
          <a:stretch/>
        </p:blipFill>
        <p:spPr>
          <a:xfrm>
            <a:off x="10593789" y="220749"/>
            <a:ext cx="1212738" cy="630900"/>
          </a:xfrm>
          <a:prstGeom prst="rect">
            <a:avLst/>
          </a:prstGeom>
          <a:noFill/>
          <a:ln>
            <a:noFill/>
          </a:ln>
        </p:spPr>
      </p:pic>
      <p:pic>
        <p:nvPicPr>
          <p:cNvPr id="165" name="Google Shape;165;g25b9af943f2_0_139"/>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66" name="Google Shape;166;g25b9af943f2_0_139"/>
          <p:cNvPicPr preferRelativeResize="0"/>
          <p:nvPr/>
        </p:nvPicPr>
        <p:blipFill rotWithShape="1">
          <a:blip r:embed="rId5">
            <a:alphaModFix/>
          </a:blip>
          <a:srcRect b="0" l="0" r="0" t="0"/>
          <a:stretch/>
        </p:blipFill>
        <p:spPr>
          <a:xfrm>
            <a:off x="866775" y="983050"/>
            <a:ext cx="10047801" cy="58749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25b9af943f2_0_97"/>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200"/>
              <a:t>RED FLAGS &amp; POSSIBLE ACTION</a:t>
            </a:r>
            <a:endParaRPr sz="3200"/>
          </a:p>
        </p:txBody>
      </p:sp>
      <p:pic>
        <p:nvPicPr>
          <p:cNvPr descr="Logo, company name&#10;&#10;Description automatically generated" id="173" name="Google Shape;173;g25b9af943f2_0_97"/>
          <p:cNvPicPr preferRelativeResize="0"/>
          <p:nvPr/>
        </p:nvPicPr>
        <p:blipFill rotWithShape="1">
          <a:blip r:embed="rId3">
            <a:alphaModFix/>
          </a:blip>
          <a:srcRect b="0" l="0" r="0" t="0"/>
          <a:stretch/>
        </p:blipFill>
        <p:spPr>
          <a:xfrm>
            <a:off x="10562697" y="220749"/>
            <a:ext cx="1243825" cy="647075"/>
          </a:xfrm>
          <a:prstGeom prst="rect">
            <a:avLst/>
          </a:prstGeom>
          <a:noFill/>
          <a:ln>
            <a:noFill/>
          </a:ln>
        </p:spPr>
      </p:pic>
      <p:pic>
        <p:nvPicPr>
          <p:cNvPr id="174" name="Google Shape;174;g25b9af943f2_0_97"/>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75" name="Google Shape;175;g25b9af943f2_0_97"/>
          <p:cNvPicPr preferRelativeResize="0"/>
          <p:nvPr/>
        </p:nvPicPr>
        <p:blipFill rotWithShape="1">
          <a:blip r:embed="rId5">
            <a:alphaModFix/>
          </a:blip>
          <a:srcRect b="0" l="0" r="0" t="0"/>
          <a:stretch/>
        </p:blipFill>
        <p:spPr>
          <a:xfrm rot="-1074453">
            <a:off x="20391" y="1468615"/>
            <a:ext cx="2821346" cy="2821346"/>
          </a:xfrm>
          <a:prstGeom prst="rect">
            <a:avLst/>
          </a:prstGeom>
          <a:noFill/>
          <a:ln>
            <a:noFill/>
          </a:ln>
        </p:spPr>
      </p:pic>
      <p:sp>
        <p:nvSpPr>
          <p:cNvPr id="176" name="Google Shape;176;g25b9af943f2_0_97"/>
          <p:cNvSpPr txBox="1"/>
          <p:nvPr/>
        </p:nvSpPr>
        <p:spPr>
          <a:xfrm>
            <a:off x="2387600" y="1416775"/>
            <a:ext cx="8176800" cy="12678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End of year result from Budget and Actual Report predicts a deficit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Take planned approach to increasing income and / or decreasing expenses</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Submit updated budget to board for approval if necessary </a:t>
            </a:r>
            <a:endParaRPr b="0" i="0" sz="14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g25b9af943f2_0_97"/>
          <p:cNvSpPr txBox="1"/>
          <p:nvPr/>
        </p:nvSpPr>
        <p:spPr>
          <a:xfrm>
            <a:off x="2469650" y="2684575"/>
            <a:ext cx="8176800" cy="113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2.	Budget Variance Report variances report - Income       or Expenses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Investigate reason for reduction in income and plan corrective action if needed</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chemeClr val="dk1"/>
                </a:solidFill>
                <a:latin typeface="Arial"/>
                <a:ea typeface="Arial"/>
                <a:cs typeface="Arial"/>
                <a:sym typeface="Arial"/>
              </a:rPr>
              <a:t>Investigate reason for increase in expenses and plan corrective action if needed</a:t>
            </a:r>
            <a:endParaRPr b="0" i="0" sz="1400" u="none" cap="none" strike="noStrike">
              <a:solidFill>
                <a:srgbClr val="000000"/>
              </a:solidFill>
              <a:latin typeface="Arial"/>
              <a:ea typeface="Arial"/>
              <a:cs typeface="Arial"/>
              <a:sym typeface="Arial"/>
            </a:endParaRPr>
          </a:p>
        </p:txBody>
      </p:sp>
      <p:sp>
        <p:nvSpPr>
          <p:cNvPr id="178" name="Google Shape;178;g25b9af943f2_0_97"/>
          <p:cNvSpPr txBox="1"/>
          <p:nvPr/>
        </p:nvSpPr>
        <p:spPr>
          <a:xfrm rot="-704684">
            <a:off x="8053536" y="4261208"/>
            <a:ext cx="2977129" cy="1945136"/>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US" sz="1500" u="sng" cap="none" strike="noStrike">
                <a:solidFill>
                  <a:srgbClr val="0B5394"/>
                </a:solidFill>
                <a:latin typeface="Arial"/>
                <a:ea typeface="Arial"/>
                <a:cs typeface="Arial"/>
                <a:sym typeface="Arial"/>
              </a:rPr>
              <a:t>NOTE </a:t>
            </a:r>
            <a:endParaRPr b="1" i="0" sz="1500" u="sng" cap="none" strike="noStrike">
              <a:solidFill>
                <a:srgbClr val="0B5394"/>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1" i="0" sz="1500" u="sng" cap="none" strike="noStrike">
              <a:solidFill>
                <a:srgbClr val="0B5394"/>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B5394"/>
                </a:solidFill>
                <a:latin typeface="Arial"/>
                <a:ea typeface="Arial"/>
                <a:cs typeface="Arial"/>
                <a:sym typeface="Arial"/>
              </a:rPr>
              <a:t>Unexpended grants may need to be deducted from “Net Profit” if monthly adjustments are not being made</a:t>
            </a:r>
            <a:endParaRPr b="1" i="0" sz="1500" u="none" cap="none" strike="noStrike">
              <a:solidFill>
                <a:srgbClr val="0B5394"/>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1" i="0" sz="1500" u="none" cap="none" strike="noStrike">
              <a:solidFill>
                <a:srgbClr val="0B5394"/>
              </a:solidFill>
              <a:latin typeface="Avenir"/>
              <a:ea typeface="Avenir"/>
              <a:cs typeface="Avenir"/>
              <a:sym typeface="Avenir"/>
            </a:endParaRPr>
          </a:p>
        </p:txBody>
      </p:sp>
      <p:cxnSp>
        <p:nvCxnSpPr>
          <p:cNvPr id="179" name="Google Shape;179;g25b9af943f2_0_97"/>
          <p:cNvCxnSpPr/>
          <p:nvPr/>
        </p:nvCxnSpPr>
        <p:spPr>
          <a:xfrm>
            <a:off x="7075400" y="2688550"/>
            <a:ext cx="3000" cy="378900"/>
          </a:xfrm>
          <a:prstGeom prst="straightConnector1">
            <a:avLst/>
          </a:prstGeom>
          <a:noFill/>
          <a:ln cap="flat" cmpd="sng" w="28575">
            <a:solidFill>
              <a:srgbClr val="FF0000"/>
            </a:solidFill>
            <a:prstDash val="solid"/>
            <a:round/>
            <a:headEnd len="sm" w="sm" type="none"/>
            <a:tailEnd len="med" w="med" type="triangle"/>
          </a:ln>
        </p:spPr>
      </p:cxnSp>
      <p:cxnSp>
        <p:nvCxnSpPr>
          <p:cNvPr id="180" name="Google Shape;180;g25b9af943f2_0_97"/>
          <p:cNvCxnSpPr/>
          <p:nvPr/>
        </p:nvCxnSpPr>
        <p:spPr>
          <a:xfrm rot="10800000">
            <a:off x="8418500" y="2584375"/>
            <a:ext cx="12300" cy="402000"/>
          </a:xfrm>
          <a:prstGeom prst="straightConnector1">
            <a:avLst/>
          </a:prstGeom>
          <a:noFill/>
          <a:ln cap="flat" cmpd="sng" w="28575">
            <a:solidFill>
              <a:srgbClr val="FF0000"/>
            </a:solidFill>
            <a:prstDash val="solid"/>
            <a:round/>
            <a:headEnd len="sm" w="sm"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g2545494bba9_0_15"/>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100"/>
              <a:t>BALANCE SHEET VS PROFIT &amp; LOSS</a:t>
            </a:r>
            <a:endParaRPr sz="2900"/>
          </a:p>
        </p:txBody>
      </p:sp>
      <p:pic>
        <p:nvPicPr>
          <p:cNvPr descr="Logo, company name&#10;&#10;Description automatically generated" id="187" name="Google Shape;187;g2545494bba9_0_15"/>
          <p:cNvPicPr preferRelativeResize="0"/>
          <p:nvPr/>
        </p:nvPicPr>
        <p:blipFill rotWithShape="1">
          <a:blip r:embed="rId3">
            <a:alphaModFix/>
          </a:blip>
          <a:srcRect b="0" l="0" r="0" t="0"/>
          <a:stretch/>
        </p:blipFill>
        <p:spPr>
          <a:xfrm>
            <a:off x="10355623" y="220738"/>
            <a:ext cx="1450894" cy="754824"/>
          </a:xfrm>
          <a:prstGeom prst="rect">
            <a:avLst/>
          </a:prstGeom>
          <a:noFill/>
          <a:ln>
            <a:noFill/>
          </a:ln>
        </p:spPr>
      </p:pic>
      <p:pic>
        <p:nvPicPr>
          <p:cNvPr id="188" name="Google Shape;188;g2545494bba9_0_15"/>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89" name="Google Shape;189;g2545494bba9_0_15"/>
          <p:cNvPicPr preferRelativeResize="0"/>
          <p:nvPr/>
        </p:nvPicPr>
        <p:blipFill rotWithShape="1">
          <a:blip r:embed="rId5">
            <a:alphaModFix/>
          </a:blip>
          <a:srcRect b="0" l="0" r="0" t="0"/>
          <a:stretch/>
        </p:blipFill>
        <p:spPr>
          <a:xfrm>
            <a:off x="3754625" y="715650"/>
            <a:ext cx="4873550" cy="59786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25b9af943f2_0_153"/>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457200" lvl="0" marL="0" rtl="0" algn="ctr">
              <a:lnSpc>
                <a:spcPct val="90000"/>
              </a:lnSpc>
              <a:spcBef>
                <a:spcPts val="0"/>
              </a:spcBef>
              <a:spcAft>
                <a:spcPts val="0"/>
              </a:spcAft>
              <a:buClr>
                <a:schemeClr val="dk1"/>
              </a:buClr>
              <a:buSzPts val="3600"/>
              <a:buFont typeface="Arial"/>
              <a:buNone/>
            </a:pPr>
            <a:r>
              <a:rPr lang="en-US" sz="2800"/>
              <a:t>WHAT’S IN A CASH FLOW STATEMENT?</a:t>
            </a:r>
            <a:endParaRPr sz="2800"/>
          </a:p>
        </p:txBody>
      </p:sp>
      <p:pic>
        <p:nvPicPr>
          <p:cNvPr descr="Logo, company name&#10;&#10;Description automatically generated" id="196" name="Google Shape;196;g25b9af943f2_0_153"/>
          <p:cNvPicPr preferRelativeResize="0"/>
          <p:nvPr/>
        </p:nvPicPr>
        <p:blipFill rotWithShape="1">
          <a:blip r:embed="rId3">
            <a:alphaModFix/>
          </a:blip>
          <a:srcRect b="0" l="0" r="0" t="0"/>
          <a:stretch/>
        </p:blipFill>
        <p:spPr>
          <a:xfrm>
            <a:off x="10355623" y="220738"/>
            <a:ext cx="1450894" cy="754824"/>
          </a:xfrm>
          <a:prstGeom prst="rect">
            <a:avLst/>
          </a:prstGeom>
          <a:noFill/>
          <a:ln>
            <a:noFill/>
          </a:ln>
        </p:spPr>
      </p:pic>
      <p:pic>
        <p:nvPicPr>
          <p:cNvPr id="197" name="Google Shape;197;g25b9af943f2_0_153"/>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sp>
        <p:nvSpPr>
          <p:cNvPr id="198" name="Google Shape;198;g25b9af943f2_0_153"/>
          <p:cNvSpPr txBox="1"/>
          <p:nvPr/>
        </p:nvSpPr>
        <p:spPr>
          <a:xfrm>
            <a:off x="1312950" y="1279050"/>
            <a:ext cx="9566100" cy="4941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0"/>
              </a:spcAft>
              <a:buClr>
                <a:srgbClr val="000000"/>
              </a:buClr>
              <a:buSzPts val="1700"/>
              <a:buFont typeface="Arial"/>
              <a:buNone/>
            </a:pPr>
            <a:r>
              <a:rPr b="0" i="0" lang="en-US" sz="1700" u="none" cap="none" strike="noStrike">
                <a:solidFill>
                  <a:srgbClr val="000000"/>
                </a:solidFill>
                <a:highlight>
                  <a:srgbClr val="FFFFFF"/>
                </a:highlight>
                <a:latin typeface="Arial"/>
                <a:ea typeface="Arial"/>
                <a:cs typeface="Arial"/>
                <a:sym typeface="Arial"/>
              </a:rPr>
              <a:t>A cash flow statement is a financial report that shows where a business’s money is coming from and where it’s going. It’s also known as a Statement of Cash Flows</a:t>
            </a:r>
            <a:endParaRPr b="0" i="0" sz="17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0" i="0" sz="1700" u="none" cap="none" strike="noStrike">
              <a:solidFill>
                <a:srgbClr val="000A1E"/>
              </a:solidFill>
              <a:highlight>
                <a:srgbClr val="FFFFFF"/>
              </a:highlight>
              <a:latin typeface="Arial"/>
              <a:ea typeface="Arial"/>
              <a:cs typeface="Arial"/>
              <a:sym typeface="Arial"/>
            </a:endParaRPr>
          </a:p>
          <a:p>
            <a:pPr indent="0" lvl="0" marL="0" marR="0" rtl="0" algn="l">
              <a:lnSpc>
                <a:spcPct val="130000"/>
              </a:lnSpc>
              <a:spcBef>
                <a:spcPts val="1200"/>
              </a:spcBef>
              <a:spcAft>
                <a:spcPts val="0"/>
              </a:spcAft>
              <a:buClr>
                <a:schemeClr val="dk1"/>
              </a:buClr>
              <a:buSzPts val="1100"/>
              <a:buFont typeface="Arial"/>
              <a:buNone/>
            </a:pPr>
            <a:r>
              <a:rPr b="0" i="0" lang="en-US" sz="1700" u="none" cap="none" strike="noStrike">
                <a:solidFill>
                  <a:schemeClr val="dk1"/>
                </a:solidFill>
                <a:highlight>
                  <a:srgbClr val="FFFFFF"/>
                </a:highlight>
                <a:latin typeface="Arial"/>
                <a:ea typeface="Arial"/>
                <a:cs typeface="Arial"/>
                <a:sym typeface="Arial"/>
              </a:rPr>
              <a:t>A Cash Flow Statement shows which parts of the organisation generated cash and which parts spent cash during a given period of time. It helps show if an organisation has any trouble meeting its expenses.</a:t>
            </a:r>
            <a:endParaRPr b="0" i="0" sz="1700" u="none" cap="none" strike="noStrike">
              <a:solidFill>
                <a:schemeClr val="dk1"/>
              </a:solidFill>
              <a:highlight>
                <a:srgbClr val="FFFFFF"/>
              </a:highlight>
              <a:latin typeface="Arial"/>
              <a:ea typeface="Arial"/>
              <a:cs typeface="Arial"/>
              <a:sym typeface="Arial"/>
            </a:endParaRPr>
          </a:p>
          <a:p>
            <a:pPr indent="0" lvl="0" marL="0" marR="0" rtl="0" algn="l">
              <a:lnSpc>
                <a:spcPct val="130000"/>
              </a:lnSpc>
              <a:spcBef>
                <a:spcPts val="0"/>
              </a:spcBef>
              <a:spcAft>
                <a:spcPts val="0"/>
              </a:spcAft>
              <a:buClr>
                <a:schemeClr val="dk1"/>
              </a:buClr>
              <a:buSzPts val="1100"/>
              <a:buFont typeface="Arial"/>
              <a:buNone/>
            </a:pPr>
            <a:r>
              <a:t/>
            </a:r>
            <a:endParaRPr b="0" i="0" sz="1700" u="none" cap="none" strike="noStrike">
              <a:solidFill>
                <a:schemeClr val="dk1"/>
              </a:solidFill>
              <a:highlight>
                <a:srgbClr val="FFFFFF"/>
              </a:highlight>
              <a:latin typeface="Arial"/>
              <a:ea typeface="Arial"/>
              <a:cs typeface="Arial"/>
              <a:sym typeface="Arial"/>
            </a:endParaRPr>
          </a:p>
          <a:p>
            <a:pPr indent="-336550" lvl="0" marL="457200" marR="0" rtl="0" algn="l">
              <a:lnSpc>
                <a:spcPct val="130000"/>
              </a:lnSpc>
              <a:spcBef>
                <a:spcPts val="0"/>
              </a:spcBef>
              <a:spcAft>
                <a:spcPts val="0"/>
              </a:spcAft>
              <a:buClr>
                <a:schemeClr val="dk1"/>
              </a:buClr>
              <a:buSzPts val="1700"/>
              <a:buFont typeface="Arial"/>
              <a:buChar char="●"/>
            </a:pPr>
            <a:r>
              <a:rPr b="1" i="0" lang="en-US" sz="1700" u="none" cap="none" strike="noStrike">
                <a:solidFill>
                  <a:schemeClr val="dk1"/>
                </a:solidFill>
                <a:highlight>
                  <a:srgbClr val="FFFFFF"/>
                </a:highlight>
                <a:latin typeface="Arial"/>
                <a:ea typeface="Arial"/>
                <a:cs typeface="Arial"/>
                <a:sym typeface="Arial"/>
              </a:rPr>
              <a:t>What it tracks:</a:t>
            </a:r>
            <a:r>
              <a:rPr b="0" i="0" lang="en-US" sz="1700" u="none" cap="none" strike="noStrike">
                <a:solidFill>
                  <a:schemeClr val="dk1"/>
                </a:solidFill>
                <a:highlight>
                  <a:srgbClr val="FFFFFF"/>
                </a:highlight>
                <a:latin typeface="Arial"/>
                <a:ea typeface="Arial"/>
                <a:cs typeface="Arial"/>
                <a:sym typeface="Arial"/>
              </a:rPr>
              <a:t> Cash in and out of the business</a:t>
            </a:r>
            <a:endParaRPr b="0" i="0" sz="1700" u="none" cap="none" strike="noStrike">
              <a:solidFill>
                <a:schemeClr val="dk1"/>
              </a:solidFill>
              <a:highlight>
                <a:srgbClr val="FFFFFF"/>
              </a:highlight>
              <a:latin typeface="Arial"/>
              <a:ea typeface="Arial"/>
              <a:cs typeface="Arial"/>
              <a:sym typeface="Arial"/>
            </a:endParaRPr>
          </a:p>
          <a:p>
            <a:pPr indent="-336550" lvl="0" marL="457200" marR="0" rtl="0" algn="l">
              <a:lnSpc>
                <a:spcPct val="130000"/>
              </a:lnSpc>
              <a:spcBef>
                <a:spcPts val="0"/>
              </a:spcBef>
              <a:spcAft>
                <a:spcPts val="0"/>
              </a:spcAft>
              <a:buClr>
                <a:schemeClr val="dk1"/>
              </a:buClr>
              <a:buSzPts val="1700"/>
              <a:buFont typeface="Arial"/>
              <a:buChar char="●"/>
            </a:pPr>
            <a:r>
              <a:rPr b="1" i="0" lang="en-US" sz="1700" u="none" cap="none" strike="noStrike">
                <a:solidFill>
                  <a:schemeClr val="dk1"/>
                </a:solidFill>
                <a:highlight>
                  <a:srgbClr val="FFFFFF"/>
                </a:highlight>
                <a:latin typeface="Arial"/>
                <a:ea typeface="Arial"/>
                <a:cs typeface="Arial"/>
                <a:sym typeface="Arial"/>
              </a:rPr>
              <a:t>What it tells you:</a:t>
            </a:r>
            <a:r>
              <a:rPr b="0" i="0" lang="en-US" sz="1700" u="none" cap="none" strike="noStrike">
                <a:solidFill>
                  <a:schemeClr val="dk1"/>
                </a:solidFill>
                <a:highlight>
                  <a:srgbClr val="FFFFFF"/>
                </a:highlight>
                <a:latin typeface="Arial"/>
                <a:ea typeface="Arial"/>
                <a:cs typeface="Arial"/>
                <a:sym typeface="Arial"/>
              </a:rPr>
              <a:t> Whether cash is going out faster than it comes in and whether the organisataion can pay its expenses</a:t>
            </a:r>
            <a:endParaRPr b="0" i="0" sz="1700" u="none" cap="none" strike="noStrike">
              <a:solidFill>
                <a:schemeClr val="dk1"/>
              </a:solidFill>
              <a:highlight>
                <a:srgbClr val="FFFFFF"/>
              </a:highlight>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0" i="0" sz="1700" u="none" cap="none" strike="noStrike">
              <a:solidFill>
                <a:srgbClr val="000A1E"/>
              </a:solidFill>
              <a:highlight>
                <a:srgbClr val="FFFFFF"/>
              </a:highlight>
              <a:latin typeface="Arial"/>
              <a:ea typeface="Arial"/>
              <a:cs typeface="Arial"/>
              <a:sym typeface="Arial"/>
            </a:endParaRPr>
          </a:p>
          <a:p>
            <a:pPr indent="0" lvl="0" marL="0" marR="0" rtl="0" algn="ctr">
              <a:lnSpc>
                <a:spcPct val="115000"/>
              </a:lnSpc>
              <a:spcBef>
                <a:spcPts val="1200"/>
              </a:spcBef>
              <a:spcAft>
                <a:spcPts val="0"/>
              </a:spcAft>
              <a:buClr>
                <a:srgbClr val="000000"/>
              </a:buClr>
              <a:buSzPts val="2700"/>
              <a:buFont typeface="Arial"/>
              <a:buNone/>
            </a:pPr>
            <a:r>
              <a:t/>
            </a:r>
            <a:endParaRPr b="0" i="0" sz="1700" u="none" cap="none" strike="noStrike">
              <a:solidFill>
                <a:srgbClr val="4D5156"/>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25bcdd253e4_1_0"/>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400"/>
              <a:t>CASH FLOW STATEMENT - TERMS &amp; DEFINITIONS</a:t>
            </a:r>
            <a:endParaRPr sz="2100"/>
          </a:p>
        </p:txBody>
      </p:sp>
      <p:pic>
        <p:nvPicPr>
          <p:cNvPr descr="Logo, company name&#10;&#10;Description automatically generated" id="205" name="Google Shape;205;g25bcdd253e4_1_0"/>
          <p:cNvPicPr preferRelativeResize="0"/>
          <p:nvPr/>
        </p:nvPicPr>
        <p:blipFill rotWithShape="1">
          <a:blip r:embed="rId3">
            <a:alphaModFix/>
          </a:blip>
          <a:srcRect b="0" l="0" r="0" t="0"/>
          <a:stretch/>
        </p:blipFill>
        <p:spPr>
          <a:xfrm>
            <a:off x="10593788" y="220748"/>
            <a:ext cx="1212738" cy="630900"/>
          </a:xfrm>
          <a:prstGeom prst="rect">
            <a:avLst/>
          </a:prstGeom>
          <a:noFill/>
          <a:ln>
            <a:noFill/>
          </a:ln>
        </p:spPr>
      </p:pic>
      <p:pic>
        <p:nvPicPr>
          <p:cNvPr id="206" name="Google Shape;206;g25bcdd253e4_1_0"/>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graphicFrame>
        <p:nvGraphicFramePr>
          <p:cNvPr id="207" name="Google Shape;207;g25bcdd253e4_1_0"/>
          <p:cNvGraphicFramePr/>
          <p:nvPr/>
        </p:nvGraphicFramePr>
        <p:xfrm>
          <a:off x="527575" y="1347315"/>
          <a:ext cx="3000000" cy="3000000"/>
        </p:xfrm>
        <a:graphic>
          <a:graphicData uri="http://schemas.openxmlformats.org/drawingml/2006/table">
            <a:tbl>
              <a:tblPr>
                <a:noFill/>
                <a:tableStyleId>{5E226909-8869-4A8B-B628-5FDC611015B1}</a:tableStyleId>
              </a:tblPr>
              <a:tblGrid>
                <a:gridCol w="1912775"/>
                <a:gridCol w="4415300"/>
                <a:gridCol w="4618325"/>
              </a:tblGrid>
              <a:tr h="47147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Term</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Definition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Notes &amp; Examples </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Operating Activities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Net Cash Flows from Operating Activities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Receipts from Customers, less Payments to Suppliers plus Cash receipts from other operating activities i.e GST, adjustments for Grants Received in Advance</a:t>
                      </a:r>
                      <a:endParaRPr sz="1350" u="none" cap="none" strike="noStrike"/>
                    </a:p>
                  </a:txBody>
                  <a:tcPr marT="91425" marB="91425" marR="91425" marL="91425"/>
                </a:tc>
              </a:tr>
              <a:tr h="8000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Investing Activities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000A1E"/>
                          </a:solidFill>
                          <a:highlight>
                            <a:srgbClr val="FFFFFF"/>
                          </a:highlight>
                        </a:rPr>
                        <a:t>Net Cash Flows from Investing Activities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Fixed Asset purchases</a:t>
                      </a:r>
                      <a:endParaRPr sz="1350" u="none" cap="none" strike="noStrike">
                        <a:solidFill>
                          <a:srgbClr val="111111"/>
                        </a:solidFill>
                        <a:highlight>
                          <a:srgbClr val="FFFFFF"/>
                        </a:highlight>
                      </a:endParaRPr>
                    </a:p>
                  </a:txBody>
                  <a:tcPr marT="91425" marB="91425" marR="91425" marL="91425"/>
                </a:tc>
              </a:tr>
              <a:tr h="6892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Financing Activities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000A1E"/>
                          </a:solidFill>
                          <a:highlight>
                            <a:srgbClr val="FFFFFF"/>
                          </a:highlight>
                        </a:rPr>
                        <a:t>Net Cash Flows from Financing Activities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Adjustments for Holiday pay accruals, Unexpended Grants, Rounding, Suspense</a:t>
                      </a:r>
                      <a:endParaRPr sz="1350" u="none" cap="none" strike="noStrike"/>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Net Cash Flows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chemeClr val="dk1"/>
                          </a:solidFill>
                        </a:rPr>
                        <a:t>Operating Activities +/- Investing and Financing Activities </a:t>
                      </a:r>
                      <a:endParaRPr sz="135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1249050">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Cash and Cash Equivalents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000A1E"/>
                          </a:solidFill>
                          <a:highlight>
                            <a:srgbClr val="FFFFFF"/>
                          </a:highlight>
                        </a:rPr>
                        <a:t>Cash and cash equivalents at beginning of period = bank account total at the beginning of the period </a:t>
                      </a:r>
                      <a:endParaRPr sz="1350" u="none" cap="none" strike="noStrike">
                        <a:solidFill>
                          <a:srgbClr val="000A1E"/>
                        </a:solidFill>
                        <a:highlight>
                          <a:srgbClr val="FFFFFF"/>
                        </a:highlight>
                      </a:endParaRPr>
                    </a:p>
                    <a:p>
                      <a:pPr indent="0" lvl="0" marL="0" marR="0" rtl="0" algn="l">
                        <a:lnSpc>
                          <a:spcPct val="100000"/>
                        </a:lnSpc>
                        <a:spcBef>
                          <a:spcPts val="0"/>
                        </a:spcBef>
                        <a:spcAft>
                          <a:spcPts val="0"/>
                        </a:spcAft>
                        <a:buClr>
                          <a:srgbClr val="000000"/>
                        </a:buClr>
                        <a:buSzPts val="1350"/>
                        <a:buFont typeface="Arial"/>
                        <a:buNone/>
                      </a:pPr>
                      <a:r>
                        <a:t/>
                      </a:r>
                      <a:endParaRPr sz="1350" u="none" cap="none" strike="noStrike"/>
                    </a:p>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000A1E"/>
                          </a:solidFill>
                          <a:highlight>
                            <a:srgbClr val="FFFFFF"/>
                          </a:highlight>
                        </a:rPr>
                        <a:t>Cash and cash equivalents at end of period = bank account total at the end of the period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Funds in the bank at the beginning and end of each month</a:t>
                      </a:r>
                      <a:endParaRPr sz="1350" u="none" cap="none" strike="noStrike"/>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Net Change in cash for the period</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lang="en-US" sz="1350" u="none" cap="none" strike="noStrike">
                          <a:solidFill>
                            <a:schemeClr val="dk1"/>
                          </a:solidFill>
                        </a:rPr>
                        <a:t>Net Cash Flows from Operating Activities +/- Investing and Financing Activities </a:t>
                      </a:r>
                      <a:endParaRPr sz="135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t/>
                      </a:r>
                      <a:endParaRPr sz="1350" u="none" cap="none" strike="noStrike"/>
                    </a:p>
                  </a:txBody>
                  <a:tcPr marT="91425" marB="91425" marR="91425" marL="9142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g25b9af943f2_0_168"/>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CASH FLOW STATEMENT - EXAMPLE</a:t>
            </a:r>
            <a:endParaRPr sz="2500"/>
          </a:p>
        </p:txBody>
      </p:sp>
      <p:pic>
        <p:nvPicPr>
          <p:cNvPr descr="Logo, company name&#10;&#10;Description automatically generated" id="214" name="Google Shape;214;g25b9af943f2_0_168"/>
          <p:cNvPicPr preferRelativeResize="0"/>
          <p:nvPr/>
        </p:nvPicPr>
        <p:blipFill rotWithShape="1">
          <a:blip r:embed="rId3">
            <a:alphaModFix/>
          </a:blip>
          <a:srcRect b="0" l="0" r="0" t="0"/>
          <a:stretch/>
        </p:blipFill>
        <p:spPr>
          <a:xfrm>
            <a:off x="10593789" y="220749"/>
            <a:ext cx="1212738" cy="630900"/>
          </a:xfrm>
          <a:prstGeom prst="rect">
            <a:avLst/>
          </a:prstGeom>
          <a:noFill/>
          <a:ln>
            <a:noFill/>
          </a:ln>
        </p:spPr>
      </p:pic>
      <p:pic>
        <p:nvPicPr>
          <p:cNvPr id="215" name="Google Shape;215;g25b9af943f2_0_168"/>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216" name="Google Shape;216;g25b9af943f2_0_168"/>
          <p:cNvPicPr preferRelativeResize="0"/>
          <p:nvPr/>
        </p:nvPicPr>
        <p:blipFill rotWithShape="1">
          <a:blip r:embed="rId5">
            <a:alphaModFix/>
          </a:blip>
          <a:srcRect b="0" l="0" r="0" t="0"/>
          <a:stretch/>
        </p:blipFill>
        <p:spPr>
          <a:xfrm>
            <a:off x="2338980" y="1103199"/>
            <a:ext cx="7514041" cy="55262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25b9af943f2_0_177"/>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200"/>
              <a:t>RED FLAGS &amp; POSSIBLE ACTION</a:t>
            </a:r>
            <a:endParaRPr sz="3200"/>
          </a:p>
        </p:txBody>
      </p:sp>
      <p:pic>
        <p:nvPicPr>
          <p:cNvPr descr="Logo, company name&#10;&#10;Description automatically generated" id="223" name="Google Shape;223;g25b9af943f2_0_177"/>
          <p:cNvPicPr preferRelativeResize="0"/>
          <p:nvPr/>
        </p:nvPicPr>
        <p:blipFill rotWithShape="1">
          <a:blip r:embed="rId3">
            <a:alphaModFix/>
          </a:blip>
          <a:srcRect b="0" l="0" r="0" t="0"/>
          <a:stretch/>
        </p:blipFill>
        <p:spPr>
          <a:xfrm>
            <a:off x="10562697" y="220749"/>
            <a:ext cx="1243825" cy="647075"/>
          </a:xfrm>
          <a:prstGeom prst="rect">
            <a:avLst/>
          </a:prstGeom>
          <a:noFill/>
          <a:ln>
            <a:noFill/>
          </a:ln>
        </p:spPr>
      </p:pic>
      <p:pic>
        <p:nvPicPr>
          <p:cNvPr id="224" name="Google Shape;224;g25b9af943f2_0_177"/>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225" name="Google Shape;225;g25b9af943f2_0_177"/>
          <p:cNvPicPr preferRelativeResize="0"/>
          <p:nvPr/>
        </p:nvPicPr>
        <p:blipFill rotWithShape="1">
          <a:blip r:embed="rId5">
            <a:alphaModFix/>
          </a:blip>
          <a:srcRect b="0" l="0" r="0" t="0"/>
          <a:stretch/>
        </p:blipFill>
        <p:spPr>
          <a:xfrm rot="-1074453">
            <a:off x="20391" y="1468615"/>
            <a:ext cx="2821346" cy="2821346"/>
          </a:xfrm>
          <a:prstGeom prst="rect">
            <a:avLst/>
          </a:prstGeom>
          <a:noFill/>
          <a:ln>
            <a:noFill/>
          </a:ln>
        </p:spPr>
      </p:pic>
      <p:sp>
        <p:nvSpPr>
          <p:cNvPr id="226" name="Google Shape;226;g25b9af943f2_0_177"/>
          <p:cNvSpPr txBox="1"/>
          <p:nvPr/>
        </p:nvSpPr>
        <p:spPr>
          <a:xfrm>
            <a:off x="2387600" y="1416775"/>
            <a:ext cx="8176800" cy="19428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Consistent </a:t>
            </a:r>
            <a:r>
              <a:rPr b="0" i="0" lang="en-US" sz="1400" u="none" cap="none" strike="noStrike">
                <a:solidFill>
                  <a:schemeClr val="dk1"/>
                </a:solidFill>
                <a:latin typeface="Arial"/>
                <a:ea typeface="Arial"/>
                <a:cs typeface="Arial"/>
                <a:sym typeface="Arial"/>
              </a:rPr>
              <a:t>Net Cash Flow </a:t>
            </a:r>
            <a:r>
              <a:rPr b="0" i="0" lang="en-US" sz="1400" u="none" cap="none" strike="noStrike">
                <a:solidFill>
                  <a:srgbClr val="000000"/>
                </a:solidFill>
                <a:latin typeface="Arial"/>
                <a:ea typeface="Arial"/>
                <a:cs typeface="Arial"/>
                <a:sym typeface="Arial"/>
              </a:rPr>
              <a:t>deficits (shown by brackets). This means there is consistently more money leaving your account than is coming 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Prepare a Cashflow Forecast with known income and predicted expenses to see if you will have enough funds to continue to operate for the next 6 - 12 months</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Use the “Average” figures </a:t>
            </a:r>
            <a:r>
              <a:rPr lang="en-US"/>
              <a:t>from</a:t>
            </a:r>
            <a:r>
              <a:rPr b="0" i="0" lang="en-US" sz="1400" u="none" cap="none" strike="noStrike">
                <a:solidFill>
                  <a:srgbClr val="000000"/>
                </a:solidFill>
                <a:latin typeface="Arial"/>
                <a:ea typeface="Arial"/>
                <a:cs typeface="Arial"/>
                <a:sym typeface="Arial"/>
              </a:rPr>
              <a:t> the Cash Summary Report (Gross amount selected) to predict future spending based on actual past expenditure</a:t>
            </a:r>
            <a:endParaRPr b="0" i="0" sz="14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g25bcdd253e4_0_87"/>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XERO - SHORT TERM CASHFLOW</a:t>
            </a:r>
            <a:endParaRPr/>
          </a:p>
        </p:txBody>
      </p:sp>
      <p:pic>
        <p:nvPicPr>
          <p:cNvPr id="233" name="Google Shape;233;g25bcdd253e4_0_87"/>
          <p:cNvPicPr preferRelativeResize="0"/>
          <p:nvPr/>
        </p:nvPicPr>
        <p:blipFill rotWithShape="1">
          <a:blip r:embed="rId3">
            <a:alphaModFix/>
          </a:blip>
          <a:srcRect b="0" l="0" r="0" t="0"/>
          <a:stretch/>
        </p:blipFill>
        <p:spPr>
          <a:xfrm>
            <a:off x="228600" y="125788"/>
            <a:ext cx="2159000" cy="944726"/>
          </a:xfrm>
          <a:prstGeom prst="rect">
            <a:avLst/>
          </a:prstGeom>
          <a:noFill/>
          <a:ln>
            <a:noFill/>
          </a:ln>
        </p:spPr>
      </p:pic>
      <p:pic>
        <p:nvPicPr>
          <p:cNvPr descr="Logo, company name&#10;&#10;Description automatically generated" id="234" name="Google Shape;234;g25bcdd253e4_0_87"/>
          <p:cNvPicPr preferRelativeResize="0"/>
          <p:nvPr/>
        </p:nvPicPr>
        <p:blipFill rotWithShape="1">
          <a:blip r:embed="rId4">
            <a:alphaModFix/>
          </a:blip>
          <a:srcRect b="0" l="0" r="0" t="0"/>
          <a:stretch/>
        </p:blipFill>
        <p:spPr>
          <a:xfrm>
            <a:off x="10355623" y="220738"/>
            <a:ext cx="1450894" cy="754824"/>
          </a:xfrm>
          <a:prstGeom prst="rect">
            <a:avLst/>
          </a:prstGeom>
          <a:noFill/>
          <a:ln>
            <a:noFill/>
          </a:ln>
        </p:spPr>
      </p:pic>
      <p:sp>
        <p:nvSpPr>
          <p:cNvPr id="235" name="Google Shape;235;g25bcdd253e4_0_87"/>
          <p:cNvSpPr txBox="1"/>
          <p:nvPr/>
        </p:nvSpPr>
        <p:spPr>
          <a:xfrm>
            <a:off x="4824050" y="6359775"/>
            <a:ext cx="737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sp>
        <p:nvSpPr>
          <p:cNvPr id="236" name="Google Shape;236;g25bcdd253e4_0_87"/>
          <p:cNvSpPr txBox="1"/>
          <p:nvPr/>
        </p:nvSpPr>
        <p:spPr>
          <a:xfrm>
            <a:off x="501150" y="1100088"/>
            <a:ext cx="75321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Xero Dashboard - Business / Short-term cash flow</a:t>
            </a:r>
            <a:endParaRPr b="0" i="0" sz="1600" u="none" cap="none" strike="noStrike">
              <a:solidFill>
                <a:schemeClr val="dk1"/>
              </a:solidFill>
              <a:latin typeface="Arial"/>
              <a:ea typeface="Arial"/>
              <a:cs typeface="Arial"/>
              <a:sym typeface="Arial"/>
            </a:endParaRPr>
          </a:p>
        </p:txBody>
      </p:sp>
      <p:pic>
        <p:nvPicPr>
          <p:cNvPr id="237" name="Google Shape;237;g25bcdd253e4_0_87"/>
          <p:cNvPicPr preferRelativeResize="0"/>
          <p:nvPr/>
        </p:nvPicPr>
        <p:blipFill rotWithShape="1">
          <a:blip r:embed="rId5">
            <a:alphaModFix/>
          </a:blip>
          <a:srcRect b="0" l="0" r="0" t="0"/>
          <a:stretch/>
        </p:blipFill>
        <p:spPr>
          <a:xfrm>
            <a:off x="501150" y="1682950"/>
            <a:ext cx="8516825" cy="4946450"/>
          </a:xfrm>
          <a:prstGeom prst="rect">
            <a:avLst/>
          </a:prstGeom>
          <a:noFill/>
          <a:ln>
            <a:noFill/>
          </a:ln>
        </p:spPr>
      </p:pic>
      <p:cxnSp>
        <p:nvCxnSpPr>
          <p:cNvPr id="238" name="Google Shape;238;g25bcdd253e4_0_87"/>
          <p:cNvCxnSpPr/>
          <p:nvPr/>
        </p:nvCxnSpPr>
        <p:spPr>
          <a:xfrm flipH="1">
            <a:off x="8868350" y="2350475"/>
            <a:ext cx="984900" cy="527400"/>
          </a:xfrm>
          <a:prstGeom prst="straightConnector1">
            <a:avLst/>
          </a:prstGeom>
          <a:noFill/>
          <a:ln cap="flat" cmpd="sng" w="19050">
            <a:solidFill>
              <a:srgbClr val="FF0000"/>
            </a:solidFill>
            <a:prstDash val="solid"/>
            <a:round/>
            <a:headEnd len="sm" w="sm" type="none"/>
            <a:tailEnd len="med" w="med" type="triangle"/>
          </a:ln>
        </p:spPr>
      </p:cxnSp>
      <p:sp>
        <p:nvSpPr>
          <p:cNvPr id="239" name="Google Shape;239;g25bcdd253e4_0_87"/>
          <p:cNvSpPr txBox="1"/>
          <p:nvPr/>
        </p:nvSpPr>
        <p:spPr>
          <a:xfrm>
            <a:off x="9853250" y="1908275"/>
            <a:ext cx="2159100" cy="969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Ability to update expected income and expenses</a:t>
            </a:r>
            <a:endParaRPr b="0" i="0" sz="1700" u="none" cap="none" strike="noStrike">
              <a:solidFill>
                <a:srgbClr val="000000"/>
              </a:solidFill>
              <a:latin typeface="Avenir"/>
              <a:ea typeface="Avenir"/>
              <a:cs typeface="Avenir"/>
              <a:sym typeface="Avenir"/>
            </a:endParaRPr>
          </a:p>
        </p:txBody>
      </p:sp>
      <p:cxnSp>
        <p:nvCxnSpPr>
          <p:cNvPr id="240" name="Google Shape;240;g25bcdd253e4_0_87"/>
          <p:cNvCxnSpPr/>
          <p:nvPr/>
        </p:nvCxnSpPr>
        <p:spPr>
          <a:xfrm flipH="1">
            <a:off x="3294125" y="2719750"/>
            <a:ext cx="1336500" cy="193500"/>
          </a:xfrm>
          <a:prstGeom prst="straightConnector1">
            <a:avLst/>
          </a:prstGeom>
          <a:noFill/>
          <a:ln cap="flat" cmpd="sng" w="19050">
            <a:solidFill>
              <a:srgbClr val="FF0000"/>
            </a:solidFill>
            <a:prstDash val="solid"/>
            <a:round/>
            <a:headEnd len="sm" w="sm" type="none"/>
            <a:tailEnd len="med" w="med" type="triangle"/>
          </a:ln>
        </p:spPr>
      </p:cxnSp>
      <p:sp>
        <p:nvSpPr>
          <p:cNvPr id="241" name="Google Shape;241;g25bcdd253e4_0_87"/>
          <p:cNvSpPr txBox="1"/>
          <p:nvPr/>
        </p:nvSpPr>
        <p:spPr>
          <a:xfrm>
            <a:off x="9519175" y="4654075"/>
            <a:ext cx="2287500" cy="1754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Maximum projection period 30 days.</a:t>
            </a:r>
            <a:endParaRPr b="0" i="0" sz="1700" u="none" cap="none" strike="noStrike">
              <a:solidFill>
                <a:srgbClr val="000000"/>
              </a:solidFill>
              <a:latin typeface="Avenir"/>
              <a:ea typeface="Avenir"/>
              <a:cs typeface="Avenir"/>
              <a:sym typeface="Avenir"/>
            </a:endParaRPr>
          </a:p>
          <a:p>
            <a:pPr indent="0" lvl="0" marL="0" marR="0" rtl="0" algn="l">
              <a:lnSpc>
                <a:spcPct val="100000"/>
              </a:lnSpc>
              <a:spcBef>
                <a:spcPts val="0"/>
              </a:spcBef>
              <a:spcAft>
                <a:spcPts val="0"/>
              </a:spcAft>
              <a:buClr>
                <a:srgbClr val="000000"/>
              </a:buClr>
              <a:buSzPts val="1700"/>
              <a:buFont typeface="Arial"/>
              <a:buNone/>
            </a:pPr>
            <a:r>
              <a:t/>
            </a:r>
            <a:endParaRPr b="0" i="0" sz="1700" u="none" cap="none" strike="noStrike">
              <a:solidFill>
                <a:srgbClr val="000000"/>
              </a:solidFill>
              <a:latin typeface="Avenir"/>
              <a:ea typeface="Avenir"/>
              <a:cs typeface="Avenir"/>
              <a:sym typeface="Avenir"/>
            </a:endParaRPr>
          </a:p>
          <a:p>
            <a:pPr indent="0" lvl="0" marL="0" marR="0" rtl="0" algn="l">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Additional periods available through Analytics Plus</a:t>
            </a:r>
            <a:endParaRPr b="0" i="0" sz="1700" u="none" cap="none" strike="noStrike">
              <a:solidFill>
                <a:srgbClr val="000000"/>
              </a:solidFill>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6" name="Shape 66"/>
        <p:cNvGrpSpPr/>
        <p:nvPr/>
      </p:nvGrpSpPr>
      <p:grpSpPr>
        <a:xfrm>
          <a:off x="0" y="0"/>
          <a:ext cx="0" cy="0"/>
          <a:chOff x="0" y="0"/>
          <a:chExt cx="0" cy="0"/>
        </a:xfrm>
      </p:grpSpPr>
      <p:sp>
        <p:nvSpPr>
          <p:cNvPr id="67" name="Google Shape;67;g24a0a0875a5_0_0"/>
          <p:cNvSpPr txBox="1"/>
          <p:nvPr>
            <p:ph type="title"/>
          </p:nvPr>
        </p:nvSpPr>
        <p:spPr>
          <a:xfrm>
            <a:off x="1465375" y="1633975"/>
            <a:ext cx="9513300" cy="33015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br>
              <a:rPr lang="en-US" sz="4400">
                <a:solidFill>
                  <a:schemeClr val="dk1"/>
                </a:solidFill>
                <a:latin typeface="Arial"/>
                <a:ea typeface="Arial"/>
                <a:cs typeface="Arial"/>
                <a:sym typeface="Arial"/>
              </a:rPr>
            </a:br>
            <a:br>
              <a:rPr lang="en-US" sz="4400">
                <a:solidFill>
                  <a:schemeClr val="dk1"/>
                </a:solidFill>
                <a:latin typeface="Arial"/>
                <a:ea typeface="Arial"/>
                <a:cs typeface="Arial"/>
                <a:sym typeface="Arial"/>
              </a:rPr>
            </a:br>
            <a:endParaRPr sz="4400">
              <a:solidFill>
                <a:schemeClr val="dk1"/>
              </a:solidFill>
              <a:latin typeface="Arial"/>
              <a:ea typeface="Arial"/>
              <a:cs typeface="Arial"/>
              <a:sym typeface="Arial"/>
            </a:endParaRPr>
          </a:p>
          <a:p>
            <a:pPr indent="0" lvl="0" marL="0" rtl="0" algn="ctr">
              <a:lnSpc>
                <a:spcPct val="90000"/>
              </a:lnSpc>
              <a:spcBef>
                <a:spcPts val="0"/>
              </a:spcBef>
              <a:spcAft>
                <a:spcPts val="0"/>
              </a:spcAft>
              <a:buClr>
                <a:schemeClr val="dk1"/>
              </a:buClr>
              <a:buSzPts val="4400"/>
              <a:buFont typeface="Arial"/>
              <a:buNone/>
            </a:pPr>
            <a:r>
              <a:t/>
            </a:r>
            <a:endParaRPr sz="3800"/>
          </a:p>
          <a:p>
            <a:pPr indent="0" lvl="0" marL="0" rtl="0" algn="ctr">
              <a:lnSpc>
                <a:spcPct val="90000"/>
              </a:lnSpc>
              <a:spcBef>
                <a:spcPts val="0"/>
              </a:spcBef>
              <a:spcAft>
                <a:spcPts val="0"/>
              </a:spcAft>
              <a:buClr>
                <a:schemeClr val="dk1"/>
              </a:buClr>
              <a:buSzPts val="4400"/>
              <a:buFont typeface="Arial"/>
              <a:buNone/>
            </a:pPr>
            <a:r>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rPr b="0" lang="en-US" sz="2150">
                <a:solidFill>
                  <a:srgbClr val="383838"/>
                </a:solidFill>
                <a:highlight>
                  <a:srgbClr val="FFFFFF"/>
                </a:highlight>
                <a:latin typeface="Roboto"/>
                <a:ea typeface="Roboto"/>
                <a:cs typeface="Roboto"/>
                <a:sym typeface="Roboto"/>
              </a:rPr>
              <a:t>Both governance and management team members should be able to read and understand a number of key financial reports.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rPr b="0" lang="en-US" sz="2150">
                <a:solidFill>
                  <a:srgbClr val="383838"/>
                </a:solidFill>
                <a:highlight>
                  <a:srgbClr val="FFFFFF"/>
                </a:highlight>
                <a:latin typeface="Roboto"/>
                <a:ea typeface="Roboto"/>
                <a:cs typeface="Roboto"/>
                <a:sym typeface="Roboto"/>
              </a:rPr>
              <a:t>No one report will provide sufficient information to give a good overall picture of your financial position. The following reports together will provide information to assist you to make sound financial decisions: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rPr b="0" lang="en-US" sz="2150">
                <a:solidFill>
                  <a:srgbClr val="383838"/>
                </a:solidFill>
                <a:highlight>
                  <a:srgbClr val="FFFFFF"/>
                </a:highlight>
                <a:latin typeface="Roboto"/>
                <a:ea typeface="Roboto"/>
                <a:cs typeface="Roboto"/>
                <a:sym typeface="Roboto"/>
              </a:rPr>
              <a:t>Balance Sheet</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rPr b="0" lang="en-US" sz="2150">
                <a:solidFill>
                  <a:srgbClr val="383838"/>
                </a:solidFill>
                <a:highlight>
                  <a:srgbClr val="FFFFFF"/>
                </a:highlight>
                <a:latin typeface="Roboto"/>
                <a:ea typeface="Roboto"/>
                <a:cs typeface="Roboto"/>
                <a:sym typeface="Roboto"/>
              </a:rPr>
              <a:t>Profit &amp; Loss Report</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rPr b="0" lang="en-US" sz="2150">
                <a:solidFill>
                  <a:srgbClr val="383838"/>
                </a:solidFill>
                <a:highlight>
                  <a:srgbClr val="FFFFFF"/>
                </a:highlight>
                <a:latin typeface="Roboto"/>
                <a:ea typeface="Roboto"/>
                <a:cs typeface="Roboto"/>
                <a:sym typeface="Roboto"/>
              </a:rPr>
              <a:t>Cash Flow Statement</a:t>
            </a:r>
            <a:endParaRPr b="0" sz="2150">
              <a:solidFill>
                <a:srgbClr val="383838"/>
              </a:solidFill>
              <a:highlight>
                <a:srgbClr val="FFFFFF"/>
              </a:highlight>
              <a:latin typeface="Roboto"/>
              <a:ea typeface="Roboto"/>
              <a:cs typeface="Roboto"/>
              <a:sym typeface="Roboto"/>
            </a:endParaRPr>
          </a:p>
          <a:p>
            <a:pPr indent="0" lvl="0" marL="0" rtl="0" algn="ctr">
              <a:lnSpc>
                <a:spcPct val="90000"/>
              </a:lnSpc>
              <a:spcBef>
                <a:spcPts val="0"/>
              </a:spcBef>
              <a:spcAft>
                <a:spcPts val="0"/>
              </a:spcAft>
              <a:buClr>
                <a:schemeClr val="dk1"/>
              </a:buClr>
              <a:buSzPts val="4400"/>
              <a:buFont typeface="Arial"/>
              <a:buNone/>
            </a:pPr>
            <a:r>
              <a:t/>
            </a:r>
            <a:endParaRPr b="0" sz="4600"/>
          </a:p>
          <a:p>
            <a:pPr indent="0" lvl="0" marL="0" rtl="0" algn="ctr">
              <a:lnSpc>
                <a:spcPct val="90000"/>
              </a:lnSpc>
              <a:spcBef>
                <a:spcPts val="0"/>
              </a:spcBef>
              <a:spcAft>
                <a:spcPts val="0"/>
              </a:spcAft>
              <a:buClr>
                <a:schemeClr val="dk1"/>
              </a:buClr>
              <a:buSzPts val="4400"/>
              <a:buFont typeface="Arial"/>
              <a:buNone/>
            </a:pPr>
            <a:r>
              <a:t/>
            </a:r>
            <a:endParaRPr b="0" sz="3800"/>
          </a:p>
          <a:p>
            <a:pPr indent="0" lvl="0" marL="0" rtl="0" algn="ctr">
              <a:lnSpc>
                <a:spcPct val="90000"/>
              </a:lnSpc>
              <a:spcBef>
                <a:spcPts val="0"/>
              </a:spcBef>
              <a:spcAft>
                <a:spcPts val="0"/>
              </a:spcAft>
              <a:buClr>
                <a:schemeClr val="dk1"/>
              </a:buClr>
              <a:buSzPts val="4400"/>
              <a:buFont typeface="Arial"/>
              <a:buNone/>
            </a:pPr>
            <a:r>
              <a:t/>
            </a:r>
            <a:endParaRPr sz="3800"/>
          </a:p>
          <a:p>
            <a:pPr indent="0" lvl="0" marL="0" rtl="0" algn="ctr">
              <a:lnSpc>
                <a:spcPct val="90000"/>
              </a:lnSpc>
              <a:spcBef>
                <a:spcPts val="0"/>
              </a:spcBef>
              <a:spcAft>
                <a:spcPts val="0"/>
              </a:spcAft>
              <a:buClr>
                <a:schemeClr val="dk1"/>
              </a:buClr>
              <a:buSzPts val="4400"/>
              <a:buFont typeface="Arial"/>
              <a:buNone/>
            </a:pPr>
            <a:r>
              <a:t/>
            </a:r>
            <a:endParaRPr sz="4400"/>
          </a:p>
        </p:txBody>
      </p:sp>
      <p:pic>
        <p:nvPicPr>
          <p:cNvPr descr="Logo, company name&#10;&#10;Description automatically generated" id="68" name="Google Shape;68;g24a0a0875a5_0_0"/>
          <p:cNvPicPr preferRelativeResize="0"/>
          <p:nvPr/>
        </p:nvPicPr>
        <p:blipFill rotWithShape="1">
          <a:blip r:embed="rId3">
            <a:alphaModFix/>
          </a:blip>
          <a:srcRect b="0" l="0" r="0" t="0"/>
          <a:stretch/>
        </p:blipFill>
        <p:spPr>
          <a:xfrm>
            <a:off x="10451313" y="246938"/>
            <a:ext cx="1174206" cy="610878"/>
          </a:xfrm>
          <a:prstGeom prst="rect">
            <a:avLst/>
          </a:prstGeom>
          <a:noFill/>
          <a:ln>
            <a:noFill/>
          </a:ln>
        </p:spPr>
      </p:pic>
      <p:sp>
        <p:nvSpPr>
          <p:cNvPr id="69" name="Google Shape;69;g24a0a0875a5_0_0"/>
          <p:cNvSpPr txBox="1"/>
          <p:nvPr/>
        </p:nvSpPr>
        <p:spPr>
          <a:xfrm>
            <a:off x="1591000" y="476725"/>
            <a:ext cx="995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sp>
        <p:nvSpPr>
          <p:cNvPr id="70" name="Google Shape;70;g24a0a0875a5_0_0"/>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INTRODUCTIONS </a:t>
            </a:r>
            <a:endParaRPr/>
          </a:p>
        </p:txBody>
      </p:sp>
      <p:pic>
        <p:nvPicPr>
          <p:cNvPr id="71" name="Google Shape;71;g24a0a0875a5_0_0"/>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g25bcdd253e4_0_143"/>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XERO - SHORT TERM CASHFLOW</a:t>
            </a:r>
            <a:endParaRPr/>
          </a:p>
        </p:txBody>
      </p:sp>
      <p:pic>
        <p:nvPicPr>
          <p:cNvPr id="248" name="Google Shape;248;g25bcdd253e4_0_143"/>
          <p:cNvPicPr preferRelativeResize="0"/>
          <p:nvPr/>
        </p:nvPicPr>
        <p:blipFill rotWithShape="1">
          <a:blip r:embed="rId3">
            <a:alphaModFix/>
          </a:blip>
          <a:srcRect b="0" l="0" r="0" t="0"/>
          <a:stretch/>
        </p:blipFill>
        <p:spPr>
          <a:xfrm>
            <a:off x="228600" y="158475"/>
            <a:ext cx="2159000" cy="944726"/>
          </a:xfrm>
          <a:prstGeom prst="rect">
            <a:avLst/>
          </a:prstGeom>
          <a:noFill/>
          <a:ln>
            <a:noFill/>
          </a:ln>
        </p:spPr>
      </p:pic>
      <p:pic>
        <p:nvPicPr>
          <p:cNvPr descr="Logo, company name&#10;&#10;Description automatically generated" id="249" name="Google Shape;249;g25bcdd253e4_0_143"/>
          <p:cNvPicPr preferRelativeResize="0"/>
          <p:nvPr/>
        </p:nvPicPr>
        <p:blipFill rotWithShape="1">
          <a:blip r:embed="rId4">
            <a:alphaModFix/>
          </a:blip>
          <a:srcRect b="0" l="0" r="0" t="0"/>
          <a:stretch/>
        </p:blipFill>
        <p:spPr>
          <a:xfrm>
            <a:off x="10355623" y="220738"/>
            <a:ext cx="1450894" cy="754824"/>
          </a:xfrm>
          <a:prstGeom prst="rect">
            <a:avLst/>
          </a:prstGeom>
          <a:noFill/>
          <a:ln>
            <a:noFill/>
          </a:ln>
        </p:spPr>
      </p:pic>
      <p:sp>
        <p:nvSpPr>
          <p:cNvPr id="250" name="Google Shape;250;g25bcdd253e4_0_143"/>
          <p:cNvSpPr txBox="1"/>
          <p:nvPr/>
        </p:nvSpPr>
        <p:spPr>
          <a:xfrm>
            <a:off x="4824050" y="6359775"/>
            <a:ext cx="737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sp>
        <p:nvSpPr>
          <p:cNvPr id="251" name="Google Shape;251;g25bcdd253e4_0_143"/>
          <p:cNvSpPr txBox="1"/>
          <p:nvPr/>
        </p:nvSpPr>
        <p:spPr>
          <a:xfrm>
            <a:off x="501150" y="1100088"/>
            <a:ext cx="75321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Xero Dashboard - Business / Business Snapshot</a:t>
            </a:r>
            <a:endParaRPr b="0" i="0" sz="1600" u="none" cap="none" strike="noStrike">
              <a:solidFill>
                <a:schemeClr val="dk1"/>
              </a:solidFill>
              <a:latin typeface="Arial"/>
              <a:ea typeface="Arial"/>
              <a:cs typeface="Arial"/>
              <a:sym typeface="Arial"/>
            </a:endParaRPr>
          </a:p>
        </p:txBody>
      </p:sp>
      <p:sp>
        <p:nvSpPr>
          <p:cNvPr id="252" name="Google Shape;252;g25bcdd253e4_0_143"/>
          <p:cNvSpPr txBox="1"/>
          <p:nvPr/>
        </p:nvSpPr>
        <p:spPr>
          <a:xfrm>
            <a:off x="9501375" y="2011750"/>
            <a:ext cx="2159100" cy="708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Select period to view</a:t>
            </a:r>
            <a:endParaRPr b="0" i="0" sz="1700" u="none" cap="none" strike="noStrike">
              <a:solidFill>
                <a:srgbClr val="000000"/>
              </a:solidFill>
              <a:latin typeface="Avenir"/>
              <a:ea typeface="Avenir"/>
              <a:cs typeface="Avenir"/>
              <a:sym typeface="Avenir"/>
            </a:endParaRPr>
          </a:p>
        </p:txBody>
      </p:sp>
      <p:cxnSp>
        <p:nvCxnSpPr>
          <p:cNvPr id="253" name="Google Shape;253;g25bcdd253e4_0_143"/>
          <p:cNvCxnSpPr/>
          <p:nvPr/>
        </p:nvCxnSpPr>
        <p:spPr>
          <a:xfrm flipH="1">
            <a:off x="3294125" y="2719750"/>
            <a:ext cx="1336500" cy="193500"/>
          </a:xfrm>
          <a:prstGeom prst="straightConnector1">
            <a:avLst/>
          </a:prstGeom>
          <a:noFill/>
          <a:ln cap="flat" cmpd="sng" w="19050">
            <a:solidFill>
              <a:srgbClr val="FF0000"/>
            </a:solidFill>
            <a:prstDash val="solid"/>
            <a:round/>
            <a:headEnd len="sm" w="sm" type="none"/>
            <a:tailEnd len="med" w="med" type="triangle"/>
          </a:ln>
        </p:spPr>
      </p:cxnSp>
      <p:pic>
        <p:nvPicPr>
          <p:cNvPr id="254" name="Google Shape;254;g25bcdd253e4_0_143"/>
          <p:cNvPicPr preferRelativeResize="0"/>
          <p:nvPr/>
        </p:nvPicPr>
        <p:blipFill rotWithShape="1">
          <a:blip r:embed="rId5">
            <a:alphaModFix/>
          </a:blip>
          <a:srcRect b="0" l="0" r="0" t="0"/>
          <a:stretch/>
        </p:blipFill>
        <p:spPr>
          <a:xfrm>
            <a:off x="501150" y="1531200"/>
            <a:ext cx="8824378" cy="5288700"/>
          </a:xfrm>
          <a:prstGeom prst="rect">
            <a:avLst/>
          </a:prstGeom>
          <a:noFill/>
          <a:ln>
            <a:noFill/>
          </a:ln>
        </p:spPr>
      </p:pic>
      <p:cxnSp>
        <p:nvCxnSpPr>
          <p:cNvPr id="255" name="Google Shape;255;g25bcdd253e4_0_143"/>
          <p:cNvCxnSpPr/>
          <p:nvPr/>
        </p:nvCxnSpPr>
        <p:spPr>
          <a:xfrm rot="10800000">
            <a:off x="9247825" y="1911175"/>
            <a:ext cx="545100" cy="386700"/>
          </a:xfrm>
          <a:prstGeom prst="straightConnector1">
            <a:avLst/>
          </a:prstGeom>
          <a:noFill/>
          <a:ln cap="flat" cmpd="sng" w="19050">
            <a:solidFill>
              <a:srgbClr val="FF0000"/>
            </a:solidFill>
            <a:prstDash val="solid"/>
            <a:round/>
            <a:headEnd len="sm" w="sm" type="none"/>
            <a:tailEnd len="med" w="med" type="triangle"/>
          </a:ln>
        </p:spPr>
      </p:cxn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g25bcdd253e4_0_198"/>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XERO - SHORT TERM CASHFLOW</a:t>
            </a:r>
            <a:endParaRPr/>
          </a:p>
        </p:txBody>
      </p:sp>
      <p:pic>
        <p:nvPicPr>
          <p:cNvPr id="262" name="Google Shape;262;g25bcdd253e4_0_198"/>
          <p:cNvPicPr preferRelativeResize="0"/>
          <p:nvPr/>
        </p:nvPicPr>
        <p:blipFill rotWithShape="1">
          <a:blip r:embed="rId3">
            <a:alphaModFix/>
          </a:blip>
          <a:srcRect b="0" l="0" r="0" t="0"/>
          <a:stretch/>
        </p:blipFill>
        <p:spPr>
          <a:xfrm>
            <a:off x="228600" y="158475"/>
            <a:ext cx="2159000" cy="944726"/>
          </a:xfrm>
          <a:prstGeom prst="rect">
            <a:avLst/>
          </a:prstGeom>
          <a:noFill/>
          <a:ln>
            <a:noFill/>
          </a:ln>
        </p:spPr>
      </p:pic>
      <p:pic>
        <p:nvPicPr>
          <p:cNvPr descr="Logo, company name&#10;&#10;Description automatically generated" id="263" name="Google Shape;263;g25bcdd253e4_0_198"/>
          <p:cNvPicPr preferRelativeResize="0"/>
          <p:nvPr/>
        </p:nvPicPr>
        <p:blipFill rotWithShape="1">
          <a:blip r:embed="rId4">
            <a:alphaModFix/>
          </a:blip>
          <a:srcRect b="0" l="0" r="0" t="0"/>
          <a:stretch/>
        </p:blipFill>
        <p:spPr>
          <a:xfrm>
            <a:off x="10593788" y="220748"/>
            <a:ext cx="1212738" cy="630900"/>
          </a:xfrm>
          <a:prstGeom prst="rect">
            <a:avLst/>
          </a:prstGeom>
          <a:noFill/>
          <a:ln>
            <a:noFill/>
          </a:ln>
        </p:spPr>
      </p:pic>
      <p:sp>
        <p:nvSpPr>
          <p:cNvPr id="264" name="Google Shape;264;g25bcdd253e4_0_198"/>
          <p:cNvSpPr txBox="1"/>
          <p:nvPr/>
        </p:nvSpPr>
        <p:spPr>
          <a:xfrm>
            <a:off x="4824050" y="6359775"/>
            <a:ext cx="737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sp>
        <p:nvSpPr>
          <p:cNvPr id="265" name="Google Shape;265;g25bcdd253e4_0_198"/>
          <p:cNvSpPr txBox="1"/>
          <p:nvPr/>
        </p:nvSpPr>
        <p:spPr>
          <a:xfrm>
            <a:off x="501150" y="1100088"/>
            <a:ext cx="7532100" cy="431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Xero Dashboard - Business / Business Snapshot</a:t>
            </a:r>
            <a:endParaRPr b="0" i="0" sz="1600" u="none" cap="none" strike="noStrike">
              <a:solidFill>
                <a:schemeClr val="dk1"/>
              </a:solidFill>
              <a:latin typeface="Arial"/>
              <a:ea typeface="Arial"/>
              <a:cs typeface="Arial"/>
              <a:sym typeface="Arial"/>
            </a:endParaRPr>
          </a:p>
        </p:txBody>
      </p:sp>
      <p:sp>
        <p:nvSpPr>
          <p:cNvPr id="266" name="Google Shape;266;g25bcdd253e4_0_198"/>
          <p:cNvSpPr txBox="1"/>
          <p:nvPr/>
        </p:nvSpPr>
        <p:spPr>
          <a:xfrm>
            <a:off x="9132100" y="3434000"/>
            <a:ext cx="2159100" cy="17547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Largest Operating Expenses</a:t>
            </a:r>
            <a:endParaRPr b="0" i="0" sz="1700" u="none" cap="none" strike="noStrike">
              <a:solidFill>
                <a:srgbClr val="00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700"/>
              <a:buFont typeface="Arial"/>
              <a:buNone/>
            </a:pPr>
            <a:r>
              <a:t/>
            </a:r>
            <a:endParaRPr b="0" i="0" sz="1700" u="none" cap="none" strike="noStrike">
              <a:solidFill>
                <a:srgbClr val="00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Current Year </a:t>
            </a:r>
            <a:endParaRPr b="0" i="0" sz="1700" u="none" cap="none" strike="noStrike">
              <a:solidFill>
                <a:srgbClr val="00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700"/>
              <a:buFont typeface="Arial"/>
              <a:buNone/>
            </a:pPr>
            <a:r>
              <a:t/>
            </a:r>
            <a:endParaRPr b="0" i="0" sz="1700" u="none" cap="none" strike="noStrike">
              <a:solidFill>
                <a:srgbClr val="00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700"/>
              <a:buFont typeface="Arial"/>
              <a:buNone/>
            </a:pPr>
            <a:r>
              <a:rPr b="0" i="0" lang="en-US" sz="1700" u="none" cap="none" strike="noStrike">
                <a:solidFill>
                  <a:srgbClr val="000000"/>
                </a:solidFill>
                <a:latin typeface="Avenir"/>
                <a:ea typeface="Avenir"/>
                <a:cs typeface="Avenir"/>
                <a:sym typeface="Avenir"/>
              </a:rPr>
              <a:t>Prior Year</a:t>
            </a:r>
            <a:endParaRPr b="0" i="0" sz="1700" u="none" cap="none" strike="noStrike">
              <a:solidFill>
                <a:srgbClr val="000000"/>
              </a:solidFill>
              <a:latin typeface="Avenir"/>
              <a:ea typeface="Avenir"/>
              <a:cs typeface="Avenir"/>
              <a:sym typeface="Avenir"/>
            </a:endParaRPr>
          </a:p>
        </p:txBody>
      </p:sp>
      <p:cxnSp>
        <p:nvCxnSpPr>
          <p:cNvPr id="267" name="Google Shape;267;g25bcdd253e4_0_198"/>
          <p:cNvCxnSpPr/>
          <p:nvPr/>
        </p:nvCxnSpPr>
        <p:spPr>
          <a:xfrm flipH="1">
            <a:off x="3294125" y="2719750"/>
            <a:ext cx="1336500" cy="193500"/>
          </a:xfrm>
          <a:prstGeom prst="straightConnector1">
            <a:avLst/>
          </a:prstGeom>
          <a:noFill/>
          <a:ln cap="flat" cmpd="sng" w="19050">
            <a:solidFill>
              <a:srgbClr val="FF0000"/>
            </a:solidFill>
            <a:prstDash val="solid"/>
            <a:round/>
            <a:headEnd len="sm" w="sm" type="none"/>
            <a:tailEnd len="med" w="med" type="triangle"/>
          </a:ln>
        </p:spPr>
      </p:cxnSp>
      <p:pic>
        <p:nvPicPr>
          <p:cNvPr id="268" name="Google Shape;268;g25bcdd253e4_0_198"/>
          <p:cNvPicPr preferRelativeResize="0"/>
          <p:nvPr/>
        </p:nvPicPr>
        <p:blipFill rotWithShape="1">
          <a:blip r:embed="rId5">
            <a:alphaModFix/>
          </a:blip>
          <a:srcRect b="0" l="0" r="0" t="0"/>
          <a:stretch/>
        </p:blipFill>
        <p:spPr>
          <a:xfrm>
            <a:off x="230100" y="1531200"/>
            <a:ext cx="8691201" cy="5282161"/>
          </a:xfrm>
          <a:prstGeom prst="rect">
            <a:avLst/>
          </a:prstGeom>
          <a:noFill/>
          <a:ln>
            <a:noFill/>
          </a:ln>
        </p:spPr>
      </p:pic>
      <p:cxnSp>
        <p:nvCxnSpPr>
          <p:cNvPr id="269" name="Google Shape;269;g25bcdd253e4_0_198"/>
          <p:cNvCxnSpPr/>
          <p:nvPr/>
        </p:nvCxnSpPr>
        <p:spPr>
          <a:xfrm flipH="1">
            <a:off x="1802400" y="3915500"/>
            <a:ext cx="7875000" cy="791700"/>
          </a:xfrm>
          <a:prstGeom prst="straightConnector1">
            <a:avLst/>
          </a:prstGeom>
          <a:noFill/>
          <a:ln cap="flat" cmpd="sng" w="19050">
            <a:solidFill>
              <a:srgbClr val="FF0000"/>
            </a:solidFill>
            <a:prstDash val="solid"/>
            <a:round/>
            <a:headEnd len="sm" w="sm" type="none"/>
            <a:tailEnd len="med" w="med" type="triangle"/>
          </a:ln>
        </p:spPr>
      </p:cxnSp>
      <p:cxnSp>
        <p:nvCxnSpPr>
          <p:cNvPr id="270" name="Google Shape;270;g25bcdd253e4_0_198"/>
          <p:cNvCxnSpPr/>
          <p:nvPr/>
        </p:nvCxnSpPr>
        <p:spPr>
          <a:xfrm flipH="1">
            <a:off x="6266000" y="4495800"/>
            <a:ext cx="3288300" cy="140700"/>
          </a:xfrm>
          <a:prstGeom prst="straightConnector1">
            <a:avLst/>
          </a:prstGeom>
          <a:noFill/>
          <a:ln cap="flat" cmpd="sng" w="19050">
            <a:solidFill>
              <a:srgbClr val="FF0000"/>
            </a:solidFill>
            <a:prstDash val="solid"/>
            <a:round/>
            <a:headEnd len="sm" w="sm" type="none"/>
            <a:tailEnd len="med" w="med" type="triangle"/>
          </a:ln>
        </p:spPr>
      </p:cxnSp>
      <p:cxnSp>
        <p:nvCxnSpPr>
          <p:cNvPr id="271" name="Google Shape;271;g25bcdd253e4_0_198"/>
          <p:cNvCxnSpPr/>
          <p:nvPr/>
        </p:nvCxnSpPr>
        <p:spPr>
          <a:xfrm rot="10800000">
            <a:off x="8921300" y="4724400"/>
            <a:ext cx="633000" cy="228600"/>
          </a:xfrm>
          <a:prstGeom prst="straightConnector1">
            <a:avLst/>
          </a:prstGeom>
          <a:noFill/>
          <a:ln cap="flat" cmpd="sng" w="19050">
            <a:solidFill>
              <a:srgbClr val="FF0000"/>
            </a:solidFill>
            <a:prstDash val="solid"/>
            <a:round/>
            <a:headEnd len="sm" w="sm" type="none"/>
            <a:tailEnd len="med" w="med" type="triangle"/>
          </a:ln>
        </p:spPr>
      </p:cxn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g25c23276c04_0_1"/>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XERO - NEW REPORTS</a:t>
            </a:r>
            <a:endParaRPr/>
          </a:p>
        </p:txBody>
      </p:sp>
      <p:pic>
        <p:nvPicPr>
          <p:cNvPr id="278" name="Google Shape;278;g25c23276c04_0_1"/>
          <p:cNvPicPr preferRelativeResize="0"/>
          <p:nvPr/>
        </p:nvPicPr>
        <p:blipFill rotWithShape="1">
          <a:blip r:embed="rId3">
            <a:alphaModFix/>
          </a:blip>
          <a:srcRect b="0" l="0" r="0" t="0"/>
          <a:stretch/>
        </p:blipFill>
        <p:spPr>
          <a:xfrm>
            <a:off x="228600" y="158475"/>
            <a:ext cx="2159000" cy="944726"/>
          </a:xfrm>
          <a:prstGeom prst="rect">
            <a:avLst/>
          </a:prstGeom>
          <a:noFill/>
          <a:ln>
            <a:noFill/>
          </a:ln>
        </p:spPr>
      </p:pic>
      <p:pic>
        <p:nvPicPr>
          <p:cNvPr descr="Logo, company name&#10;&#10;Description automatically generated" id="279" name="Google Shape;279;g25c23276c04_0_1"/>
          <p:cNvPicPr preferRelativeResize="0"/>
          <p:nvPr/>
        </p:nvPicPr>
        <p:blipFill rotWithShape="1">
          <a:blip r:embed="rId4">
            <a:alphaModFix/>
          </a:blip>
          <a:srcRect b="0" l="0" r="0" t="0"/>
          <a:stretch/>
        </p:blipFill>
        <p:spPr>
          <a:xfrm>
            <a:off x="10593788" y="220748"/>
            <a:ext cx="1212738" cy="630900"/>
          </a:xfrm>
          <a:prstGeom prst="rect">
            <a:avLst/>
          </a:prstGeom>
          <a:noFill/>
          <a:ln>
            <a:noFill/>
          </a:ln>
        </p:spPr>
      </p:pic>
      <p:sp>
        <p:nvSpPr>
          <p:cNvPr id="280" name="Google Shape;280;g25c23276c04_0_1"/>
          <p:cNvSpPr txBox="1"/>
          <p:nvPr/>
        </p:nvSpPr>
        <p:spPr>
          <a:xfrm>
            <a:off x="4824050" y="6359775"/>
            <a:ext cx="737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pic>
        <p:nvPicPr>
          <p:cNvPr id="281" name="Google Shape;281;g25c23276c04_0_1"/>
          <p:cNvPicPr preferRelativeResize="0"/>
          <p:nvPr/>
        </p:nvPicPr>
        <p:blipFill>
          <a:blip r:embed="rId5">
            <a:alphaModFix/>
          </a:blip>
          <a:stretch>
            <a:fillRect/>
          </a:stretch>
        </p:blipFill>
        <p:spPr>
          <a:xfrm>
            <a:off x="1190275" y="1390650"/>
            <a:ext cx="10773124" cy="2447398"/>
          </a:xfrm>
          <a:prstGeom prst="rect">
            <a:avLst/>
          </a:prstGeom>
          <a:noFill/>
          <a:ln>
            <a:noFill/>
          </a:ln>
        </p:spPr>
      </p:pic>
      <p:cxnSp>
        <p:nvCxnSpPr>
          <p:cNvPr id="282" name="Google Shape;282;g25c23276c04_0_1"/>
          <p:cNvCxnSpPr/>
          <p:nvPr/>
        </p:nvCxnSpPr>
        <p:spPr>
          <a:xfrm flipH="1" rot="10800000">
            <a:off x="1729750" y="3220400"/>
            <a:ext cx="1575000" cy="981900"/>
          </a:xfrm>
          <a:prstGeom prst="straightConnector1">
            <a:avLst/>
          </a:prstGeom>
          <a:noFill/>
          <a:ln cap="flat" cmpd="sng" w="19050">
            <a:solidFill>
              <a:srgbClr val="FF0000"/>
            </a:solidFill>
            <a:prstDash val="solid"/>
            <a:round/>
            <a:headEnd len="sm" w="sm" type="none"/>
            <a:tailEnd len="med" w="med" type="triangle"/>
          </a:ln>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g25c4ed218b0_0_0"/>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a:t>USEFUL SITES </a:t>
            </a:r>
            <a:endParaRPr/>
          </a:p>
        </p:txBody>
      </p:sp>
      <p:pic>
        <p:nvPicPr>
          <p:cNvPr id="289" name="Google Shape;289;g25c4ed218b0_0_0"/>
          <p:cNvPicPr preferRelativeResize="0"/>
          <p:nvPr/>
        </p:nvPicPr>
        <p:blipFill rotWithShape="1">
          <a:blip r:embed="rId3">
            <a:alphaModFix/>
          </a:blip>
          <a:srcRect b="0" l="0" r="0" t="0"/>
          <a:stretch/>
        </p:blipFill>
        <p:spPr>
          <a:xfrm>
            <a:off x="228600" y="158475"/>
            <a:ext cx="2159000" cy="944726"/>
          </a:xfrm>
          <a:prstGeom prst="rect">
            <a:avLst/>
          </a:prstGeom>
          <a:noFill/>
          <a:ln>
            <a:noFill/>
          </a:ln>
        </p:spPr>
      </p:pic>
      <p:pic>
        <p:nvPicPr>
          <p:cNvPr descr="Logo, company name&#10;&#10;Description automatically generated" id="290" name="Google Shape;290;g25c4ed218b0_0_0"/>
          <p:cNvPicPr preferRelativeResize="0"/>
          <p:nvPr/>
        </p:nvPicPr>
        <p:blipFill rotWithShape="1">
          <a:blip r:embed="rId4">
            <a:alphaModFix/>
          </a:blip>
          <a:srcRect b="0" l="0" r="0" t="0"/>
          <a:stretch/>
        </p:blipFill>
        <p:spPr>
          <a:xfrm>
            <a:off x="10593788" y="220748"/>
            <a:ext cx="1212738" cy="630900"/>
          </a:xfrm>
          <a:prstGeom prst="rect">
            <a:avLst/>
          </a:prstGeom>
          <a:noFill/>
          <a:ln>
            <a:noFill/>
          </a:ln>
        </p:spPr>
      </p:pic>
      <p:sp>
        <p:nvSpPr>
          <p:cNvPr id="291" name="Google Shape;291;g25c4ed218b0_0_0"/>
          <p:cNvSpPr txBox="1"/>
          <p:nvPr/>
        </p:nvSpPr>
        <p:spPr>
          <a:xfrm>
            <a:off x="4824050" y="6359775"/>
            <a:ext cx="737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p:txBody>
      </p:sp>
      <p:sp>
        <p:nvSpPr>
          <p:cNvPr id="292" name="Google Shape;292;g25c4ed218b0_0_0"/>
          <p:cNvSpPr txBox="1"/>
          <p:nvPr/>
        </p:nvSpPr>
        <p:spPr>
          <a:xfrm>
            <a:off x="927225" y="1766975"/>
            <a:ext cx="9149700" cy="459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Baker Tilly Staples Rodway</a:t>
            </a:r>
            <a:endParaRPr b="1" sz="1800"/>
          </a:p>
          <a:p>
            <a:pPr indent="0" lvl="0" marL="0" rtl="0" algn="l">
              <a:spcBef>
                <a:spcPts val="0"/>
              </a:spcBef>
              <a:spcAft>
                <a:spcPts val="0"/>
              </a:spcAft>
              <a:buNone/>
            </a:pPr>
            <a:r>
              <a:rPr lang="en-US" sz="1500" u="sng">
                <a:solidFill>
                  <a:schemeClr val="hlink"/>
                </a:solidFill>
                <a:hlinkClick r:id="rId5"/>
              </a:rPr>
              <a:t>https://bakertillysr.nz/locations/tauranga/</a:t>
            </a:r>
            <a:r>
              <a:rPr lang="en-US" sz="1500"/>
              <a:t> </a:t>
            </a:r>
            <a:endParaRPr b="1" sz="1800"/>
          </a:p>
          <a:p>
            <a:pPr indent="0" lvl="0" marL="0" rtl="0" algn="l">
              <a:spcBef>
                <a:spcPts val="0"/>
              </a:spcBef>
              <a:spcAft>
                <a:spcPts val="0"/>
              </a:spcAft>
              <a:buNone/>
            </a:pPr>
            <a:r>
              <a:t/>
            </a:r>
            <a:endParaRPr b="1" sz="1800"/>
          </a:p>
          <a:p>
            <a:pPr indent="0" lvl="0" marL="0" rtl="0" algn="l">
              <a:spcBef>
                <a:spcPts val="0"/>
              </a:spcBef>
              <a:spcAft>
                <a:spcPts val="0"/>
              </a:spcAft>
              <a:buNone/>
            </a:pPr>
            <a:r>
              <a:rPr b="1" lang="en-US" sz="1800"/>
              <a:t>Business.govt.nz</a:t>
            </a:r>
            <a:endParaRPr b="1" sz="1800"/>
          </a:p>
          <a:p>
            <a:pPr indent="0" lvl="0" marL="0" rtl="0" algn="l">
              <a:spcBef>
                <a:spcPts val="0"/>
              </a:spcBef>
              <a:spcAft>
                <a:spcPts val="0"/>
              </a:spcAft>
              <a:buNone/>
            </a:pPr>
            <a:r>
              <a:rPr lang="en-US" sz="1800"/>
              <a:t>How to Read Financial Statements</a:t>
            </a:r>
            <a:endParaRPr sz="1800"/>
          </a:p>
          <a:p>
            <a:pPr indent="0" lvl="0" marL="0" rtl="0" algn="l">
              <a:spcBef>
                <a:spcPts val="0"/>
              </a:spcBef>
              <a:spcAft>
                <a:spcPts val="0"/>
              </a:spcAft>
              <a:buNone/>
            </a:pPr>
            <a:r>
              <a:rPr lang="en-US" sz="1800" u="sng">
                <a:solidFill>
                  <a:schemeClr val="hlink"/>
                </a:solidFill>
                <a:hlinkClick r:id="rId6"/>
              </a:rPr>
              <a:t>www.business.govt.nz/business-performance/strategic-finance/how-to-read-financial-statements/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b="1" lang="en-US" sz="1800"/>
              <a:t>CommunityNet Aotearoa</a:t>
            </a:r>
            <a:endParaRPr b="1" sz="1800"/>
          </a:p>
          <a:p>
            <a:pPr indent="0" lvl="0" marL="0" rtl="0" algn="l">
              <a:spcBef>
                <a:spcPts val="0"/>
              </a:spcBef>
              <a:spcAft>
                <a:spcPts val="0"/>
              </a:spcAft>
              <a:buNone/>
            </a:pPr>
            <a:r>
              <a:rPr lang="en-US" sz="1800"/>
              <a:t>How to Read Financial Statements </a:t>
            </a:r>
            <a:endParaRPr sz="1800"/>
          </a:p>
          <a:p>
            <a:pPr indent="0" lvl="0" marL="0" rtl="0" algn="l">
              <a:spcBef>
                <a:spcPts val="0"/>
              </a:spcBef>
              <a:spcAft>
                <a:spcPts val="0"/>
              </a:spcAft>
              <a:buNone/>
            </a:pPr>
            <a:r>
              <a:rPr lang="en-US" sz="1800" u="sng">
                <a:solidFill>
                  <a:schemeClr val="hlink"/>
                </a:solidFill>
                <a:hlinkClick r:id="rId7"/>
              </a:rPr>
              <a:t>https://community.net.nz/resources/nz-navigator-trust/how-to-read-financial-statements/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b="1" lang="en-US" sz="1800"/>
              <a:t>Xero</a:t>
            </a:r>
            <a:endParaRPr b="1" sz="1800"/>
          </a:p>
          <a:p>
            <a:pPr indent="0" lvl="0" marL="0" rtl="0" algn="l">
              <a:spcBef>
                <a:spcPts val="0"/>
              </a:spcBef>
              <a:spcAft>
                <a:spcPts val="0"/>
              </a:spcAft>
              <a:buNone/>
            </a:pPr>
            <a:r>
              <a:rPr lang="en-US" sz="1800"/>
              <a:t>What is a Financial Statement</a:t>
            </a:r>
            <a:endParaRPr sz="1800"/>
          </a:p>
          <a:p>
            <a:pPr indent="0" lvl="0" marL="0" rtl="0" algn="l">
              <a:spcBef>
                <a:spcPts val="0"/>
              </a:spcBef>
              <a:spcAft>
                <a:spcPts val="0"/>
              </a:spcAft>
              <a:buNone/>
            </a:pPr>
            <a:r>
              <a:rPr lang="en-US" sz="1800" u="sng">
                <a:solidFill>
                  <a:schemeClr val="hlink"/>
                </a:solidFill>
                <a:hlinkClick r:id="rId8"/>
              </a:rPr>
              <a:t>https://www.xero.com/nz/glossary/financial-statement/</a:t>
            </a:r>
            <a:r>
              <a:rPr lang="en-US" sz="1800"/>
              <a:t> </a:t>
            </a:r>
            <a:endParaRPr sz="2300"/>
          </a:p>
          <a:p>
            <a:pPr indent="0" lvl="0" marL="0" rtl="0" algn="l">
              <a:spcBef>
                <a:spcPts val="0"/>
              </a:spcBef>
              <a:spcAft>
                <a:spcPts val="0"/>
              </a:spcAft>
              <a:buNone/>
            </a:pPr>
            <a:r>
              <a:t/>
            </a:r>
            <a:endParaRPr sz="1800"/>
          </a:p>
          <a:p>
            <a:pPr indent="0" lvl="0" marL="0" rtl="0" algn="l">
              <a:spcBef>
                <a:spcPts val="0"/>
              </a:spcBef>
              <a:spcAft>
                <a:spcPts val="0"/>
              </a:spcAft>
              <a:buNone/>
            </a:pPr>
            <a:r>
              <a:t/>
            </a:r>
            <a:endParaRPr sz="16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7" name="Shape 297"/>
        <p:cNvGrpSpPr/>
        <p:nvPr/>
      </p:nvGrpSpPr>
      <p:grpSpPr>
        <a:xfrm>
          <a:off x="0" y="0"/>
          <a:ext cx="0" cy="0"/>
          <a:chOff x="0" y="0"/>
          <a:chExt cx="0" cy="0"/>
        </a:xfrm>
      </p:grpSpPr>
      <p:sp>
        <p:nvSpPr>
          <p:cNvPr id="298" name="Google Shape;298;g22acbfe0162_0_0"/>
          <p:cNvSpPr txBox="1"/>
          <p:nvPr>
            <p:ph type="title"/>
          </p:nvPr>
        </p:nvSpPr>
        <p:spPr>
          <a:xfrm>
            <a:off x="943078" y="2126359"/>
            <a:ext cx="74742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br>
              <a:rPr lang="en-US" sz="4400">
                <a:solidFill>
                  <a:schemeClr val="dk1"/>
                </a:solidFill>
                <a:latin typeface="Arial"/>
                <a:ea typeface="Arial"/>
                <a:cs typeface="Arial"/>
                <a:sym typeface="Arial"/>
              </a:rPr>
            </a:br>
            <a:br>
              <a:rPr lang="en-US" sz="4400">
                <a:solidFill>
                  <a:schemeClr val="dk1"/>
                </a:solidFill>
                <a:latin typeface="Arial"/>
                <a:ea typeface="Arial"/>
                <a:cs typeface="Arial"/>
                <a:sym typeface="Arial"/>
              </a:rPr>
            </a:br>
            <a:r>
              <a:rPr lang="en-US" sz="4400">
                <a:solidFill>
                  <a:schemeClr val="dk1"/>
                </a:solidFill>
                <a:latin typeface="Arial"/>
                <a:ea typeface="Arial"/>
                <a:cs typeface="Arial"/>
                <a:sym typeface="Arial"/>
              </a:rPr>
              <a:t>NEXT WORKSHOPS</a:t>
            </a:r>
            <a:endParaRPr sz="4400">
              <a:solidFill>
                <a:schemeClr val="dk1"/>
              </a:solidFill>
              <a:latin typeface="Arial"/>
              <a:ea typeface="Arial"/>
              <a:cs typeface="Arial"/>
              <a:sym typeface="Arial"/>
            </a:endParaRPr>
          </a:p>
          <a:p>
            <a:pPr indent="0" lvl="0" marL="0" rtl="0" algn="ctr">
              <a:lnSpc>
                <a:spcPct val="90000"/>
              </a:lnSpc>
              <a:spcBef>
                <a:spcPts val="0"/>
              </a:spcBef>
              <a:spcAft>
                <a:spcPts val="0"/>
              </a:spcAft>
              <a:buClr>
                <a:schemeClr val="dk1"/>
              </a:buClr>
              <a:buSzPts val="4400"/>
              <a:buFont typeface="Arial"/>
              <a:buNone/>
            </a:pPr>
            <a:br>
              <a:rPr lang="en-US" sz="4400">
                <a:solidFill>
                  <a:schemeClr val="dk1"/>
                </a:solidFill>
                <a:latin typeface="Arial"/>
                <a:ea typeface="Arial"/>
                <a:cs typeface="Arial"/>
                <a:sym typeface="Arial"/>
              </a:rPr>
            </a:br>
            <a:br>
              <a:rPr lang="en-US" sz="2800">
                <a:solidFill>
                  <a:schemeClr val="dk1"/>
                </a:solidFill>
                <a:latin typeface="Arial"/>
                <a:ea typeface="Arial"/>
                <a:cs typeface="Arial"/>
                <a:sym typeface="Arial"/>
              </a:rPr>
            </a:br>
            <a:br>
              <a:rPr lang="en-US" sz="1600">
                <a:solidFill>
                  <a:schemeClr val="dk1"/>
                </a:solidFill>
                <a:latin typeface="Arial"/>
                <a:ea typeface="Arial"/>
                <a:cs typeface="Arial"/>
                <a:sym typeface="Arial"/>
              </a:rPr>
            </a:br>
            <a:r>
              <a:rPr lang="en-US"/>
              <a:t>GST &amp; Payroll</a:t>
            </a:r>
            <a:endParaRPr/>
          </a:p>
          <a:p>
            <a:pPr indent="0" lvl="0" marL="0" rtl="0" algn="ctr">
              <a:lnSpc>
                <a:spcPct val="90000"/>
              </a:lnSpc>
              <a:spcBef>
                <a:spcPts val="0"/>
              </a:spcBef>
              <a:spcAft>
                <a:spcPts val="0"/>
              </a:spcAft>
              <a:buClr>
                <a:schemeClr val="dk1"/>
              </a:buClr>
              <a:buSzPts val="4400"/>
              <a:buFont typeface="Arial"/>
              <a:buNone/>
            </a:pPr>
            <a:r>
              <a:rPr lang="en-US" sz="2800"/>
              <a:t>25 August</a:t>
            </a:r>
            <a:br>
              <a:rPr lang="en-US" sz="2800">
                <a:solidFill>
                  <a:schemeClr val="dk1"/>
                </a:solidFill>
                <a:latin typeface="Arial"/>
                <a:ea typeface="Arial"/>
                <a:cs typeface="Arial"/>
                <a:sym typeface="Arial"/>
              </a:rPr>
            </a:br>
            <a:br>
              <a:rPr lang="en-US" sz="2800">
                <a:solidFill>
                  <a:schemeClr val="dk1"/>
                </a:solidFill>
                <a:latin typeface="Arial"/>
                <a:ea typeface="Arial"/>
                <a:cs typeface="Arial"/>
                <a:sym typeface="Arial"/>
              </a:rPr>
            </a:br>
            <a:br>
              <a:rPr lang="en-US" sz="2800">
                <a:solidFill>
                  <a:schemeClr val="dk1"/>
                </a:solidFill>
                <a:latin typeface="Arial"/>
                <a:ea typeface="Arial"/>
                <a:cs typeface="Arial"/>
                <a:sym typeface="Arial"/>
              </a:rPr>
            </a:br>
            <a:r>
              <a:rPr lang="en-US"/>
              <a:t>Annual Financial Statements</a:t>
            </a:r>
            <a:br>
              <a:rPr lang="en-US" sz="2800">
                <a:solidFill>
                  <a:schemeClr val="dk1"/>
                </a:solidFill>
                <a:latin typeface="Arial"/>
                <a:ea typeface="Arial"/>
                <a:cs typeface="Arial"/>
                <a:sym typeface="Arial"/>
              </a:rPr>
            </a:br>
            <a:r>
              <a:rPr lang="en-US" sz="2800"/>
              <a:t>22 September</a:t>
            </a:r>
            <a:endParaRPr sz="2800"/>
          </a:p>
        </p:txBody>
      </p:sp>
      <p:sp>
        <p:nvSpPr>
          <p:cNvPr id="299" name="Google Shape;299;g22acbfe0162_0_0"/>
          <p:cNvSpPr/>
          <p:nvPr/>
        </p:nvSpPr>
        <p:spPr>
          <a:xfrm>
            <a:off x="10088880" y="0"/>
            <a:ext cx="2103000" cy="6858000"/>
          </a:xfrm>
          <a:prstGeom prst="rect">
            <a:avLst/>
          </a:prstGeom>
          <a:solidFill>
            <a:srgbClr val="443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venir"/>
              <a:ea typeface="Avenir"/>
              <a:cs typeface="Avenir"/>
              <a:sym typeface="Avenir"/>
            </a:endParaRPr>
          </a:p>
        </p:txBody>
      </p:sp>
      <p:sp>
        <p:nvSpPr>
          <p:cNvPr id="300" name="Google Shape;300;g22acbfe0162_0_0"/>
          <p:cNvSpPr/>
          <p:nvPr/>
        </p:nvSpPr>
        <p:spPr>
          <a:xfrm>
            <a:off x="8915400" y="2358913"/>
            <a:ext cx="2140200" cy="2140200"/>
          </a:xfrm>
          <a:prstGeom prst="ellipse">
            <a:avLst/>
          </a:prstGeom>
          <a:solidFill>
            <a:srgbClr val="FFFFFF"/>
          </a:solidFill>
          <a:ln cap="flat" cmpd="sng" w="22225">
            <a:solidFill>
              <a:srgbClr val="4D258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venir"/>
              <a:ea typeface="Avenir"/>
              <a:cs typeface="Avenir"/>
              <a:sym typeface="Avenir"/>
            </a:endParaRPr>
          </a:p>
        </p:txBody>
      </p:sp>
      <p:pic>
        <p:nvPicPr>
          <p:cNvPr descr="Logo, company name&#10;&#10;Description automatically generated" id="301" name="Google Shape;301;g22acbfe0162_0_0"/>
          <p:cNvPicPr preferRelativeResize="0"/>
          <p:nvPr/>
        </p:nvPicPr>
        <p:blipFill rotWithShape="1">
          <a:blip r:embed="rId3">
            <a:alphaModFix/>
          </a:blip>
          <a:srcRect b="0" l="0" r="0" t="0"/>
          <a:stretch/>
        </p:blipFill>
        <p:spPr>
          <a:xfrm>
            <a:off x="8762638" y="6026575"/>
            <a:ext cx="1174206" cy="610878"/>
          </a:xfrm>
          <a:prstGeom prst="rect">
            <a:avLst/>
          </a:prstGeom>
          <a:noFill/>
          <a:ln>
            <a:noFill/>
          </a:ln>
        </p:spPr>
      </p:pic>
      <p:pic>
        <p:nvPicPr>
          <p:cNvPr id="302" name="Google Shape;302;g22acbfe0162_0_0"/>
          <p:cNvPicPr preferRelativeResize="0"/>
          <p:nvPr/>
        </p:nvPicPr>
        <p:blipFill rotWithShape="1">
          <a:blip r:embed="rId4">
            <a:alphaModFix/>
          </a:blip>
          <a:srcRect b="0" l="0" r="0" t="0"/>
          <a:stretch/>
        </p:blipFill>
        <p:spPr>
          <a:xfrm>
            <a:off x="9023525" y="3034502"/>
            <a:ext cx="1867269" cy="817062"/>
          </a:xfrm>
          <a:prstGeom prst="rect">
            <a:avLst/>
          </a:prstGeom>
          <a:noFill/>
          <a:ln>
            <a:noFill/>
          </a:ln>
        </p:spPr>
      </p:pic>
      <p:pic>
        <p:nvPicPr>
          <p:cNvPr descr="Text, logo, company name&#10;&#10;Description automatically generated" id="303" name="Google Shape;303;g22acbfe0162_0_0"/>
          <p:cNvPicPr preferRelativeResize="0"/>
          <p:nvPr/>
        </p:nvPicPr>
        <p:blipFill rotWithShape="1">
          <a:blip r:embed="rId5">
            <a:alphaModFix/>
          </a:blip>
          <a:srcRect b="0" l="0" r="0" t="0"/>
          <a:stretch/>
        </p:blipFill>
        <p:spPr>
          <a:xfrm>
            <a:off x="309925" y="2269576"/>
            <a:ext cx="1946050" cy="18827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2"/>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200"/>
              <a:t>WHAT’S IN A BALANCE SHEET?</a:t>
            </a:r>
            <a:endParaRPr sz="3200"/>
          </a:p>
        </p:txBody>
      </p:sp>
      <p:pic>
        <p:nvPicPr>
          <p:cNvPr descr="Logo, company name&#10;&#10;Description automatically generated" id="78" name="Google Shape;78;p2"/>
          <p:cNvPicPr preferRelativeResize="0"/>
          <p:nvPr/>
        </p:nvPicPr>
        <p:blipFill rotWithShape="1">
          <a:blip r:embed="rId3">
            <a:alphaModFix/>
          </a:blip>
          <a:srcRect b="0" l="0" r="0" t="0"/>
          <a:stretch/>
        </p:blipFill>
        <p:spPr>
          <a:xfrm>
            <a:off x="10355623" y="220738"/>
            <a:ext cx="1450894" cy="754824"/>
          </a:xfrm>
          <a:prstGeom prst="rect">
            <a:avLst/>
          </a:prstGeom>
          <a:noFill/>
          <a:ln>
            <a:noFill/>
          </a:ln>
        </p:spPr>
      </p:pic>
      <p:pic>
        <p:nvPicPr>
          <p:cNvPr id="79" name="Google Shape;79;p2"/>
          <p:cNvPicPr preferRelativeResize="0"/>
          <p:nvPr/>
        </p:nvPicPr>
        <p:blipFill rotWithShape="1">
          <a:blip r:embed="rId4">
            <a:alphaModFix/>
          </a:blip>
          <a:srcRect b="0" l="0" r="0" t="0"/>
          <a:stretch/>
        </p:blipFill>
        <p:spPr>
          <a:xfrm>
            <a:off x="228600" y="158475"/>
            <a:ext cx="2159000" cy="944727"/>
          </a:xfrm>
          <a:prstGeom prst="rect">
            <a:avLst/>
          </a:prstGeom>
          <a:noFill/>
          <a:ln>
            <a:noFill/>
          </a:ln>
        </p:spPr>
      </p:pic>
      <p:sp>
        <p:nvSpPr>
          <p:cNvPr id="80" name="Google Shape;80;p2"/>
          <p:cNvSpPr txBox="1"/>
          <p:nvPr/>
        </p:nvSpPr>
        <p:spPr>
          <a:xfrm>
            <a:off x="1312950" y="1279050"/>
            <a:ext cx="9566100" cy="49602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040C28"/>
                </a:solidFill>
                <a:latin typeface="Arial"/>
                <a:ea typeface="Arial"/>
                <a:cs typeface="Arial"/>
                <a:sym typeface="Arial"/>
              </a:rPr>
              <a:t>A Balance Sheet is a financial statement that reports a company's assets, liabilities, and equity at a specific point in time</a:t>
            </a:r>
            <a:r>
              <a:rPr b="0" i="0" lang="en-US" sz="1700" u="none" cap="none" strike="noStrike">
                <a:solidFill>
                  <a:srgbClr val="4D5156"/>
                </a:solidFill>
                <a:highlight>
                  <a:srgbClr val="FFFFFF"/>
                </a:highlight>
                <a:latin typeface="Arial"/>
                <a:ea typeface="Arial"/>
                <a:cs typeface="Arial"/>
                <a:sym typeface="Arial"/>
              </a:rPr>
              <a:t>.</a:t>
            </a:r>
            <a:endParaRPr b="0" i="0" sz="1700" u="none" cap="none" strike="noStrike">
              <a:solidFill>
                <a:srgbClr val="4D5156"/>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4D5156"/>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It</a:t>
            </a:r>
            <a:r>
              <a:rPr b="0" i="0" lang="en-US" sz="1700" u="none" cap="none" strike="noStrike">
                <a:solidFill>
                  <a:schemeClr val="dk1"/>
                </a:solidFill>
                <a:highlight>
                  <a:srgbClr val="FFFFFF"/>
                </a:highlight>
                <a:uFill>
                  <a:noFill/>
                </a:uFill>
                <a:latin typeface="Arial"/>
                <a:ea typeface="Arial"/>
                <a:cs typeface="Arial"/>
                <a:sym typeface="Arial"/>
                <a:hlinkClick r:id="rId5">
                  <a:extLst>
                    <a:ext uri="{A12FA001-AC4F-418D-AE19-62706E023703}">
                      <ahyp:hlinkClr val="tx"/>
                    </a:ext>
                  </a:extLst>
                </a:hlinkClick>
              </a:rPr>
              <a:t> provides an overview</a:t>
            </a:r>
            <a:r>
              <a:rPr b="0" i="0" lang="en-US" sz="1700" u="none" cap="none" strike="noStrike">
                <a:solidFill>
                  <a:schemeClr val="dk1"/>
                </a:solidFill>
                <a:highlight>
                  <a:srgbClr val="FFFFFF"/>
                </a:highlight>
                <a:latin typeface="Arial"/>
                <a:ea typeface="Arial"/>
                <a:cs typeface="Arial"/>
                <a:sym typeface="Arial"/>
              </a:rPr>
              <a:t> </a:t>
            </a:r>
            <a:r>
              <a:rPr b="0" i="0" lang="en-US" sz="1700" u="none" cap="none" strike="noStrike">
                <a:solidFill>
                  <a:srgbClr val="111111"/>
                </a:solidFill>
                <a:highlight>
                  <a:srgbClr val="FFFFFF"/>
                </a:highlight>
                <a:latin typeface="Arial"/>
                <a:ea typeface="Arial"/>
                <a:cs typeface="Arial"/>
                <a:sym typeface="Arial"/>
              </a:rPr>
              <a:t>of the state of an organisation’s finances at a moment in time. On its own, it cannot give a sense of the trends playing out over a longer period.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1"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1" i="0" lang="en-US" sz="1700" u="none" cap="none" strike="noStrike">
                <a:solidFill>
                  <a:srgbClr val="111111"/>
                </a:solidFill>
                <a:highlight>
                  <a:srgbClr val="FFFFFF"/>
                </a:highlight>
                <a:latin typeface="Arial"/>
                <a:ea typeface="Arial"/>
                <a:cs typeface="Arial"/>
                <a:sym typeface="Arial"/>
              </a:rPr>
              <a:t>Recommendations:</a:t>
            </a:r>
            <a:endParaRPr b="1"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Reconciliations should be as up to date as possible to ensure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accuracy prior to running a Balance Sheet</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Compare current period with previous period/s for context</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Check and question anything that doesn’t look right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p:txBody>
      </p:sp>
      <p:sp>
        <p:nvSpPr>
          <p:cNvPr id="81" name="Google Shape;81;p2"/>
          <p:cNvSpPr txBox="1"/>
          <p:nvPr/>
        </p:nvSpPr>
        <p:spPr>
          <a:xfrm rot="-1258756">
            <a:off x="9330917" y="4469025"/>
            <a:ext cx="2457615" cy="1860195"/>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72BE"/>
                </a:solidFill>
                <a:latin typeface="Arial"/>
                <a:ea typeface="Arial"/>
                <a:cs typeface="Arial"/>
                <a:sym typeface="Arial"/>
              </a:rPr>
              <a:t>Xero Tip</a:t>
            </a:r>
            <a:endParaRPr b="0" i="0" sz="2000" u="none" cap="none" strike="noStrike">
              <a:solidFill>
                <a:srgbClr val="0072BE"/>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Avenir"/>
                <a:ea typeface="Avenir"/>
                <a:cs typeface="Avenir"/>
                <a:sym typeface="Avenir"/>
              </a:rPr>
              <a:t>Click on any fields in </a:t>
            </a:r>
            <a:r>
              <a:rPr b="0" i="0" lang="en-US" sz="1600" u="none" cap="none" strike="noStrike">
                <a:solidFill>
                  <a:srgbClr val="1C4587"/>
                </a:solidFill>
                <a:latin typeface="Avenir"/>
                <a:ea typeface="Avenir"/>
                <a:cs typeface="Avenir"/>
                <a:sym typeface="Avenir"/>
              </a:rPr>
              <a:t>“blue” </a:t>
            </a:r>
            <a:r>
              <a:rPr b="0" i="0" lang="en-US" sz="1600" u="none" cap="none" strike="noStrike">
                <a:solidFill>
                  <a:schemeClr val="dk1"/>
                </a:solidFill>
                <a:latin typeface="Avenir"/>
                <a:ea typeface="Avenir"/>
                <a:cs typeface="Avenir"/>
                <a:sym typeface="Avenir"/>
              </a:rPr>
              <a:t>and this will take you to the source of the amount being reported </a:t>
            </a:r>
            <a:endParaRPr b="0" i="0" sz="1600" u="none" cap="none" strike="noStrike">
              <a:solidFill>
                <a:schemeClr val="dk1"/>
              </a:solidFill>
              <a:latin typeface="Avenir"/>
              <a:ea typeface="Avenir"/>
              <a:cs typeface="Avenir"/>
              <a:sym typeface="Aveni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g25b9af943f2_0_15"/>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BALANCE SHEET - TERMS &amp; DEFINITIONS</a:t>
            </a:r>
            <a:endParaRPr sz="2500"/>
          </a:p>
        </p:txBody>
      </p:sp>
      <p:pic>
        <p:nvPicPr>
          <p:cNvPr descr="Logo, company name&#10;&#10;Description automatically generated" id="88" name="Google Shape;88;g25b9af943f2_0_15"/>
          <p:cNvPicPr preferRelativeResize="0"/>
          <p:nvPr/>
        </p:nvPicPr>
        <p:blipFill rotWithShape="1">
          <a:blip r:embed="rId3">
            <a:alphaModFix/>
          </a:blip>
          <a:srcRect b="0" l="0" r="0" t="0"/>
          <a:stretch/>
        </p:blipFill>
        <p:spPr>
          <a:xfrm>
            <a:off x="10593788" y="220748"/>
            <a:ext cx="1212738" cy="630900"/>
          </a:xfrm>
          <a:prstGeom prst="rect">
            <a:avLst/>
          </a:prstGeom>
          <a:noFill/>
          <a:ln>
            <a:noFill/>
          </a:ln>
        </p:spPr>
      </p:pic>
      <p:pic>
        <p:nvPicPr>
          <p:cNvPr id="89" name="Google Shape;89;g25b9af943f2_0_15"/>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graphicFrame>
        <p:nvGraphicFramePr>
          <p:cNvPr id="90" name="Google Shape;90;g25b9af943f2_0_15"/>
          <p:cNvGraphicFramePr/>
          <p:nvPr/>
        </p:nvGraphicFramePr>
        <p:xfrm>
          <a:off x="474825" y="952465"/>
          <a:ext cx="3000000" cy="3000000"/>
        </p:xfrm>
        <a:graphic>
          <a:graphicData uri="http://schemas.openxmlformats.org/drawingml/2006/table">
            <a:tbl>
              <a:tblPr>
                <a:noFill/>
                <a:tableStyleId>{5E226909-8869-4A8B-B628-5FDC611015B1}</a:tableStyleId>
              </a:tblPr>
              <a:tblGrid>
                <a:gridCol w="1912775"/>
                <a:gridCol w="4415300"/>
                <a:gridCol w="4618325"/>
              </a:tblGrid>
              <a:tr h="47147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Term</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Definition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Notes &amp; Examples </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r>
              <a:tr h="4714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Asset</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040C28"/>
                          </a:solidFill>
                        </a:rPr>
                        <a:t>Anything that has a current or future economic value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5965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Current Asset</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Assets which can be converted to cash in one year or less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Current bank account / Savings Account, Term Deposit/s, Accounts Receivable</a:t>
                      </a:r>
                      <a:endParaRPr sz="1350" u="none" cap="none" strike="noStrike">
                        <a:solidFill>
                          <a:srgbClr val="111111"/>
                        </a:solidFill>
                        <a:highlight>
                          <a:srgbClr val="FFFFFF"/>
                        </a:highlight>
                      </a:endParaRPr>
                    </a:p>
                  </a:txBody>
                  <a:tcPr marT="91425" marB="91425" marR="91425" marL="91425"/>
                </a:tc>
              </a:tr>
              <a:tr h="6892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Accounts Receivable</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Money that is owed to the organisation. Invoices you have issued and payment hasn’t yet been received.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lang="en-US" sz="1350" u="none" cap="none" strike="noStrike">
                          <a:solidFill>
                            <a:srgbClr val="111111"/>
                          </a:solidFill>
                          <a:highlight>
                            <a:srgbClr val="FFFFFF"/>
                          </a:highlight>
                        </a:rPr>
                        <a:t>Figures include GST if your organisation is GST registered</a:t>
                      </a:r>
                      <a:endParaRPr sz="1400" u="none" cap="none" strike="noStrike">
                        <a:solidFill>
                          <a:schemeClr val="dk1"/>
                        </a:solidFill>
                      </a:endParaRPr>
                    </a:p>
                    <a:p>
                      <a:pPr indent="0" lvl="0" marL="0" marR="0" rtl="0" algn="l">
                        <a:lnSpc>
                          <a:spcPct val="100000"/>
                        </a:lnSpc>
                        <a:spcBef>
                          <a:spcPts val="0"/>
                        </a:spcBef>
                        <a:spcAft>
                          <a:spcPts val="0"/>
                        </a:spcAft>
                        <a:buClr>
                          <a:srgbClr val="000000"/>
                        </a:buClr>
                        <a:buSzPts val="1350"/>
                        <a:buFont typeface="Arial"/>
                        <a:buNone/>
                      </a:pPr>
                      <a:r>
                        <a:t/>
                      </a:r>
                      <a:endParaRPr sz="1350" u="none" cap="none" strike="noStrike">
                        <a:solidFill>
                          <a:srgbClr val="111111"/>
                        </a:solidFill>
                        <a:highlight>
                          <a:srgbClr val="FFFFFF"/>
                        </a:highlight>
                      </a:endParaRPr>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Fixed Asset</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Bigger assets over $</a:t>
                      </a:r>
                      <a:r>
                        <a:rPr lang="en-US"/>
                        <a:t>1,0</a:t>
                      </a:r>
                      <a:r>
                        <a:rPr lang="en-US" sz="1400" u="none" cap="none" strike="noStrike"/>
                        <a:t>00 +GST which can be depreciated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rPr lang="en-US" sz="1100">
                          <a:solidFill>
                            <a:srgbClr val="222222"/>
                          </a:solidFill>
                          <a:highlight>
                            <a:srgbClr val="FFFFFF"/>
                          </a:highlight>
                        </a:rPr>
                        <a:t>* </a:t>
                      </a:r>
                      <a:r>
                        <a:rPr lang="en-US" sz="1100">
                          <a:solidFill>
                            <a:srgbClr val="222222"/>
                          </a:solidFill>
                          <a:highlight>
                            <a:srgbClr val="FFFFFF"/>
                          </a:highlight>
                        </a:rPr>
                        <a:t>Doesn’t apply to NFP and/or Charities with tax exemption collate assets from management perspective </a:t>
                      </a:r>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lang="en-US" sz="1350" u="none" cap="none" strike="noStrike">
                          <a:solidFill>
                            <a:srgbClr val="111111"/>
                          </a:solidFill>
                          <a:highlight>
                            <a:srgbClr val="FFFFFF"/>
                          </a:highlight>
                        </a:rPr>
                        <a:t>Land, machinery, equipment, buildings, computer equipment, vehicles</a:t>
                      </a:r>
                      <a:endParaRPr sz="1350" u="none" cap="none" strike="noStrike">
                        <a:solidFill>
                          <a:srgbClr val="111111"/>
                        </a:solidFill>
                        <a:highlight>
                          <a:srgbClr val="FFFFFF"/>
                        </a:highlight>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5482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Non-current Asset</a:t>
                      </a:r>
                      <a:endParaRPr sz="14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Non-physical (but still valuable) assets </a:t>
                      </a:r>
                      <a:endParaRPr sz="1350" u="none" cap="none" strike="noStrike">
                        <a:solidFill>
                          <a:srgbClr val="111111"/>
                        </a:solidFill>
                        <a:highlight>
                          <a:srgbClr val="FFFFFF"/>
                        </a:highlight>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Website, branding, intellectual property </a:t>
                      </a:r>
                      <a:endParaRPr sz="1350" u="none" cap="none" strike="noStrike">
                        <a:solidFill>
                          <a:srgbClr val="111111"/>
                        </a:solidFill>
                        <a:highlight>
                          <a:srgbClr val="FFFFFF"/>
                        </a:highlight>
                      </a:endParaRPr>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Liability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Money that an organisation owes to outside parties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6095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Current Liability</a:t>
                      </a:r>
                      <a:endParaRPr sz="14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350"/>
                        <a:buFont typeface="Arial"/>
                        <a:buNone/>
                      </a:pPr>
                      <a:r>
                        <a:rPr lang="en-US" sz="1350" u="none" cap="none" strike="noStrike">
                          <a:solidFill>
                            <a:srgbClr val="202124"/>
                          </a:solidFill>
                          <a:highlight>
                            <a:srgbClr val="FFFFFF"/>
                          </a:highlight>
                        </a:rPr>
                        <a:t>Amounts due to be paid to </a:t>
                      </a:r>
                      <a:r>
                        <a:rPr lang="en-US" sz="1350" u="none" cap="none" strike="noStrike">
                          <a:solidFill>
                            <a:schemeClr val="dk1"/>
                          </a:solidFill>
                          <a:highlight>
                            <a:srgbClr val="FFFFFF"/>
                          </a:highlight>
                          <a:uFill>
                            <a:noFill/>
                          </a:uFill>
                          <a:hlinkClick r:id="rId5">
                            <a:extLst>
                              <a:ext uri="{A12FA001-AC4F-418D-AE19-62706E023703}">
                                <ahyp:hlinkClr val="tx"/>
                              </a:ext>
                            </a:extLst>
                          </a:hlinkClick>
                        </a:rPr>
                        <a:t>creditors</a:t>
                      </a:r>
                      <a:r>
                        <a:rPr lang="en-US" sz="1350" u="none" cap="none" strike="noStrike">
                          <a:solidFill>
                            <a:srgbClr val="202124"/>
                          </a:solidFill>
                          <a:highlight>
                            <a:srgbClr val="FFFFFF"/>
                          </a:highlight>
                        </a:rPr>
                        <a:t> (outside parties) within twelve months.</a:t>
                      </a:r>
                      <a:endParaRPr sz="1350" u="none" cap="none" strike="noStrike">
                        <a:solidFill>
                          <a:srgbClr val="202124"/>
                        </a:solidFill>
                        <a:highlight>
                          <a:srgbClr val="FFFFFF"/>
                        </a:highlight>
                      </a:endParaRPr>
                    </a:p>
                    <a:p>
                      <a:pPr indent="0" lvl="0" marL="0" marR="0" rtl="0" algn="l">
                        <a:lnSpc>
                          <a:spcPct val="100000"/>
                        </a:lnSpc>
                        <a:spcBef>
                          <a:spcPts val="0"/>
                        </a:spcBef>
                        <a:spcAft>
                          <a:spcPts val="0"/>
                        </a:spcAft>
                        <a:buClr>
                          <a:srgbClr val="000000"/>
                        </a:buClr>
                        <a:buSzPts val="1350"/>
                        <a:buFont typeface="Arial"/>
                        <a:buNone/>
                      </a:pPr>
                      <a:r>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Accounts Payable, GST Payable to IRD, Holiday Pay due to employees, Unexpended Grants payable to funders if grant / contract conditions not able to be met</a:t>
                      </a:r>
                      <a:endParaRPr sz="1400" u="none" cap="none" strike="noStrike"/>
                    </a:p>
                  </a:txBody>
                  <a:tcPr marT="91425" marB="91425" marR="91425" marL="91425"/>
                </a:tc>
              </a:tr>
              <a:tr h="609575">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Accounts Payable</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Money owed to suppliers / providers. Bills loaded but not yet paid by your organisations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lang="en-US" sz="1350" u="none" cap="none" strike="noStrike">
                          <a:solidFill>
                            <a:srgbClr val="111111"/>
                          </a:solidFill>
                          <a:highlight>
                            <a:srgbClr val="FFFFFF"/>
                          </a:highlight>
                        </a:rPr>
                        <a:t>Figures include GST if the supplier is GST registered</a:t>
                      </a:r>
                      <a:endParaRPr sz="1400" u="none" cap="none" strike="noStrike"/>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5b9af943f2_0_28"/>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BALANCE SHEET - TERMS &amp; DEFINITIONS</a:t>
            </a:r>
            <a:endParaRPr sz="2500"/>
          </a:p>
        </p:txBody>
      </p:sp>
      <p:pic>
        <p:nvPicPr>
          <p:cNvPr descr="Logo, company name&#10;&#10;Description automatically generated" id="97" name="Google Shape;97;g25b9af943f2_0_28"/>
          <p:cNvPicPr preferRelativeResize="0"/>
          <p:nvPr/>
        </p:nvPicPr>
        <p:blipFill rotWithShape="1">
          <a:blip r:embed="rId3">
            <a:alphaModFix/>
          </a:blip>
          <a:srcRect b="0" l="0" r="0" t="0"/>
          <a:stretch/>
        </p:blipFill>
        <p:spPr>
          <a:xfrm>
            <a:off x="10593789" y="220749"/>
            <a:ext cx="1212738" cy="630900"/>
          </a:xfrm>
          <a:prstGeom prst="rect">
            <a:avLst/>
          </a:prstGeom>
          <a:noFill/>
          <a:ln>
            <a:noFill/>
          </a:ln>
        </p:spPr>
      </p:pic>
      <p:pic>
        <p:nvPicPr>
          <p:cNvPr id="98" name="Google Shape;98;g25b9af943f2_0_28"/>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graphicFrame>
        <p:nvGraphicFramePr>
          <p:cNvPr id="99" name="Google Shape;99;g25b9af943f2_0_28"/>
          <p:cNvGraphicFramePr/>
          <p:nvPr/>
        </p:nvGraphicFramePr>
        <p:xfrm>
          <a:off x="710800" y="1103210"/>
          <a:ext cx="3000000" cy="3000000"/>
        </p:xfrm>
        <a:graphic>
          <a:graphicData uri="http://schemas.openxmlformats.org/drawingml/2006/table">
            <a:tbl>
              <a:tblPr>
                <a:noFill/>
                <a:tableStyleId>{5E226909-8869-4A8B-B628-5FDC611015B1}</a:tableStyleId>
              </a:tblPr>
              <a:tblGrid>
                <a:gridCol w="2030100"/>
                <a:gridCol w="4199450"/>
                <a:gridCol w="4129150"/>
              </a:tblGrid>
              <a:tr h="40660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Term</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Definition</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100"/>
                        <a:buFont typeface="Arial"/>
                        <a:buNone/>
                      </a:pPr>
                      <a:r>
                        <a:rPr b="1" lang="en-US" sz="1400" u="none" cap="none" strike="noStrike">
                          <a:solidFill>
                            <a:schemeClr val="dk1"/>
                          </a:solidFill>
                        </a:rPr>
                        <a:t>Notes &amp; Examples </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94300">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GST</a:t>
                      </a:r>
                      <a:endParaRPr sz="1300" u="none" cap="none" strike="noStrike"/>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GST Payable or GST Refund </a:t>
                      </a:r>
                      <a:r>
                        <a:rPr lang="en-US" sz="1300" u="none" cap="none" strike="noStrike">
                          <a:solidFill>
                            <a:schemeClr val="dk1"/>
                          </a:solidFill>
                        </a:rPr>
                        <a:t>if amount preceded by “</a:t>
                      </a:r>
                      <a:r>
                        <a:rPr b="1" lang="en-US" sz="1600" u="none" cap="none" strike="noStrike">
                          <a:solidFill>
                            <a:schemeClr val="dk1"/>
                          </a:solidFill>
                        </a:rPr>
                        <a:t>-</a:t>
                      </a:r>
                      <a:r>
                        <a:rPr lang="en-US" sz="1300" u="none" cap="none" strike="noStrike">
                          <a:solidFill>
                            <a:schemeClr val="dk1"/>
                          </a:solidFill>
                        </a:rPr>
                        <a:t>” </a:t>
                      </a:r>
                      <a:endParaRPr sz="1300" u="none" cap="none" strike="noStrike"/>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300"/>
                        <a:buFont typeface="Arial"/>
                        <a:buNone/>
                      </a:pPr>
                      <a:r>
                        <a:t/>
                      </a:r>
                      <a:endParaRPr sz="1300" u="none" cap="none" strike="noStrike">
                        <a:highlight>
                          <a:srgbClr val="888888"/>
                        </a:highlight>
                      </a:endParaRPr>
                    </a:p>
                  </a:txBody>
                  <a:tcPr marT="91425" marB="91425" marR="91425" marL="91425">
                    <a:lnT cap="flat" cmpd="sng" w="9525">
                      <a:solidFill>
                        <a:srgbClr val="9E9E9E"/>
                      </a:solidFill>
                      <a:prstDash val="solid"/>
                      <a:round/>
                      <a:headEnd len="sm" w="sm" type="none"/>
                      <a:tailEnd len="sm" w="sm" type="none"/>
                    </a:lnT>
                  </a:tcPr>
                </a:tc>
              </a:tr>
              <a:tr h="594300">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Holiday Pay Liability</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Accrued annual leave for staff</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Total amount of accrued leave payable if staff members were to leave or the organisation was wound up </a:t>
                      </a:r>
                      <a:endParaRPr sz="1300" u="none" cap="none" strike="noStrike"/>
                    </a:p>
                  </a:txBody>
                  <a:tcPr marT="91425" marB="91425" marR="91425" marL="91425"/>
                </a:tc>
              </a:tr>
              <a:tr h="775950">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Suspense</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solidFill>
                            <a:schemeClr val="dk1"/>
                          </a:solidFill>
                          <a:highlight>
                            <a:srgbClr val="FFFFFF"/>
                          </a:highlight>
                        </a:rPr>
                        <a:t>An account that temporarily records amounts that are yet to have their proper accounts determined or aren’t to be included in accounts</a:t>
                      </a:r>
                      <a:endParaRPr sz="130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solidFill>
                            <a:schemeClr val="dk1"/>
                          </a:solidFill>
                          <a:highlight>
                            <a:srgbClr val="FFFFFF"/>
                          </a:highlight>
                        </a:rPr>
                        <a:t>Money paid to you in error that needs to be returned, wrong card used and amount to be repaid</a:t>
                      </a:r>
                      <a:endParaRPr sz="1300" u="none" cap="none" strike="noStrike">
                        <a:solidFill>
                          <a:schemeClr val="dk1"/>
                        </a:solidFill>
                        <a:highlight>
                          <a:srgbClr val="FFFFFF"/>
                        </a:highlight>
                      </a:endParaRPr>
                    </a:p>
                  </a:txBody>
                  <a:tcPr marT="91425" marB="91425" marR="91425" marL="91425"/>
                </a:tc>
              </a:tr>
              <a:tr h="797575">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Unexpended Grants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Grants / Contract funds received but not yet accounted for to the funder</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Until funding terms and conditions have been met and any reporting requirements completed / accepted you may need to return the funds.</a:t>
                      </a:r>
                      <a:endParaRPr sz="1300" u="none" cap="none" strike="noStrike"/>
                    </a:p>
                  </a:txBody>
                  <a:tcPr marT="91425" marB="91425" marR="91425" marL="91425"/>
                </a:tc>
              </a:tr>
              <a:tr h="406600">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Net Assets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Total Assets </a:t>
                      </a:r>
                      <a:r>
                        <a:rPr i="1" lang="en-US" sz="1300" u="none" cap="none" strike="noStrike"/>
                        <a:t>less</a:t>
                      </a:r>
                      <a:r>
                        <a:rPr lang="en-US" sz="1300" u="none" cap="none" strike="noStrike"/>
                        <a:t> Liabilities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“Net Assets” amount should equal “Total Equity”</a:t>
                      </a:r>
                      <a:endParaRPr sz="1300" u="none" cap="none" strike="noStrike"/>
                    </a:p>
                  </a:txBody>
                  <a:tcPr marT="91425" marB="91425" marR="91425" marL="91425"/>
                </a:tc>
              </a:tr>
              <a:tr h="625575">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Equity</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Total value of your Assets </a:t>
                      </a:r>
                      <a:r>
                        <a:rPr i="1" lang="en-US" sz="1300" u="none" cap="none" strike="noStrike"/>
                        <a:t>less</a:t>
                      </a:r>
                      <a:r>
                        <a:rPr lang="en-US" sz="1300" u="none" cap="none" strike="noStrike"/>
                        <a:t> the sum of your Liabilities </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solidFill>
                            <a:schemeClr val="dk1"/>
                          </a:solidFill>
                        </a:rPr>
                        <a:t>If</a:t>
                      </a:r>
                      <a:r>
                        <a:rPr lang="en-US" sz="1300" u="none" cap="none" strike="noStrike">
                          <a:solidFill>
                            <a:schemeClr val="dk1"/>
                          </a:solidFill>
                          <a:highlight>
                            <a:srgbClr val="FFFFFF"/>
                          </a:highlight>
                        </a:rPr>
                        <a:t> your organisation were to stop operating tomorrow and all of your assets were to be liquidated, your equity would be the amount that is left</a:t>
                      </a:r>
                      <a:endParaRPr sz="1400" u="none" cap="none" strike="noStrike">
                        <a:solidFill>
                          <a:schemeClr val="dk1"/>
                        </a:solidFill>
                      </a:endParaRPr>
                    </a:p>
                  </a:txBody>
                  <a:tcPr marT="91425" marB="91425" marR="91425" marL="91425"/>
                </a:tc>
              </a:tr>
              <a:tr h="527675">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Current Year Earnings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“Net Profit” from Profit &amp; Loss Report</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t/>
                      </a:r>
                      <a:endParaRPr sz="1300" u="none" cap="none" strike="noStrike"/>
                    </a:p>
                  </a:txBody>
                  <a:tcPr marT="91425" marB="91425" marR="91425" marL="91425"/>
                </a:tc>
              </a:tr>
              <a:tr h="613450">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Retained Earnings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Accumulated “Net Profit” from previous years Profit &amp; Loss Reports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t/>
                      </a:r>
                      <a:endParaRPr sz="1300" u="none" cap="none" strike="noStrike"/>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25b9af943f2_0_62"/>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800"/>
              <a:t>BALANCE SHEET - EXAMPLE</a:t>
            </a:r>
            <a:endParaRPr sz="2500"/>
          </a:p>
        </p:txBody>
      </p:sp>
      <p:pic>
        <p:nvPicPr>
          <p:cNvPr id="106" name="Google Shape;106;g25b9af943f2_0_62"/>
          <p:cNvPicPr preferRelativeResize="0"/>
          <p:nvPr/>
        </p:nvPicPr>
        <p:blipFill rotWithShape="1">
          <a:blip r:embed="rId3">
            <a:alphaModFix/>
          </a:blip>
          <a:srcRect b="0" l="0" r="0" t="0"/>
          <a:stretch/>
        </p:blipFill>
        <p:spPr>
          <a:xfrm>
            <a:off x="328850" y="680500"/>
            <a:ext cx="5223850" cy="6177500"/>
          </a:xfrm>
          <a:prstGeom prst="rect">
            <a:avLst/>
          </a:prstGeom>
          <a:noFill/>
          <a:ln>
            <a:noFill/>
          </a:ln>
        </p:spPr>
      </p:pic>
      <p:pic>
        <p:nvPicPr>
          <p:cNvPr id="107" name="Google Shape;107;g25b9af943f2_0_62"/>
          <p:cNvPicPr preferRelativeResize="0"/>
          <p:nvPr/>
        </p:nvPicPr>
        <p:blipFill rotWithShape="1">
          <a:blip r:embed="rId4">
            <a:alphaModFix/>
          </a:blip>
          <a:srcRect b="0" l="0" r="0" t="0"/>
          <a:stretch/>
        </p:blipFill>
        <p:spPr>
          <a:xfrm>
            <a:off x="5790725" y="1430175"/>
            <a:ext cx="6171175" cy="53281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25b9af943f2_0_46"/>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200"/>
              <a:t>RED FLAGS &amp; POSSIBLE ACTION</a:t>
            </a:r>
            <a:endParaRPr sz="3200"/>
          </a:p>
        </p:txBody>
      </p:sp>
      <p:pic>
        <p:nvPicPr>
          <p:cNvPr descr="Logo, company name&#10;&#10;Description automatically generated" id="114" name="Google Shape;114;g25b9af943f2_0_46"/>
          <p:cNvPicPr preferRelativeResize="0"/>
          <p:nvPr/>
        </p:nvPicPr>
        <p:blipFill rotWithShape="1">
          <a:blip r:embed="rId3">
            <a:alphaModFix/>
          </a:blip>
          <a:srcRect b="0" l="0" r="0" t="0"/>
          <a:stretch/>
        </p:blipFill>
        <p:spPr>
          <a:xfrm>
            <a:off x="10562697" y="220749"/>
            <a:ext cx="1243825" cy="647075"/>
          </a:xfrm>
          <a:prstGeom prst="rect">
            <a:avLst/>
          </a:prstGeom>
          <a:noFill/>
          <a:ln>
            <a:noFill/>
          </a:ln>
        </p:spPr>
      </p:pic>
      <p:pic>
        <p:nvPicPr>
          <p:cNvPr id="115" name="Google Shape;115;g25b9af943f2_0_46"/>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pic>
        <p:nvPicPr>
          <p:cNvPr id="116" name="Google Shape;116;g25b9af943f2_0_46"/>
          <p:cNvPicPr preferRelativeResize="0"/>
          <p:nvPr/>
        </p:nvPicPr>
        <p:blipFill rotWithShape="1">
          <a:blip r:embed="rId5">
            <a:alphaModFix/>
          </a:blip>
          <a:srcRect b="0" l="0" r="0" t="0"/>
          <a:stretch/>
        </p:blipFill>
        <p:spPr>
          <a:xfrm rot="-1074453">
            <a:off x="20391" y="1468615"/>
            <a:ext cx="2821346" cy="2821346"/>
          </a:xfrm>
          <a:prstGeom prst="rect">
            <a:avLst/>
          </a:prstGeom>
          <a:noFill/>
          <a:ln>
            <a:noFill/>
          </a:ln>
        </p:spPr>
      </p:pic>
      <p:sp>
        <p:nvSpPr>
          <p:cNvPr id="117" name="Google Shape;117;g25b9af943f2_0_46"/>
          <p:cNvSpPr txBox="1"/>
          <p:nvPr/>
        </p:nvSpPr>
        <p:spPr>
          <a:xfrm>
            <a:off x="2387600" y="1416775"/>
            <a:ext cx="8176800" cy="12678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“Total Bank” </a:t>
            </a:r>
            <a:r>
              <a:rPr b="1" i="0" lang="en-US" sz="2000" u="none" cap="none" strike="noStrike">
                <a:solidFill>
                  <a:srgbClr val="000000"/>
                </a:solidFill>
                <a:latin typeface="Arial"/>
                <a:ea typeface="Arial"/>
                <a:cs typeface="Arial"/>
                <a:sym typeface="Arial"/>
              </a:rPr>
              <a:t>+</a:t>
            </a:r>
            <a:r>
              <a:rPr b="0" i="0" lang="en-US" sz="1400" u="none" cap="none" strike="noStrike">
                <a:solidFill>
                  <a:srgbClr val="000000"/>
                </a:solidFill>
                <a:latin typeface="Arial"/>
                <a:ea typeface="Arial"/>
                <a:cs typeface="Arial"/>
                <a:sym typeface="Arial"/>
              </a:rPr>
              <a:t> “Accounts Receivable” balance is less than your “Liabilities”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Encourage staff to take annual leave to reduce your Leave Liability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Review up and coming expenses and reduce spending where possible</a:t>
            </a:r>
            <a:endParaRPr b="0" i="0" sz="1400" u="none" cap="none" strike="noStrike">
              <a:solidFill>
                <a:srgbClr val="000000"/>
              </a:solidFill>
              <a:latin typeface="Arial"/>
              <a:ea typeface="Arial"/>
              <a:cs typeface="Arial"/>
              <a:sym typeface="Arial"/>
            </a:endParaRPr>
          </a:p>
        </p:txBody>
      </p:sp>
      <p:sp>
        <p:nvSpPr>
          <p:cNvPr id="118" name="Google Shape;118;g25b9af943f2_0_46"/>
          <p:cNvSpPr txBox="1"/>
          <p:nvPr/>
        </p:nvSpPr>
        <p:spPr>
          <a:xfrm>
            <a:off x="2469650" y="2684575"/>
            <a:ext cx="8176800" cy="113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2.	“GST” payable amount is larger than expected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Check GST allocation of income and expenses for the current period. Has GST been allocated correctly? If not, correct GST and update Balance Sheet</a:t>
            </a:r>
            <a:endParaRPr b="0" i="0" sz="1400" u="none" cap="none" strike="noStrike">
              <a:solidFill>
                <a:srgbClr val="000000"/>
              </a:solidFill>
              <a:latin typeface="Arial"/>
              <a:ea typeface="Arial"/>
              <a:cs typeface="Arial"/>
              <a:sym typeface="Arial"/>
            </a:endParaRPr>
          </a:p>
        </p:txBody>
      </p:sp>
      <p:sp>
        <p:nvSpPr>
          <p:cNvPr id="119" name="Google Shape;119;g25b9af943f2_0_46"/>
          <p:cNvSpPr txBox="1"/>
          <p:nvPr/>
        </p:nvSpPr>
        <p:spPr>
          <a:xfrm>
            <a:off x="2469650" y="3980000"/>
            <a:ext cx="8176800" cy="113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3.	“Suspense” entry doesn’t revert to zero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Investigate suspense entries to see if transaction needs to be coded to an expense account or when corresponding debit / credit entry is expected to zero out original suspense entry</a:t>
            </a:r>
            <a:endParaRPr b="0" i="0" sz="1400" u="none" cap="none" strike="noStrike">
              <a:solidFill>
                <a:srgbClr val="000000"/>
              </a:solidFill>
              <a:latin typeface="Arial"/>
              <a:ea typeface="Arial"/>
              <a:cs typeface="Arial"/>
              <a:sym typeface="Arial"/>
            </a:endParaRPr>
          </a:p>
        </p:txBody>
      </p:sp>
      <p:sp>
        <p:nvSpPr>
          <p:cNvPr id="120" name="Google Shape;120;g25b9af943f2_0_46"/>
          <p:cNvSpPr txBox="1"/>
          <p:nvPr/>
        </p:nvSpPr>
        <p:spPr>
          <a:xfrm>
            <a:off x="2469650" y="5398500"/>
            <a:ext cx="8176800" cy="113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4.	Significant changes to Assets &amp; Liabilities year over year</a:t>
            </a:r>
            <a:endParaRPr b="0" i="0" sz="1400" u="none" cap="none" strike="noStrike">
              <a:solidFill>
                <a:srgbClr val="000000"/>
              </a:solidFill>
              <a:latin typeface="Arial"/>
              <a:ea typeface="Arial"/>
              <a:cs typeface="Arial"/>
              <a:sym typeface="Arial"/>
            </a:endParaRPr>
          </a:p>
          <a:p>
            <a:pPr indent="-317500" lvl="1" marL="914400" marR="0" rtl="0" algn="l">
              <a:lnSpc>
                <a:spcPct val="100000"/>
              </a:lnSpc>
              <a:spcBef>
                <a:spcPts val="0"/>
              </a:spcBef>
              <a:spcAft>
                <a:spcPts val="0"/>
              </a:spcAft>
              <a:buClr>
                <a:srgbClr val="000000"/>
              </a:buClr>
              <a:buSzPts val="1400"/>
              <a:buFont typeface="Arial"/>
              <a:buAutoNum type="alphaLcPeriod"/>
            </a:pPr>
            <a:r>
              <a:rPr b="0" i="0" lang="en-US" sz="1400" u="none" cap="none" strike="noStrike">
                <a:solidFill>
                  <a:srgbClr val="000000"/>
                </a:solidFill>
                <a:latin typeface="Arial"/>
                <a:ea typeface="Arial"/>
                <a:cs typeface="Arial"/>
                <a:sym typeface="Arial"/>
              </a:rPr>
              <a:t>Is there a known reason for this change i.e planned expansion? If not, investigate further so that you know why</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g25b9af943f2_0_75"/>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3000"/>
              <a:t>WHAT’S IN A PROFIT &amp; LOSS REPORT?</a:t>
            </a:r>
            <a:endParaRPr sz="3000"/>
          </a:p>
        </p:txBody>
      </p:sp>
      <p:pic>
        <p:nvPicPr>
          <p:cNvPr descr="Logo, company name&#10;&#10;Description automatically generated" id="127" name="Google Shape;127;g25b9af943f2_0_75"/>
          <p:cNvPicPr preferRelativeResize="0"/>
          <p:nvPr/>
        </p:nvPicPr>
        <p:blipFill rotWithShape="1">
          <a:blip r:embed="rId3">
            <a:alphaModFix/>
          </a:blip>
          <a:srcRect b="0" l="0" r="0" t="0"/>
          <a:stretch/>
        </p:blipFill>
        <p:spPr>
          <a:xfrm>
            <a:off x="10355623" y="220738"/>
            <a:ext cx="1450894" cy="754824"/>
          </a:xfrm>
          <a:prstGeom prst="rect">
            <a:avLst/>
          </a:prstGeom>
          <a:noFill/>
          <a:ln>
            <a:noFill/>
          </a:ln>
        </p:spPr>
      </p:pic>
      <p:pic>
        <p:nvPicPr>
          <p:cNvPr id="128" name="Google Shape;128;g25b9af943f2_0_75"/>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sp>
        <p:nvSpPr>
          <p:cNvPr id="129" name="Google Shape;129;g25b9af943f2_0_75"/>
          <p:cNvSpPr txBox="1"/>
          <p:nvPr/>
        </p:nvSpPr>
        <p:spPr>
          <a:xfrm>
            <a:off x="1312950" y="1279050"/>
            <a:ext cx="9566100" cy="5121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1"/>
              </a:buClr>
              <a:buSzPts val="1100"/>
              <a:buFont typeface="Arial"/>
              <a:buNone/>
            </a:pPr>
            <a:r>
              <a:rPr b="0" i="0" lang="en-US" sz="1700" u="none" cap="none" strike="noStrike">
                <a:solidFill>
                  <a:srgbClr val="000A1E"/>
                </a:solidFill>
                <a:highlight>
                  <a:srgbClr val="FFFFFF"/>
                </a:highlight>
                <a:latin typeface="Arial"/>
                <a:ea typeface="Arial"/>
                <a:cs typeface="Arial"/>
                <a:sym typeface="Arial"/>
              </a:rPr>
              <a:t>Profit &amp; Loss Reports are also known as income statements. </a:t>
            </a:r>
            <a:endParaRPr b="0" i="0" sz="1700" u="none" cap="none" strike="noStrike">
              <a:solidFill>
                <a:srgbClr val="000A1E"/>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chemeClr val="dk1"/>
              </a:buClr>
              <a:buSzPts val="1100"/>
              <a:buFont typeface="Arial"/>
              <a:buNone/>
            </a:pPr>
            <a:r>
              <a:rPr b="0" i="0" lang="en-US" sz="1700" u="none" cap="none" strike="noStrike">
                <a:solidFill>
                  <a:srgbClr val="000A1E"/>
                </a:solidFill>
                <a:highlight>
                  <a:srgbClr val="FFFFFF"/>
                </a:highlight>
                <a:latin typeface="Arial"/>
                <a:ea typeface="Arial"/>
                <a:cs typeface="Arial"/>
                <a:sym typeface="Arial"/>
              </a:rPr>
              <a:t>Use the Profit and Loss report to see a snapshot of your organisation’s income, expenses and profit for a specific period.</a:t>
            </a:r>
            <a:endParaRPr b="0" i="0" sz="1700" u="none" cap="none" strike="noStrike">
              <a:solidFill>
                <a:srgbClr val="000A1E"/>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chemeClr val="dk1"/>
              </a:buClr>
              <a:buSzPts val="1100"/>
              <a:buFont typeface="Arial"/>
              <a:buNone/>
            </a:pPr>
            <a:r>
              <a:rPr b="0" i="0" lang="en-US" sz="1700" u="none" cap="none" strike="noStrike">
                <a:solidFill>
                  <a:srgbClr val="000A1E"/>
                </a:solidFill>
                <a:highlight>
                  <a:srgbClr val="FFFFFF"/>
                </a:highlight>
                <a:latin typeface="Arial"/>
                <a:ea typeface="Arial"/>
                <a:cs typeface="Arial"/>
                <a:sym typeface="Arial"/>
              </a:rPr>
              <a:t>The Profit and Loss report displays accounts with an income and expense account type and reports exclusive of GST.</a:t>
            </a:r>
            <a:endParaRPr b="0" i="0" sz="1700" u="none" cap="none" strike="noStrike">
              <a:solidFill>
                <a:srgbClr val="000A1E"/>
              </a:solidFill>
              <a:highlight>
                <a:srgbClr val="FFFFFF"/>
              </a:highlight>
              <a:latin typeface="Arial"/>
              <a:ea typeface="Arial"/>
              <a:cs typeface="Arial"/>
              <a:sym typeface="Arial"/>
            </a:endParaRPr>
          </a:p>
          <a:p>
            <a:pPr indent="0" lvl="0" marL="0" marR="0" rtl="0" algn="ctr">
              <a:lnSpc>
                <a:spcPct val="115000"/>
              </a:lnSpc>
              <a:spcBef>
                <a:spcPts val="1200"/>
              </a:spcBef>
              <a:spcAft>
                <a:spcPts val="0"/>
              </a:spcAft>
              <a:buClr>
                <a:srgbClr val="000000"/>
              </a:buClr>
              <a:buSzPts val="2700"/>
              <a:buFont typeface="Arial"/>
              <a:buNone/>
            </a:pPr>
            <a:r>
              <a:t/>
            </a:r>
            <a:endParaRPr b="0" i="0" sz="1700" u="none" cap="none" strike="noStrike">
              <a:solidFill>
                <a:srgbClr val="4D5156"/>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1" i="0" lang="en-US" sz="1700" u="none" cap="none" strike="noStrike">
                <a:solidFill>
                  <a:srgbClr val="111111"/>
                </a:solidFill>
                <a:highlight>
                  <a:srgbClr val="FFFFFF"/>
                </a:highlight>
                <a:latin typeface="Arial"/>
                <a:ea typeface="Arial"/>
                <a:cs typeface="Arial"/>
                <a:sym typeface="Arial"/>
              </a:rPr>
              <a:t>Recommendations:</a:t>
            </a:r>
            <a:endParaRPr b="1"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Reconciliations should be as up to date as possible to ensure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accuracy prior to running a Profit &amp; Loss Report</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Compare current period with previous period/s for context</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rPr b="0" i="0" lang="en-US" sz="1700" u="none" cap="none" strike="noStrike">
                <a:solidFill>
                  <a:srgbClr val="111111"/>
                </a:solidFill>
                <a:highlight>
                  <a:srgbClr val="FFFFFF"/>
                </a:highlight>
                <a:latin typeface="Arial"/>
                <a:ea typeface="Arial"/>
                <a:cs typeface="Arial"/>
                <a:sym typeface="Arial"/>
              </a:rPr>
              <a:t>Compare Actuals to Budget entered to see how you are tracking throughout the year</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a:p>
            <a:pPr indent="0" lvl="0" marL="0" marR="0" rtl="0" algn="ctr">
              <a:lnSpc>
                <a:spcPct val="115000"/>
              </a:lnSpc>
              <a:spcBef>
                <a:spcPts val="0"/>
              </a:spcBef>
              <a:spcAft>
                <a:spcPts val="0"/>
              </a:spcAft>
              <a:buClr>
                <a:srgbClr val="000000"/>
              </a:buClr>
              <a:buSzPts val="2700"/>
              <a:buFont typeface="Arial"/>
              <a:buNone/>
            </a:pPr>
            <a:r>
              <a:t/>
            </a:r>
            <a:endParaRPr b="0" i="0" sz="1700" u="none" cap="none" strike="noStrike">
              <a:solidFill>
                <a:srgbClr val="111111"/>
              </a:solidFill>
              <a:highlight>
                <a:srgbClr val="FFFFFF"/>
              </a:highlight>
              <a:latin typeface="Arial"/>
              <a:ea typeface="Arial"/>
              <a:cs typeface="Arial"/>
              <a:sym typeface="Arial"/>
            </a:endParaRPr>
          </a:p>
        </p:txBody>
      </p:sp>
      <p:sp>
        <p:nvSpPr>
          <p:cNvPr id="130" name="Google Shape;130;g25b9af943f2_0_75"/>
          <p:cNvSpPr txBox="1"/>
          <p:nvPr/>
        </p:nvSpPr>
        <p:spPr>
          <a:xfrm rot="-1665460">
            <a:off x="10222225" y="3048272"/>
            <a:ext cx="1824222" cy="1582541"/>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100"/>
              <a:buFont typeface="Arial"/>
              <a:buNone/>
            </a:pPr>
            <a:r>
              <a:rPr b="1" i="0" lang="en-US" sz="2100" u="none" cap="none" strike="noStrike">
                <a:solidFill>
                  <a:srgbClr val="FF0000"/>
                </a:solidFill>
                <a:latin typeface="Avenir"/>
                <a:ea typeface="Avenir"/>
                <a:cs typeface="Avenir"/>
                <a:sym typeface="Avenir"/>
              </a:rPr>
              <a:t>NOTE</a:t>
            </a:r>
            <a:endParaRPr b="1" i="0" sz="2100" u="none" cap="none" strike="noStrike">
              <a:solidFill>
                <a:srgbClr val="FF0000"/>
              </a:solidFill>
              <a:latin typeface="Avenir"/>
              <a:ea typeface="Avenir"/>
              <a:cs typeface="Avenir"/>
              <a:sym typeface="Avenir"/>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venir"/>
                <a:ea typeface="Avenir"/>
                <a:cs typeface="Avenir"/>
                <a:sym typeface="Avenir"/>
              </a:rPr>
              <a:t>Profit &amp; Loss Report doesn’t include fixed assets purchased</a:t>
            </a:r>
            <a:endParaRPr b="0" i="0" sz="1500" u="none" cap="none" strike="noStrike">
              <a:solidFill>
                <a:schemeClr val="dk1"/>
              </a:solidFill>
              <a:latin typeface="Avenir"/>
              <a:ea typeface="Avenir"/>
              <a:cs typeface="Avenir"/>
              <a:sym typeface="Aveni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5be2d600b4_0_0"/>
          <p:cNvSpPr txBox="1"/>
          <p:nvPr>
            <p:ph type="title"/>
          </p:nvPr>
        </p:nvSpPr>
        <p:spPr>
          <a:xfrm>
            <a:off x="230099" y="236925"/>
            <a:ext cx="11731800" cy="630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lang="en-US" sz="2400"/>
              <a:t>PROFIT &amp; LOSS REPORT - TERMS &amp; DEFINITIONS</a:t>
            </a:r>
            <a:endParaRPr sz="2100"/>
          </a:p>
        </p:txBody>
      </p:sp>
      <p:pic>
        <p:nvPicPr>
          <p:cNvPr descr="Logo, company name&#10;&#10;Description automatically generated" id="137" name="Google Shape;137;g25be2d600b4_0_0"/>
          <p:cNvPicPr preferRelativeResize="0"/>
          <p:nvPr/>
        </p:nvPicPr>
        <p:blipFill rotWithShape="1">
          <a:blip r:embed="rId3">
            <a:alphaModFix/>
          </a:blip>
          <a:srcRect b="0" l="0" r="0" t="0"/>
          <a:stretch/>
        </p:blipFill>
        <p:spPr>
          <a:xfrm>
            <a:off x="10593788" y="220748"/>
            <a:ext cx="1212738" cy="630900"/>
          </a:xfrm>
          <a:prstGeom prst="rect">
            <a:avLst/>
          </a:prstGeom>
          <a:noFill/>
          <a:ln>
            <a:noFill/>
          </a:ln>
        </p:spPr>
      </p:pic>
      <p:pic>
        <p:nvPicPr>
          <p:cNvPr id="138" name="Google Shape;138;g25be2d600b4_0_0"/>
          <p:cNvPicPr preferRelativeResize="0"/>
          <p:nvPr/>
        </p:nvPicPr>
        <p:blipFill rotWithShape="1">
          <a:blip r:embed="rId4">
            <a:alphaModFix/>
          </a:blip>
          <a:srcRect b="0" l="0" r="0" t="0"/>
          <a:stretch/>
        </p:blipFill>
        <p:spPr>
          <a:xfrm>
            <a:off x="228600" y="158475"/>
            <a:ext cx="2159000" cy="944726"/>
          </a:xfrm>
          <a:prstGeom prst="rect">
            <a:avLst/>
          </a:prstGeom>
          <a:noFill/>
          <a:ln>
            <a:noFill/>
          </a:ln>
        </p:spPr>
      </p:pic>
      <p:graphicFrame>
        <p:nvGraphicFramePr>
          <p:cNvPr id="139" name="Google Shape;139;g25be2d600b4_0_0"/>
          <p:cNvGraphicFramePr/>
          <p:nvPr/>
        </p:nvGraphicFramePr>
        <p:xfrm>
          <a:off x="527575" y="1347315"/>
          <a:ext cx="3000000" cy="3000000"/>
        </p:xfrm>
        <a:graphic>
          <a:graphicData uri="http://schemas.openxmlformats.org/drawingml/2006/table">
            <a:tbl>
              <a:tblPr>
                <a:noFill/>
                <a:tableStyleId>{5E226909-8869-4A8B-B628-5FDC611015B1}</a:tableStyleId>
              </a:tblPr>
              <a:tblGrid>
                <a:gridCol w="1912775"/>
                <a:gridCol w="4415300"/>
                <a:gridCol w="4618325"/>
              </a:tblGrid>
              <a:tr h="47147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Term</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Definition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Notes &amp; Examples </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Income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Revenue into your organisation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Donations, Registrations, Grants, Sales, Interest Income</a:t>
                      </a:r>
                      <a:endParaRPr sz="1350" u="none" cap="none" strike="noStrike"/>
                    </a:p>
                  </a:txBody>
                  <a:tcPr marT="91425" marB="91425" marR="91425" marL="91425"/>
                </a:tc>
              </a:tr>
              <a:tr h="8000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Cost of Sales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Expense codes related directly to the cost of goods sold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Production, manufacturing costs</a:t>
                      </a:r>
                      <a:endParaRPr sz="1350" u="none" cap="none" strike="noStrike">
                        <a:solidFill>
                          <a:srgbClr val="111111"/>
                        </a:solidFill>
                        <a:highlight>
                          <a:srgbClr val="FFFFFF"/>
                        </a:highlight>
                      </a:endParaRPr>
                    </a:p>
                  </a:txBody>
                  <a:tcPr marT="91425" marB="91425" marR="91425" marL="91425"/>
                </a:tc>
              </a:tr>
              <a:tr h="6892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Other Income</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Additional income that doesn’t fit into main income categories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Grants received in advance </a:t>
                      </a:r>
                      <a:endParaRPr sz="1350" u="none" cap="none" strike="noStrike"/>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Gross Profit</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chemeClr val="dk1"/>
                          </a:solidFill>
                          <a:highlight>
                            <a:srgbClr val="FFFFFF"/>
                          </a:highlight>
                        </a:rPr>
                        <a:t>Gross profit is the money you have left after paying for the things you sold to customers.</a:t>
                      </a:r>
                      <a:endParaRPr sz="135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rgbClr val="111111"/>
                          </a:solidFill>
                          <a:highlight>
                            <a:srgbClr val="FFFFFF"/>
                          </a:highlight>
                        </a:rPr>
                        <a:t>Total income less Cost of Sales - Gross Profit</a:t>
                      </a:r>
                      <a:endParaRPr sz="1350" u="none" cap="none" strike="noStrike">
                        <a:solidFill>
                          <a:srgbClr val="111111"/>
                        </a:solidFill>
                        <a:highlight>
                          <a:srgbClr val="FFFFFF"/>
                        </a:highlight>
                      </a:endParaRPr>
                    </a:p>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chemeClr val="dk1"/>
                          </a:solidFill>
                          <a:highlight>
                            <a:srgbClr val="FFFFFF"/>
                          </a:highlight>
                        </a:rPr>
                        <a:t>You don’t get to keep the gross profit. You still need to pay other operating expenses and taxes from this pot of money.</a:t>
                      </a:r>
                      <a:endParaRPr sz="1400" u="none" cap="none" strike="noStrike"/>
                    </a:p>
                  </a:txBody>
                  <a:tcPr marT="91425" marB="91425" marR="91425" marL="91425"/>
                </a:tc>
              </a:tr>
              <a:tr h="1249050">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Operating Expenses</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solidFill>
                            <a:schemeClr val="dk1"/>
                          </a:solidFill>
                          <a:highlight>
                            <a:srgbClr val="FFFFFF"/>
                          </a:highlight>
                        </a:rPr>
                        <a:t>Operating expenses (often shortened to OpEx) are the costs of doing business.</a:t>
                      </a:r>
                      <a:endParaRPr sz="135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Operating Expenses are commonly divided into the following categories in your chart of accounts:</a:t>
                      </a:r>
                      <a:endParaRPr sz="1350" u="none" cap="none" strike="noStrike"/>
                    </a:p>
                    <a:p>
                      <a:pPr indent="-314325" lvl="0" marL="457200" marR="0" rtl="0" algn="l">
                        <a:lnSpc>
                          <a:spcPct val="100000"/>
                        </a:lnSpc>
                        <a:spcBef>
                          <a:spcPts val="0"/>
                        </a:spcBef>
                        <a:spcAft>
                          <a:spcPts val="0"/>
                        </a:spcAft>
                        <a:buClr>
                          <a:srgbClr val="000000"/>
                        </a:buClr>
                        <a:buSzPts val="1350"/>
                        <a:buFont typeface="Arial"/>
                        <a:buAutoNum type="arabicPeriod"/>
                      </a:pPr>
                      <a:r>
                        <a:rPr lang="en-US" sz="1350" u="none" cap="none" strike="noStrike"/>
                        <a:t>Direct Costs (Cost of Goods Sold / Cost of Sales)</a:t>
                      </a:r>
                      <a:endParaRPr sz="1350" u="none" cap="none" strike="noStrike"/>
                    </a:p>
                    <a:p>
                      <a:pPr indent="-314325" lvl="0" marL="457200" marR="0" rtl="0" algn="l">
                        <a:lnSpc>
                          <a:spcPct val="100000"/>
                        </a:lnSpc>
                        <a:spcBef>
                          <a:spcPts val="0"/>
                        </a:spcBef>
                        <a:spcAft>
                          <a:spcPts val="0"/>
                        </a:spcAft>
                        <a:buClr>
                          <a:srgbClr val="000000"/>
                        </a:buClr>
                        <a:buSzPts val="1350"/>
                        <a:buFont typeface="Arial"/>
                        <a:buAutoNum type="arabicPeriod"/>
                      </a:pPr>
                      <a:r>
                        <a:rPr lang="en-US" sz="1350" u="none" cap="none" strike="noStrike"/>
                        <a:t>Expenses</a:t>
                      </a:r>
                      <a:endParaRPr sz="1350" u="none" cap="none" strike="noStrike"/>
                    </a:p>
                    <a:p>
                      <a:pPr indent="-314325" lvl="0" marL="457200" marR="0" rtl="0" algn="l">
                        <a:lnSpc>
                          <a:spcPct val="100000"/>
                        </a:lnSpc>
                        <a:spcBef>
                          <a:spcPts val="0"/>
                        </a:spcBef>
                        <a:spcAft>
                          <a:spcPts val="0"/>
                        </a:spcAft>
                        <a:buClr>
                          <a:srgbClr val="000000"/>
                        </a:buClr>
                        <a:buSzPts val="1350"/>
                        <a:buFont typeface="Arial"/>
                        <a:buAutoNum type="arabicPeriod"/>
                      </a:pPr>
                      <a:r>
                        <a:rPr lang="en-US" sz="1350" u="none" cap="none" strike="noStrike"/>
                        <a:t>Overheads</a:t>
                      </a:r>
                      <a:endParaRPr sz="1400" u="none" cap="none" strike="noStrike"/>
                    </a:p>
                  </a:txBody>
                  <a:tcPr marT="91425" marB="91425" marR="91425" marL="91425"/>
                </a:tc>
              </a:tr>
              <a:tr h="471475">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Net Profit</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50"/>
                        <a:buFont typeface="Arial"/>
                        <a:buNone/>
                      </a:pPr>
                      <a:r>
                        <a:rPr lang="en-US" sz="1350" u="none" cap="none" strike="noStrike"/>
                        <a:t>Net Profit = Gross Profit </a:t>
                      </a:r>
                      <a:r>
                        <a:rPr i="1" lang="en-US" sz="1350" u="none" cap="none" strike="noStrike"/>
                        <a:t>less</a:t>
                      </a:r>
                      <a:r>
                        <a:rPr lang="en-US" sz="1350" u="none" cap="none" strike="noStrike"/>
                        <a:t> expenses  </a:t>
                      </a:r>
                      <a:endParaRPr sz="135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Office Theme">
  <a:themeElements>
    <a:clrScheme name="Custom 11">
      <a:dk1>
        <a:srgbClr val="000000"/>
      </a:dk1>
      <a:lt1>
        <a:srgbClr val="FFFFFF"/>
      </a:lt1>
      <a:dk2>
        <a:srgbClr val="8439BD"/>
      </a:dk2>
      <a:lt2>
        <a:srgbClr val="EBEBEB"/>
      </a:lt2>
      <a:accent1>
        <a:srgbClr val="0EABB7"/>
      </a:accent1>
      <a:accent2>
        <a:srgbClr val="4868E5"/>
      </a:accent2>
      <a:accent3>
        <a:srgbClr val="20A472"/>
      </a:accent3>
      <a:accent4>
        <a:srgbClr val="B13DC8"/>
      </a:accent4>
      <a:accent5>
        <a:srgbClr val="172DA6"/>
      </a:accent5>
      <a:accent6>
        <a:srgbClr val="00B0F0"/>
      </a:accent6>
      <a:hlink>
        <a:srgbClr val="00B0F0"/>
      </a:hlink>
      <a:folHlink>
        <a:srgbClr val="B13DC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2022-04-20T20:32:45Z</dcterms:created>
  <dc:creator>Tracy Stockman</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