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6858000" cx="12192000"/>
  <p:notesSz cx="7315200" cy="96012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A4A3A4"/>
          </p15:clr>
        </p15:guide>
        <p15:guide id="2" orient="horz" pos="2160">
          <p15:clr>
            <a:srgbClr val="A4A3A4"/>
          </p15:clr>
        </p15:guide>
      </p15:sldGuideLst>
    </p:ext>
    <p:ext uri="GoogleSlidesCustomDataVersion2">
      <go:slidesCustomData xmlns:go="http://customooxmlschemas.google.com/" r:id="rId35" roundtripDataSignature="AMtx7mgol7AE8Id5Cwbl4IUEMdURM7wT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33E7CBB-CB96-4F6B-A4A2-32AA39863FBB}">
  <a:tblStyle styleId="{A33E7CBB-CB96-4F6B-A4A2-32AA39863FB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0"/>
        <p:guide pos="216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169920" cy="481727"/>
          </a:xfrm>
          <a:prstGeom prst="rect">
            <a:avLst/>
          </a:prstGeom>
          <a:noFill/>
          <a:ln>
            <a:noFill/>
          </a:ln>
        </p:spPr>
        <p:txBody>
          <a:bodyPr anchorCtr="0" anchor="t"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7" y="1"/>
            <a:ext cx="3169920" cy="481727"/>
          </a:xfrm>
          <a:prstGeom prst="rect">
            <a:avLst/>
          </a:prstGeom>
          <a:noFill/>
          <a:ln>
            <a:noFill/>
          </a:ln>
        </p:spPr>
        <p:txBody>
          <a:bodyPr anchorCtr="0" anchor="t" bIns="48325" lIns="96650" spcFirstLastPara="1" rIns="96650" wrap="square" tIns="48325">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0" y="4620577"/>
            <a:ext cx="5852160" cy="3780474"/>
          </a:xfrm>
          <a:prstGeom prst="rect">
            <a:avLst/>
          </a:prstGeom>
          <a:noFill/>
          <a:ln>
            <a:noFill/>
          </a:ln>
        </p:spPr>
        <p:txBody>
          <a:bodyPr anchorCtr="0" anchor="t" bIns="48325" lIns="96650" spcFirstLastPara="1" rIns="96650" wrap="square" tIns="483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4"/>
            <a:ext cx="3169920" cy="481726"/>
          </a:xfrm>
          <a:prstGeom prst="rect">
            <a:avLst/>
          </a:prstGeom>
          <a:noFill/>
          <a:ln>
            <a:noFill/>
          </a:ln>
        </p:spPr>
        <p:txBody>
          <a:bodyPr anchorCtr="0" anchor="b"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 name="Google Shape;53;p1:notes"/>
          <p:cNvSpPr txBox="1"/>
          <p:nvPr>
            <p:ph idx="1" type="body"/>
          </p:nvPr>
        </p:nvSpPr>
        <p:spPr>
          <a:xfrm>
            <a:off x="731520" y="4620577"/>
            <a:ext cx="5852160" cy="3780474"/>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	</a:t>
            </a:r>
            <a:endParaRPr/>
          </a:p>
        </p:txBody>
      </p:sp>
      <p:sp>
        <p:nvSpPr>
          <p:cNvPr id="54" name="Google Shape;54;p1: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80f94eb5f3_0_53: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280f94eb5f3_0_53: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t/>
            </a:r>
            <a:endParaRPr/>
          </a:p>
        </p:txBody>
      </p:sp>
      <p:sp>
        <p:nvSpPr>
          <p:cNvPr id="156" name="Google Shape;156;g280f94eb5f3_0_53: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80f94eb5f3_0_108: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280f94eb5f3_0_108: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t/>
            </a:r>
            <a:endParaRPr/>
          </a:p>
        </p:txBody>
      </p:sp>
      <p:sp>
        <p:nvSpPr>
          <p:cNvPr id="168" name="Google Shape;168;g280f94eb5f3_0_108: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80f94eb5f3_0_120: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280f94eb5f3_0_120: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t/>
            </a:r>
            <a:endParaRPr/>
          </a:p>
        </p:txBody>
      </p:sp>
      <p:sp>
        <p:nvSpPr>
          <p:cNvPr id="181" name="Google Shape;181;g280f94eb5f3_0_120: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474236272b_0_0: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2474236272b_0_0: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191" name="Google Shape;191;g2474236272b_0_0: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8107582d29_0_85: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g28107582d29_0_85: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201" name="Google Shape;201;g28107582d29_0_85: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8107582d29_0_98: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28107582d29_0_98: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212" name="Google Shape;212;g28107582d29_0_98: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8107582d29_0_109: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28107582d29_0_109: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223" name="Google Shape;223;g28107582d29_0_109: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8107582d29_0_120: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g28107582d29_0_120: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233" name="Google Shape;233;g28107582d29_0_120: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8107582d29_0_140: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28107582d29_0_140: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244" name="Google Shape;244;g28107582d29_0_140: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8107582d29_0_151: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g28107582d29_0_151: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255" name="Google Shape;255;g28107582d29_0_151: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765aa77877_0_29: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g2765aa77877_0_29: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t/>
            </a:r>
            <a:endParaRPr/>
          </a:p>
        </p:txBody>
      </p:sp>
      <p:sp>
        <p:nvSpPr>
          <p:cNvPr id="68" name="Google Shape;68;g2765aa77877_0_29: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8107582d29_0_162: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28107582d29_0_162: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266" name="Google Shape;266;g28107582d29_0_162: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8107582d29_0_36: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28107582d29_0_36: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276" name="Google Shape;276;g28107582d29_0_36: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8107582d29_0_47: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g28107582d29_0_47: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286" name="Google Shape;286;g28107582d29_0_47: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8107582d29_0_56: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28107582d29_0_56: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295" name="Google Shape;295;g28107582d29_0_56: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8107582d29_0_64: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28107582d29_0_64: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304" name="Google Shape;304;g28107582d29_0_64: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81ed8e4f60_0_0: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281ed8e4f60_0_0: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314" name="Google Shape;314;g281ed8e4f60_0_0: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81ed8e4f60_0_10: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g281ed8e4f60_0_10: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325" name="Google Shape;325;g281ed8e4f60_0_10: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7664ff940d_0_16: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g27664ff940d_0_16: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334" name="Google Shape;334;g27664ff940d_0_16: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80f94eb5f3_0_34: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g280f94eb5f3_0_34: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343" name="Google Shape;343;g280f94eb5f3_0_34: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80f94eb5f3_0_70: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g280f94eb5f3_0_70: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t/>
            </a:r>
            <a:endParaRPr/>
          </a:p>
        </p:txBody>
      </p:sp>
      <p:sp>
        <p:nvSpPr>
          <p:cNvPr id="78" name="Google Shape;78;g280f94eb5f3_0_70: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80f94eb5f3_0_80: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g280f94eb5f3_0_80: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t/>
            </a:r>
            <a:endParaRPr/>
          </a:p>
        </p:txBody>
      </p:sp>
      <p:sp>
        <p:nvSpPr>
          <p:cNvPr id="88" name="Google Shape;88;g280f94eb5f3_0_80: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80f94eb5f3_0_94: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g280f94eb5f3_0_94: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t/>
            </a:r>
            <a:endParaRPr/>
          </a:p>
        </p:txBody>
      </p:sp>
      <p:sp>
        <p:nvSpPr>
          <p:cNvPr id="99" name="Google Shape;99;g280f94eb5f3_0_94: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80f94eb5f3_0_3: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g280f94eb5f3_0_3: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t/>
            </a:r>
            <a:endParaRPr/>
          </a:p>
        </p:txBody>
      </p:sp>
      <p:sp>
        <p:nvSpPr>
          <p:cNvPr id="110" name="Google Shape;110;g280f94eb5f3_0_3: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80f94eb5f3_0_15: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280f94eb5f3_0_15: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t/>
            </a:r>
            <a:endParaRPr/>
          </a:p>
        </p:txBody>
      </p:sp>
      <p:sp>
        <p:nvSpPr>
          <p:cNvPr id="120" name="Google Shape;120;g280f94eb5f3_0_15: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80f94eb5f3_0_44: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g280f94eb5f3_0_44: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t/>
            </a:r>
            <a:endParaRPr/>
          </a:p>
        </p:txBody>
      </p:sp>
      <p:sp>
        <p:nvSpPr>
          <p:cNvPr id="130" name="Google Shape;130;g280f94eb5f3_0_44: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80f94eb5f3_0_24: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g280f94eb5f3_0_24: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t/>
            </a:r>
            <a:endParaRPr/>
          </a:p>
        </p:txBody>
      </p:sp>
      <p:sp>
        <p:nvSpPr>
          <p:cNvPr id="143" name="Google Shape;143;g280f94eb5f3_0_24: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Timeline">
  <p:cSld name="Single Timeline">
    <p:spTree>
      <p:nvGrpSpPr>
        <p:cNvPr id="15" name="Shape 15"/>
        <p:cNvGrpSpPr/>
        <p:nvPr/>
      </p:nvGrpSpPr>
      <p:grpSpPr>
        <a:xfrm>
          <a:off x="0" y="0"/>
          <a:ext cx="0" cy="0"/>
          <a:chOff x="0" y="0"/>
          <a:chExt cx="0" cy="0"/>
        </a:xfrm>
      </p:grpSpPr>
      <p:sp>
        <p:nvSpPr>
          <p:cNvPr id="16" name="Google Shape;16;p17"/>
          <p:cNvSpPr txBox="1"/>
          <p:nvPr>
            <p:ph idx="1" type="body"/>
          </p:nvPr>
        </p:nvSpPr>
        <p:spPr>
          <a:xfrm>
            <a:off x="1823914" y="4817717"/>
            <a:ext cx="1796396"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4"/>
              </a:buClr>
              <a:buSzPts val="2000"/>
              <a:buNone/>
              <a:defRPr b="1" sz="20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 name="Google Shape;17;p17"/>
          <p:cNvSpPr txBox="1"/>
          <p:nvPr>
            <p:ph idx="2" type="body"/>
          </p:nvPr>
        </p:nvSpPr>
        <p:spPr>
          <a:xfrm>
            <a:off x="1823914" y="5210963"/>
            <a:ext cx="181356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200"/>
              <a:buNone/>
              <a:defRPr sz="12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7"/>
          <p:cNvSpPr txBox="1"/>
          <p:nvPr>
            <p:ph idx="3" type="body"/>
          </p:nvPr>
        </p:nvSpPr>
        <p:spPr>
          <a:xfrm>
            <a:off x="4134076" y="4817717"/>
            <a:ext cx="1796396"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5"/>
              </a:buClr>
              <a:buSzPts val="2000"/>
              <a:buNone/>
              <a:defRPr b="1" sz="2000">
                <a:solidFill>
                  <a:schemeClr val="accent5"/>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17"/>
          <p:cNvSpPr txBox="1"/>
          <p:nvPr>
            <p:ph idx="4" type="body"/>
          </p:nvPr>
        </p:nvSpPr>
        <p:spPr>
          <a:xfrm>
            <a:off x="4134076" y="5210963"/>
            <a:ext cx="181356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200"/>
              <a:buNone/>
              <a:defRPr sz="12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7"/>
          <p:cNvSpPr txBox="1"/>
          <p:nvPr>
            <p:ph idx="5" type="body"/>
          </p:nvPr>
        </p:nvSpPr>
        <p:spPr>
          <a:xfrm>
            <a:off x="6444238" y="4817717"/>
            <a:ext cx="1796396"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6"/>
              </a:buClr>
              <a:buSzPts val="2000"/>
              <a:buNone/>
              <a:defRPr b="1" sz="2000">
                <a:solidFill>
                  <a:schemeClr val="accent6"/>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17"/>
          <p:cNvSpPr txBox="1"/>
          <p:nvPr>
            <p:ph idx="6" type="body"/>
          </p:nvPr>
        </p:nvSpPr>
        <p:spPr>
          <a:xfrm>
            <a:off x="6444238" y="5210963"/>
            <a:ext cx="181356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200"/>
              <a:buNone/>
              <a:defRPr sz="12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7"/>
          <p:cNvSpPr txBox="1"/>
          <p:nvPr>
            <p:ph idx="7" type="body"/>
          </p:nvPr>
        </p:nvSpPr>
        <p:spPr>
          <a:xfrm>
            <a:off x="8754400" y="4817717"/>
            <a:ext cx="1796396"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2000"/>
              <a:buNone/>
              <a:defRPr b="1" sz="2000">
                <a:solidFill>
                  <a:schemeClr val="accent3"/>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17"/>
          <p:cNvSpPr txBox="1"/>
          <p:nvPr>
            <p:ph idx="8" type="body"/>
          </p:nvPr>
        </p:nvSpPr>
        <p:spPr>
          <a:xfrm>
            <a:off x="8754400" y="5210963"/>
            <a:ext cx="181356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200"/>
              <a:buNone/>
              <a:defRPr sz="12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7"/>
          <p:cNvSpPr txBox="1"/>
          <p:nvPr>
            <p:ph type="title"/>
          </p:nvPr>
        </p:nvSpPr>
        <p:spPr>
          <a:xfrm>
            <a:off x="230124" y="457200"/>
            <a:ext cx="11731752" cy="630936"/>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iple Timeline">
  <p:cSld name="Triple Timeline">
    <p:spTree>
      <p:nvGrpSpPr>
        <p:cNvPr id="25" name="Shape 25"/>
        <p:cNvGrpSpPr/>
        <p:nvPr/>
      </p:nvGrpSpPr>
      <p:grpSpPr>
        <a:xfrm>
          <a:off x="0" y="0"/>
          <a:ext cx="0" cy="0"/>
          <a:chOff x="0" y="0"/>
          <a:chExt cx="0" cy="0"/>
        </a:xfrm>
      </p:grpSpPr>
      <p:sp>
        <p:nvSpPr>
          <p:cNvPr id="26" name="Google Shape;26;p18"/>
          <p:cNvSpPr txBox="1"/>
          <p:nvPr>
            <p:ph idx="1" type="body"/>
          </p:nvPr>
        </p:nvSpPr>
        <p:spPr>
          <a:xfrm>
            <a:off x="1580060" y="1776098"/>
            <a:ext cx="2159000"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4"/>
              </a:buClr>
              <a:buSzPts val="1800"/>
              <a:buNone/>
              <a:defRPr b="1" sz="18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8"/>
          <p:cNvSpPr txBox="1"/>
          <p:nvPr>
            <p:ph idx="2" type="body"/>
          </p:nvPr>
        </p:nvSpPr>
        <p:spPr>
          <a:xfrm>
            <a:off x="1580060" y="2111375"/>
            <a:ext cx="217963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100"/>
              <a:buNone/>
              <a:defRPr sz="11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8"/>
          <p:cNvSpPr txBox="1"/>
          <p:nvPr>
            <p:ph idx="3" type="body"/>
          </p:nvPr>
        </p:nvSpPr>
        <p:spPr>
          <a:xfrm>
            <a:off x="5674540" y="1776098"/>
            <a:ext cx="2159000"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4"/>
              </a:buClr>
              <a:buSzPts val="1800"/>
              <a:buNone/>
              <a:defRPr b="1" sz="18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8"/>
          <p:cNvSpPr txBox="1"/>
          <p:nvPr>
            <p:ph idx="4" type="body"/>
          </p:nvPr>
        </p:nvSpPr>
        <p:spPr>
          <a:xfrm>
            <a:off x="5674540" y="2111375"/>
            <a:ext cx="217963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100"/>
              <a:buNone/>
              <a:defRPr sz="11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8"/>
          <p:cNvSpPr txBox="1"/>
          <p:nvPr>
            <p:ph idx="5" type="body"/>
          </p:nvPr>
        </p:nvSpPr>
        <p:spPr>
          <a:xfrm>
            <a:off x="9697900" y="1776098"/>
            <a:ext cx="2159000"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4"/>
              </a:buClr>
              <a:buSzPts val="1800"/>
              <a:buNone/>
              <a:defRPr b="1" sz="18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8"/>
          <p:cNvSpPr txBox="1"/>
          <p:nvPr>
            <p:ph idx="6" type="body"/>
          </p:nvPr>
        </p:nvSpPr>
        <p:spPr>
          <a:xfrm>
            <a:off x="9697900" y="2111375"/>
            <a:ext cx="217963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100"/>
              <a:buNone/>
              <a:defRPr sz="11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8"/>
          <p:cNvSpPr txBox="1"/>
          <p:nvPr>
            <p:ph idx="7" type="body"/>
          </p:nvPr>
        </p:nvSpPr>
        <p:spPr>
          <a:xfrm>
            <a:off x="1580060" y="2914739"/>
            <a:ext cx="2159000"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5"/>
              </a:buClr>
              <a:buSzPts val="1800"/>
              <a:buNone/>
              <a:defRPr b="1" sz="1800">
                <a:solidFill>
                  <a:schemeClr val="accent5"/>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8"/>
          <p:cNvSpPr txBox="1"/>
          <p:nvPr>
            <p:ph idx="8" type="body"/>
          </p:nvPr>
        </p:nvSpPr>
        <p:spPr>
          <a:xfrm>
            <a:off x="1580060" y="3254810"/>
            <a:ext cx="217963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100"/>
              <a:buNone/>
              <a:defRPr sz="11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8"/>
          <p:cNvSpPr txBox="1"/>
          <p:nvPr>
            <p:ph idx="9" type="body"/>
          </p:nvPr>
        </p:nvSpPr>
        <p:spPr>
          <a:xfrm>
            <a:off x="5674540" y="2914739"/>
            <a:ext cx="2159000"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5"/>
              </a:buClr>
              <a:buSzPts val="1800"/>
              <a:buNone/>
              <a:defRPr b="1" sz="1800">
                <a:solidFill>
                  <a:schemeClr val="accent5"/>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8"/>
          <p:cNvSpPr txBox="1"/>
          <p:nvPr>
            <p:ph idx="13" type="body"/>
          </p:nvPr>
        </p:nvSpPr>
        <p:spPr>
          <a:xfrm>
            <a:off x="5674540" y="3254810"/>
            <a:ext cx="217963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100"/>
              <a:buNone/>
              <a:defRPr sz="11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8"/>
          <p:cNvSpPr txBox="1"/>
          <p:nvPr>
            <p:ph idx="14" type="body"/>
          </p:nvPr>
        </p:nvSpPr>
        <p:spPr>
          <a:xfrm>
            <a:off x="9697900" y="2914739"/>
            <a:ext cx="2159000"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5"/>
              </a:buClr>
              <a:buSzPts val="1800"/>
              <a:buNone/>
              <a:defRPr b="1" sz="1800">
                <a:solidFill>
                  <a:schemeClr val="accent5"/>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8"/>
          <p:cNvSpPr txBox="1"/>
          <p:nvPr>
            <p:ph idx="15" type="body"/>
          </p:nvPr>
        </p:nvSpPr>
        <p:spPr>
          <a:xfrm>
            <a:off x="9697900" y="3254810"/>
            <a:ext cx="217963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100"/>
              <a:buNone/>
              <a:defRPr sz="11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8"/>
          <p:cNvSpPr txBox="1"/>
          <p:nvPr>
            <p:ph idx="16" type="body"/>
          </p:nvPr>
        </p:nvSpPr>
        <p:spPr>
          <a:xfrm>
            <a:off x="1580060" y="4057987"/>
            <a:ext cx="2159000"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6"/>
              </a:buClr>
              <a:buSzPts val="1800"/>
              <a:buNone/>
              <a:defRPr b="1" sz="1800">
                <a:solidFill>
                  <a:schemeClr val="accent6"/>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18"/>
          <p:cNvSpPr txBox="1"/>
          <p:nvPr>
            <p:ph idx="17" type="body"/>
          </p:nvPr>
        </p:nvSpPr>
        <p:spPr>
          <a:xfrm>
            <a:off x="1580060" y="4392591"/>
            <a:ext cx="217963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100"/>
              <a:buNone/>
              <a:defRPr sz="11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18" type="body"/>
          </p:nvPr>
        </p:nvSpPr>
        <p:spPr>
          <a:xfrm>
            <a:off x="5674540" y="4057987"/>
            <a:ext cx="2159000"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6"/>
              </a:buClr>
              <a:buSzPts val="1800"/>
              <a:buNone/>
              <a:defRPr b="1" sz="1800">
                <a:solidFill>
                  <a:schemeClr val="accent6"/>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8"/>
          <p:cNvSpPr txBox="1"/>
          <p:nvPr>
            <p:ph idx="19" type="body"/>
          </p:nvPr>
        </p:nvSpPr>
        <p:spPr>
          <a:xfrm>
            <a:off x="5674540" y="4392591"/>
            <a:ext cx="217963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100"/>
              <a:buNone/>
              <a:defRPr sz="11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8"/>
          <p:cNvSpPr txBox="1"/>
          <p:nvPr>
            <p:ph idx="20" type="body"/>
          </p:nvPr>
        </p:nvSpPr>
        <p:spPr>
          <a:xfrm>
            <a:off x="9697900" y="4057987"/>
            <a:ext cx="2159000"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6"/>
              </a:buClr>
              <a:buSzPts val="1800"/>
              <a:buNone/>
              <a:defRPr b="1" sz="1800">
                <a:solidFill>
                  <a:schemeClr val="accent6"/>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8"/>
          <p:cNvSpPr txBox="1"/>
          <p:nvPr>
            <p:ph idx="21" type="body"/>
          </p:nvPr>
        </p:nvSpPr>
        <p:spPr>
          <a:xfrm>
            <a:off x="9697900" y="4392591"/>
            <a:ext cx="217963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100"/>
              <a:buNone/>
              <a:defRPr sz="11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8"/>
          <p:cNvSpPr txBox="1"/>
          <p:nvPr>
            <p:ph idx="22" type="body"/>
          </p:nvPr>
        </p:nvSpPr>
        <p:spPr>
          <a:xfrm>
            <a:off x="1580060" y="5231920"/>
            <a:ext cx="2159000"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1800"/>
              <a:buNone/>
              <a:defRPr b="1" sz="1800">
                <a:solidFill>
                  <a:schemeClr val="accent3"/>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8"/>
          <p:cNvSpPr txBox="1"/>
          <p:nvPr>
            <p:ph idx="23" type="body"/>
          </p:nvPr>
        </p:nvSpPr>
        <p:spPr>
          <a:xfrm>
            <a:off x="1580060" y="5566524"/>
            <a:ext cx="217963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100"/>
              <a:buNone/>
              <a:defRPr sz="11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8"/>
          <p:cNvSpPr txBox="1"/>
          <p:nvPr>
            <p:ph idx="24" type="body"/>
          </p:nvPr>
        </p:nvSpPr>
        <p:spPr>
          <a:xfrm>
            <a:off x="5674540" y="5231920"/>
            <a:ext cx="2159000"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1800"/>
              <a:buNone/>
              <a:defRPr b="1" sz="1800">
                <a:solidFill>
                  <a:schemeClr val="accent3"/>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8"/>
          <p:cNvSpPr txBox="1"/>
          <p:nvPr>
            <p:ph idx="25" type="body"/>
          </p:nvPr>
        </p:nvSpPr>
        <p:spPr>
          <a:xfrm>
            <a:off x="5674540" y="5566524"/>
            <a:ext cx="217963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100"/>
              <a:buNone/>
              <a:defRPr sz="11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8"/>
          <p:cNvSpPr txBox="1"/>
          <p:nvPr>
            <p:ph idx="26" type="body"/>
          </p:nvPr>
        </p:nvSpPr>
        <p:spPr>
          <a:xfrm>
            <a:off x="9697900" y="5231920"/>
            <a:ext cx="2159000"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1800"/>
              <a:buNone/>
              <a:defRPr b="1" sz="1800">
                <a:solidFill>
                  <a:schemeClr val="accent3"/>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8"/>
          <p:cNvSpPr txBox="1"/>
          <p:nvPr>
            <p:ph idx="27" type="body"/>
          </p:nvPr>
        </p:nvSpPr>
        <p:spPr>
          <a:xfrm>
            <a:off x="9697900" y="5566524"/>
            <a:ext cx="217963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100"/>
              <a:buNone/>
              <a:defRPr sz="11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8"/>
          <p:cNvSpPr txBox="1"/>
          <p:nvPr>
            <p:ph type="title"/>
          </p:nvPr>
        </p:nvSpPr>
        <p:spPr>
          <a:xfrm>
            <a:off x="230124" y="457200"/>
            <a:ext cx="11731752" cy="630936"/>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pos="2544">
          <p15:clr>
            <a:srgbClr val="FBAE40"/>
          </p15:clr>
        </p15:guide>
        <p15:guide id="2" pos="5112">
          <p15:clr>
            <a:srgbClr val="FBAE40"/>
          </p15:clr>
        </p15:guide>
        <p15:guide id="3" pos="5256">
          <p15:clr>
            <a:srgbClr val="5ACBF0"/>
          </p15:clr>
        </p15:guide>
        <p15:guide id="4" pos="4968">
          <p15:clr>
            <a:srgbClr val="5ACBF0"/>
          </p15:clr>
        </p15:guide>
        <p15:guide id="5" pos="2688">
          <p15:clr>
            <a:srgbClr val="5ACBF0"/>
          </p15:clr>
        </p15:guide>
        <p15:guide id="6" pos="2400">
          <p15:clr>
            <a:srgbClr val="5ACBF0"/>
          </p15:clr>
        </p15:guide>
        <p15:guide id="7" pos="144">
          <p15:clr>
            <a:srgbClr val="5ACBF0"/>
          </p15:clr>
        </p15:guide>
        <p15:guide id="8" orient="horz" pos="4176">
          <p15:clr>
            <a:srgbClr val="5ACBF0"/>
          </p15:clr>
        </p15:guide>
        <p15:guide id="9" pos="7536">
          <p15:clr>
            <a:srgbClr val="5ACBF0"/>
          </p15:clr>
        </p15:guide>
        <p15:guide id="10" orient="horz" pos="144">
          <p15:clr>
            <a:srgbClr val="5ACBF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230124" y="457200"/>
            <a:ext cx="11731752" cy="630936"/>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6"/>
          <p:cNvSpPr txBox="1"/>
          <p:nvPr>
            <p:ph idx="1" type="body"/>
          </p:nvPr>
        </p:nvSpPr>
        <p:spPr>
          <a:xfrm>
            <a:off x="230124" y="1825625"/>
            <a:ext cx="11731752"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12" name="Google Shape;12;p16"/>
          <p:cNvSpPr txBox="1"/>
          <p:nvPr>
            <p:ph idx="10" type="dt"/>
          </p:nvPr>
        </p:nvSpPr>
        <p:spPr>
          <a:xfrm>
            <a:off x="230124"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9pPr>
          </a:lstStyle>
          <a:p/>
        </p:txBody>
      </p:sp>
      <p:sp>
        <p:nvSpPr>
          <p:cNvPr id="13" name="Google Shape;13;p16"/>
          <p:cNvSpPr txBox="1"/>
          <p:nvPr>
            <p:ph idx="11" type="ftr"/>
          </p:nvPr>
        </p:nvSpPr>
        <p:spPr>
          <a:xfrm>
            <a:off x="3129280" y="6356350"/>
            <a:ext cx="593344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9pPr>
          </a:lstStyle>
          <a:p/>
        </p:txBody>
      </p:sp>
      <p:sp>
        <p:nvSpPr>
          <p:cNvPr id="14" name="Google Shape;14;p16"/>
          <p:cNvSpPr txBox="1"/>
          <p:nvPr>
            <p:ph idx="12" type="sldNum"/>
          </p:nvPr>
        </p:nvSpPr>
        <p:spPr>
          <a:xfrm>
            <a:off x="9218676"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7.jp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7.jpg"/><Relationship Id="rId5"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png"/><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7.jpg"/><Relationship Id="rId5" Type="http://schemas.openxmlformats.org/officeDocument/2006/relationships/hyperlink" Target="https://charities.govt.nz/" TargetMode="External"/><Relationship Id="rId6" Type="http://schemas.openxmlformats.org/officeDocument/2006/relationships/hyperlink" Target="https://www.charities.govt.nz/reporting-standards/about/" TargetMode="External"/><Relationship Id="rId7" Type="http://schemas.openxmlformats.org/officeDocument/2006/relationships/hyperlink" Target="https://bakertillysr.nz/new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7.jpg"/><Relationship Id="rId5"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 name="Shape 55"/>
        <p:cNvGrpSpPr/>
        <p:nvPr/>
      </p:nvGrpSpPr>
      <p:grpSpPr>
        <a:xfrm>
          <a:off x="0" y="0"/>
          <a:ext cx="0" cy="0"/>
          <a:chOff x="0" y="0"/>
          <a:chExt cx="0" cy="0"/>
        </a:xfrm>
      </p:grpSpPr>
      <p:pic>
        <p:nvPicPr>
          <p:cNvPr descr="Text, logo, company name&#10;&#10;Description automatically generated" id="56" name="Google Shape;56;p1"/>
          <p:cNvPicPr preferRelativeResize="0"/>
          <p:nvPr/>
        </p:nvPicPr>
        <p:blipFill rotWithShape="1">
          <a:blip r:embed="rId3">
            <a:alphaModFix/>
          </a:blip>
          <a:srcRect b="0" l="0" r="0" t="0"/>
          <a:stretch/>
        </p:blipFill>
        <p:spPr>
          <a:xfrm>
            <a:off x="105500" y="2358925"/>
            <a:ext cx="2143125" cy="2073430"/>
          </a:xfrm>
          <a:prstGeom prst="rect">
            <a:avLst/>
          </a:prstGeom>
          <a:noFill/>
          <a:ln>
            <a:noFill/>
          </a:ln>
        </p:spPr>
      </p:pic>
      <p:sp>
        <p:nvSpPr>
          <p:cNvPr id="57" name="Google Shape;57;p1"/>
          <p:cNvSpPr txBox="1"/>
          <p:nvPr>
            <p:ph type="title"/>
          </p:nvPr>
        </p:nvSpPr>
        <p:spPr>
          <a:xfrm>
            <a:off x="943078" y="2126359"/>
            <a:ext cx="747417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lang="en-US" sz="4400">
                <a:solidFill>
                  <a:schemeClr val="dk1"/>
                </a:solidFill>
                <a:latin typeface="Arial"/>
                <a:ea typeface="Arial"/>
                <a:cs typeface="Arial"/>
                <a:sym typeface="Arial"/>
              </a:rPr>
              <a:t>UNDERSTANDING FINANCES </a:t>
            </a:r>
            <a:br>
              <a:rPr lang="en-US" sz="4400">
                <a:solidFill>
                  <a:schemeClr val="dk1"/>
                </a:solidFill>
                <a:latin typeface="Arial"/>
                <a:ea typeface="Arial"/>
                <a:cs typeface="Arial"/>
                <a:sym typeface="Arial"/>
              </a:rPr>
            </a:br>
            <a:br>
              <a:rPr lang="en-US" sz="4400">
                <a:solidFill>
                  <a:schemeClr val="dk1"/>
                </a:solidFill>
                <a:latin typeface="Arial"/>
                <a:ea typeface="Arial"/>
                <a:cs typeface="Arial"/>
                <a:sym typeface="Arial"/>
              </a:rPr>
            </a:br>
            <a:r>
              <a:rPr lang="en-US" sz="4400"/>
              <a:t>Annual Financial Statements</a:t>
            </a:r>
            <a:r>
              <a:rPr lang="en-US" sz="4400">
                <a:solidFill>
                  <a:schemeClr val="dk1"/>
                </a:solidFill>
                <a:latin typeface="Arial"/>
                <a:ea typeface="Arial"/>
                <a:cs typeface="Arial"/>
                <a:sym typeface="Arial"/>
              </a:rPr>
              <a:t> </a:t>
            </a:r>
            <a:br>
              <a:rPr lang="en-US" sz="4400">
                <a:solidFill>
                  <a:schemeClr val="dk1"/>
                </a:solidFill>
                <a:latin typeface="Arial"/>
                <a:ea typeface="Arial"/>
                <a:cs typeface="Arial"/>
                <a:sym typeface="Arial"/>
              </a:rPr>
            </a:br>
            <a:r>
              <a:rPr lang="en-US" sz="2800"/>
              <a:t>22 September</a:t>
            </a:r>
            <a:r>
              <a:rPr lang="en-US" sz="2800">
                <a:solidFill>
                  <a:schemeClr val="dk1"/>
                </a:solidFill>
                <a:latin typeface="Arial"/>
                <a:ea typeface="Arial"/>
                <a:cs typeface="Arial"/>
                <a:sym typeface="Arial"/>
              </a:rPr>
              <a:t> 2023</a:t>
            </a:r>
            <a:endParaRPr sz="2800"/>
          </a:p>
        </p:txBody>
      </p:sp>
      <p:sp>
        <p:nvSpPr>
          <p:cNvPr id="58" name="Google Shape;58;p1"/>
          <p:cNvSpPr/>
          <p:nvPr/>
        </p:nvSpPr>
        <p:spPr>
          <a:xfrm>
            <a:off x="10088880" y="0"/>
            <a:ext cx="2103120" cy="6858000"/>
          </a:xfrm>
          <a:prstGeom prst="rect">
            <a:avLst/>
          </a:prstGeom>
          <a:solidFill>
            <a:srgbClr val="443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sp>
        <p:nvSpPr>
          <p:cNvPr id="59" name="Google Shape;59;p1"/>
          <p:cNvSpPr/>
          <p:nvPr/>
        </p:nvSpPr>
        <p:spPr>
          <a:xfrm>
            <a:off x="8915400" y="2358913"/>
            <a:ext cx="2140172" cy="2140172"/>
          </a:xfrm>
          <a:prstGeom prst="ellipse">
            <a:avLst/>
          </a:prstGeom>
          <a:solidFill>
            <a:srgbClr val="FFFFFF"/>
          </a:solidFill>
          <a:ln cap="flat" cmpd="sng" w="22225">
            <a:solidFill>
              <a:srgbClr val="4D258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pic>
        <p:nvPicPr>
          <p:cNvPr descr="Logo, company name&#10;&#10;Description automatically generated" id="60" name="Google Shape;60;p1"/>
          <p:cNvPicPr preferRelativeResize="0"/>
          <p:nvPr/>
        </p:nvPicPr>
        <p:blipFill rotWithShape="1">
          <a:blip r:embed="rId4">
            <a:alphaModFix/>
          </a:blip>
          <a:srcRect b="0" l="0" r="0" t="0"/>
          <a:stretch/>
        </p:blipFill>
        <p:spPr>
          <a:xfrm>
            <a:off x="8762638" y="6026575"/>
            <a:ext cx="1174206" cy="610878"/>
          </a:xfrm>
          <a:prstGeom prst="rect">
            <a:avLst/>
          </a:prstGeom>
          <a:noFill/>
          <a:ln>
            <a:noFill/>
          </a:ln>
        </p:spPr>
      </p:pic>
      <p:pic>
        <p:nvPicPr>
          <p:cNvPr id="61" name="Google Shape;61;p1"/>
          <p:cNvPicPr preferRelativeResize="0"/>
          <p:nvPr/>
        </p:nvPicPr>
        <p:blipFill rotWithShape="1">
          <a:blip r:embed="rId5">
            <a:alphaModFix/>
          </a:blip>
          <a:srcRect b="0" l="0" r="0" t="0"/>
          <a:stretch/>
        </p:blipFill>
        <p:spPr>
          <a:xfrm>
            <a:off x="9023525" y="3034502"/>
            <a:ext cx="1867266" cy="817062"/>
          </a:xfrm>
          <a:prstGeom prst="rect">
            <a:avLst/>
          </a:prstGeom>
          <a:noFill/>
          <a:ln>
            <a:noFill/>
          </a:ln>
        </p:spPr>
      </p:pic>
      <p:pic>
        <p:nvPicPr>
          <p:cNvPr id="62" name="Google Shape;62;p1"/>
          <p:cNvPicPr preferRelativeResize="0"/>
          <p:nvPr/>
        </p:nvPicPr>
        <p:blipFill rotWithShape="1">
          <a:blip r:embed="rId6">
            <a:alphaModFix/>
          </a:blip>
          <a:srcRect b="0" l="0" r="0" t="0"/>
          <a:stretch/>
        </p:blipFill>
        <p:spPr>
          <a:xfrm>
            <a:off x="4048538" y="4882672"/>
            <a:ext cx="2143125" cy="2143125"/>
          </a:xfrm>
          <a:prstGeom prst="rect">
            <a:avLst/>
          </a:prstGeom>
          <a:noFill/>
          <a:ln>
            <a:noFill/>
          </a:ln>
        </p:spPr>
      </p:pic>
      <p:sp>
        <p:nvSpPr>
          <p:cNvPr id="63" name="Google Shape;63;p1"/>
          <p:cNvSpPr txBox="1"/>
          <p:nvPr/>
        </p:nvSpPr>
        <p:spPr>
          <a:xfrm>
            <a:off x="4144188" y="5058500"/>
            <a:ext cx="1951800" cy="45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venir"/>
                <a:ea typeface="Avenir"/>
                <a:cs typeface="Avenir"/>
                <a:sym typeface="Avenir"/>
              </a:rPr>
              <a:t>With special thanks to</a:t>
            </a:r>
            <a:endParaRPr b="0" i="1" sz="1400" u="none" cap="none" strike="noStrike">
              <a:solidFill>
                <a:srgbClr val="000000"/>
              </a:solidFill>
              <a:latin typeface="Avenir"/>
              <a:ea typeface="Avenir"/>
              <a:cs typeface="Avenir"/>
              <a:sym typeface="Avenir"/>
            </a:endParaRPr>
          </a:p>
        </p:txBody>
      </p:sp>
      <p:sp>
        <p:nvSpPr>
          <p:cNvPr id="64" name="Google Shape;64;p1"/>
          <p:cNvSpPr txBox="1"/>
          <p:nvPr/>
        </p:nvSpPr>
        <p:spPr>
          <a:xfrm>
            <a:off x="3048000" y="6237250"/>
            <a:ext cx="4501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dk1"/>
                </a:solidFill>
                <a:latin typeface="Avenir"/>
                <a:ea typeface="Avenir"/>
                <a:cs typeface="Avenir"/>
                <a:sym typeface="Avenir"/>
              </a:rPr>
              <a:t>for providing on-site support during these workshops</a:t>
            </a:r>
            <a:endParaRPr b="0" i="1" sz="1400" u="none" cap="none" strike="noStrike">
              <a:solidFill>
                <a:schemeClr val="dk1"/>
              </a:solidFill>
              <a:latin typeface="Avenir"/>
              <a:ea typeface="Avenir"/>
              <a:cs typeface="Avenir"/>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80f94eb5f3_0_53"/>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TIER 2 REPORTING STANDARDS</a:t>
            </a:r>
            <a:endParaRPr/>
          </a:p>
          <a:p>
            <a:pPr indent="0" lvl="0" marL="0" rtl="0" algn="ctr">
              <a:lnSpc>
                <a:spcPct val="90000"/>
              </a:lnSpc>
              <a:spcBef>
                <a:spcPts val="0"/>
              </a:spcBef>
              <a:spcAft>
                <a:spcPts val="0"/>
              </a:spcAft>
              <a:buClr>
                <a:schemeClr val="dk1"/>
              </a:buClr>
              <a:buSzPts val="3600"/>
              <a:buFont typeface="Arial"/>
              <a:buNone/>
            </a:pPr>
            <a:r>
              <a:t/>
            </a:r>
            <a:endParaRPr/>
          </a:p>
        </p:txBody>
      </p:sp>
      <p:pic>
        <p:nvPicPr>
          <p:cNvPr descr="Logo, company name&#10;&#10;Description automatically generated" id="159" name="Google Shape;159;g280f94eb5f3_0_53"/>
          <p:cNvPicPr preferRelativeResize="0"/>
          <p:nvPr/>
        </p:nvPicPr>
        <p:blipFill rotWithShape="1">
          <a:blip r:embed="rId3">
            <a:alphaModFix/>
          </a:blip>
          <a:srcRect b="0" l="0" r="0" t="0"/>
          <a:stretch/>
        </p:blipFill>
        <p:spPr>
          <a:xfrm>
            <a:off x="10355623" y="220738"/>
            <a:ext cx="1450894" cy="754824"/>
          </a:xfrm>
          <a:prstGeom prst="rect">
            <a:avLst/>
          </a:prstGeom>
          <a:noFill/>
          <a:ln>
            <a:noFill/>
          </a:ln>
        </p:spPr>
      </p:pic>
      <p:pic>
        <p:nvPicPr>
          <p:cNvPr id="160" name="Google Shape;160;g280f94eb5f3_0_53"/>
          <p:cNvPicPr preferRelativeResize="0"/>
          <p:nvPr/>
        </p:nvPicPr>
        <p:blipFill rotWithShape="1">
          <a:blip r:embed="rId4">
            <a:alphaModFix/>
          </a:blip>
          <a:srcRect b="0" l="0" r="0" t="0"/>
          <a:stretch/>
        </p:blipFill>
        <p:spPr>
          <a:xfrm>
            <a:off x="228600" y="158475"/>
            <a:ext cx="2159000" cy="944726"/>
          </a:xfrm>
          <a:prstGeom prst="rect">
            <a:avLst/>
          </a:prstGeom>
          <a:noFill/>
          <a:ln>
            <a:noFill/>
          </a:ln>
        </p:spPr>
      </p:pic>
      <p:graphicFrame>
        <p:nvGraphicFramePr>
          <p:cNvPr id="161" name="Google Shape;161;g280f94eb5f3_0_53"/>
          <p:cNvGraphicFramePr/>
          <p:nvPr/>
        </p:nvGraphicFramePr>
        <p:xfrm>
          <a:off x="952500" y="1103200"/>
          <a:ext cx="3000000" cy="3000000"/>
        </p:xfrm>
        <a:graphic>
          <a:graphicData uri="http://schemas.openxmlformats.org/drawingml/2006/table">
            <a:tbl>
              <a:tblPr>
                <a:noFill/>
                <a:tableStyleId>{A33E7CBB-CB96-4F6B-A4A2-32AA39863FBB}</a:tableStyleId>
              </a:tblPr>
              <a:tblGrid>
                <a:gridCol w="1961950"/>
                <a:gridCol w="5429450"/>
                <a:gridCol w="2895600"/>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b="1" lang="en-US" sz="1600"/>
                        <a:t>Criteria </a:t>
                      </a:r>
                      <a:endParaRPr b="1" sz="1600"/>
                    </a:p>
                  </a:txBody>
                  <a:tcPr marT="91425" marB="91425" marR="91425" marL="91425"/>
                </a:tc>
                <a:tc>
                  <a:txBody>
                    <a:bodyPr/>
                    <a:lstStyle/>
                    <a:p>
                      <a:pPr indent="0" lvl="0" marL="0" rtl="0" algn="l">
                        <a:spcBef>
                          <a:spcPts val="0"/>
                        </a:spcBef>
                        <a:spcAft>
                          <a:spcPts val="0"/>
                        </a:spcAft>
                        <a:buNone/>
                      </a:pPr>
                      <a:r>
                        <a:rPr b="1" lang="en-US" sz="1600"/>
                        <a:t>Standard</a:t>
                      </a:r>
                      <a:endParaRPr b="1" sz="1600"/>
                    </a:p>
                  </a:txBody>
                  <a:tcPr marT="91425" marB="91425" marR="91425" marL="91425"/>
                </a:tc>
              </a:tr>
              <a:tr h="381000">
                <a:tc>
                  <a:txBody>
                    <a:bodyPr/>
                    <a:lstStyle/>
                    <a:p>
                      <a:pPr indent="0" lvl="0" marL="0" rtl="0" algn="l">
                        <a:spcBef>
                          <a:spcPts val="0"/>
                        </a:spcBef>
                        <a:spcAft>
                          <a:spcPts val="0"/>
                        </a:spcAft>
                        <a:buNone/>
                      </a:pPr>
                      <a:r>
                        <a:rPr b="1" lang="en-US"/>
                        <a:t>Incorporated Society</a:t>
                      </a:r>
                      <a:endParaRPr b="1"/>
                    </a:p>
                  </a:txBody>
                  <a:tcPr marT="91425" marB="91425" marR="91425" marL="91425"/>
                </a:tc>
                <a:tc>
                  <a:txBody>
                    <a:bodyPr/>
                    <a:lstStyle/>
                    <a:p>
                      <a:pPr indent="0" lvl="0" marL="0" rtl="0" algn="l">
                        <a:spcBef>
                          <a:spcPts val="0"/>
                        </a:spcBef>
                        <a:spcAft>
                          <a:spcPts val="0"/>
                        </a:spcAft>
                        <a:buNone/>
                      </a:pPr>
                      <a:r>
                        <a:rPr lang="en-US"/>
                        <a:t>Total expenses less than $30 million</a:t>
                      </a:r>
                      <a:endParaRPr/>
                    </a:p>
                  </a:txBody>
                  <a:tcPr marT="91425" marB="91425" marR="91425" marL="91425"/>
                </a:tc>
                <a:tc>
                  <a:txBody>
                    <a:bodyPr/>
                    <a:lstStyle/>
                    <a:p>
                      <a:pPr indent="0" lvl="0" marL="0" rtl="0" algn="l">
                        <a:spcBef>
                          <a:spcPts val="0"/>
                        </a:spcBef>
                        <a:spcAft>
                          <a:spcPts val="0"/>
                        </a:spcAft>
                        <a:buNone/>
                      </a:pPr>
                      <a:r>
                        <a:rPr lang="en-US"/>
                        <a:t>PBE Standards with reduced disclosure requirements (RDR)</a:t>
                      </a:r>
                      <a:endParaRPr/>
                    </a:p>
                  </a:txBody>
                  <a:tcPr marT="91425" marB="91425" marR="91425" marL="91425"/>
                </a:tc>
              </a:tr>
              <a:tr h="381000">
                <a:tc>
                  <a:txBody>
                    <a:bodyPr/>
                    <a:lstStyle/>
                    <a:p>
                      <a:pPr indent="0" lvl="0" marL="0" rtl="0" algn="l">
                        <a:spcBef>
                          <a:spcPts val="0"/>
                        </a:spcBef>
                        <a:spcAft>
                          <a:spcPts val="0"/>
                        </a:spcAft>
                        <a:buNone/>
                      </a:pPr>
                      <a:r>
                        <a:rPr b="1" lang="en-US"/>
                        <a:t>Registered Charity</a:t>
                      </a:r>
                      <a:endParaRPr b="1"/>
                    </a:p>
                  </a:txBody>
                  <a:tcPr marT="91425" marB="91425" marR="91425" marL="91425"/>
                </a:tc>
                <a:tc>
                  <a:txBody>
                    <a:bodyPr/>
                    <a:lstStyle/>
                    <a:p>
                      <a:pPr indent="0" lvl="0" marL="0" rtl="0" algn="l">
                        <a:spcBef>
                          <a:spcPts val="0"/>
                        </a:spcBef>
                        <a:spcAft>
                          <a:spcPts val="0"/>
                        </a:spcAft>
                        <a:buNone/>
                      </a:pPr>
                      <a:r>
                        <a:rPr lang="en-US"/>
                        <a:t>Under $30 million annual expenses, without public accountability</a:t>
                      </a:r>
                      <a:endParaRPr/>
                    </a:p>
                  </a:txBody>
                  <a:tcPr marT="91425" marB="91425" marR="91425" marL="91425"/>
                </a:tc>
                <a:tc>
                  <a:txBody>
                    <a:bodyPr/>
                    <a:lstStyle/>
                    <a:p>
                      <a:pPr indent="0" lvl="0" marL="0" rtl="0" algn="l">
                        <a:spcBef>
                          <a:spcPts val="0"/>
                        </a:spcBef>
                        <a:spcAft>
                          <a:spcPts val="0"/>
                        </a:spcAft>
                        <a:buNone/>
                      </a:pPr>
                      <a:r>
                        <a:rPr lang="en-US"/>
                        <a:t>Reduced Disclosure Regime</a:t>
                      </a:r>
                      <a:endParaRPr/>
                    </a:p>
                  </a:txBody>
                  <a:tcPr marT="91425" marB="91425" marR="91425" marL="91425"/>
                </a:tc>
              </a:tr>
            </a:tbl>
          </a:graphicData>
        </a:graphic>
      </p:graphicFrame>
      <p:sp>
        <p:nvSpPr>
          <p:cNvPr id="162" name="Google Shape;162;g280f94eb5f3_0_53"/>
          <p:cNvSpPr txBox="1"/>
          <p:nvPr/>
        </p:nvSpPr>
        <p:spPr>
          <a:xfrm>
            <a:off x="8931900" y="3737900"/>
            <a:ext cx="30300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US">
                <a:solidFill>
                  <a:schemeClr val="dk1"/>
                </a:solidFill>
              </a:rPr>
              <a:t>Incorporated Societies Source: XRB External Reporting Board, MBIE (Webinar New financial reporting requirements for Incorporated Societies document August 2022)</a:t>
            </a:r>
            <a:endParaRPr i="1">
              <a:solidFill>
                <a:schemeClr val="dk1"/>
              </a:solidFill>
            </a:endParaRPr>
          </a:p>
          <a:p>
            <a:pPr indent="0" lvl="0" marL="0" rtl="0" algn="ctr">
              <a:spcBef>
                <a:spcPts val="0"/>
              </a:spcBef>
              <a:spcAft>
                <a:spcPts val="0"/>
              </a:spcAft>
              <a:buNone/>
            </a:pPr>
            <a:r>
              <a:t/>
            </a:r>
            <a:endParaRPr i="1"/>
          </a:p>
        </p:txBody>
      </p:sp>
      <p:pic>
        <p:nvPicPr>
          <p:cNvPr id="163" name="Google Shape;163;g280f94eb5f3_0_53"/>
          <p:cNvPicPr preferRelativeResize="0"/>
          <p:nvPr/>
        </p:nvPicPr>
        <p:blipFill>
          <a:blip r:embed="rId5">
            <a:alphaModFix/>
          </a:blip>
          <a:stretch>
            <a:fillRect/>
          </a:stretch>
        </p:blipFill>
        <p:spPr>
          <a:xfrm>
            <a:off x="2914450" y="2620400"/>
            <a:ext cx="5522550" cy="4182825"/>
          </a:xfrm>
          <a:prstGeom prst="rect">
            <a:avLst/>
          </a:prstGeom>
          <a:noFill/>
          <a:ln>
            <a:noFill/>
          </a:ln>
        </p:spPr>
      </p:pic>
      <p:sp>
        <p:nvSpPr>
          <p:cNvPr id="164" name="Google Shape;164;g280f94eb5f3_0_53"/>
          <p:cNvSpPr txBox="1"/>
          <p:nvPr/>
        </p:nvSpPr>
        <p:spPr>
          <a:xfrm>
            <a:off x="9061200" y="5215400"/>
            <a:ext cx="2771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a:t>Registered Charities Source: https://charities.govt.nz/reporting-standards/which-tier-will-i-use/</a:t>
            </a:r>
            <a:endParaRPr i="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280f94eb5f3_0_108"/>
          <p:cNvSpPr txBox="1"/>
          <p:nvPr>
            <p:ph type="title"/>
          </p:nvPr>
        </p:nvSpPr>
        <p:spPr>
          <a:xfrm>
            <a:off x="389174" y="282700"/>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400"/>
              <a:t>EXPENSES / PAYMENTS</a:t>
            </a:r>
            <a:endParaRPr sz="3400"/>
          </a:p>
        </p:txBody>
      </p:sp>
      <p:pic>
        <p:nvPicPr>
          <p:cNvPr descr="Logo, company name&#10;&#10;Description automatically generated" id="171" name="Google Shape;171;g280f94eb5f3_0_108"/>
          <p:cNvPicPr preferRelativeResize="0"/>
          <p:nvPr/>
        </p:nvPicPr>
        <p:blipFill rotWithShape="1">
          <a:blip r:embed="rId3">
            <a:alphaModFix/>
          </a:blip>
          <a:srcRect b="0" l="0" r="0" t="0"/>
          <a:stretch/>
        </p:blipFill>
        <p:spPr>
          <a:xfrm>
            <a:off x="10355623" y="220738"/>
            <a:ext cx="1450894" cy="754824"/>
          </a:xfrm>
          <a:prstGeom prst="rect">
            <a:avLst/>
          </a:prstGeom>
          <a:noFill/>
          <a:ln>
            <a:noFill/>
          </a:ln>
        </p:spPr>
      </p:pic>
      <p:pic>
        <p:nvPicPr>
          <p:cNvPr id="172" name="Google Shape;172;g280f94eb5f3_0_108"/>
          <p:cNvPicPr preferRelativeResize="0"/>
          <p:nvPr/>
        </p:nvPicPr>
        <p:blipFill rotWithShape="1">
          <a:blip r:embed="rId4">
            <a:alphaModFix/>
          </a:blip>
          <a:srcRect b="0" l="0" r="0" t="0"/>
          <a:stretch/>
        </p:blipFill>
        <p:spPr>
          <a:xfrm>
            <a:off x="228600" y="158475"/>
            <a:ext cx="2159000" cy="944726"/>
          </a:xfrm>
          <a:prstGeom prst="rect">
            <a:avLst/>
          </a:prstGeom>
          <a:noFill/>
          <a:ln>
            <a:noFill/>
          </a:ln>
        </p:spPr>
      </p:pic>
      <p:sp>
        <p:nvSpPr>
          <p:cNvPr id="173" name="Google Shape;173;g280f94eb5f3_0_108"/>
          <p:cNvSpPr txBox="1"/>
          <p:nvPr/>
        </p:nvSpPr>
        <p:spPr>
          <a:xfrm>
            <a:off x="675000" y="6204600"/>
            <a:ext cx="10842000" cy="424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i="1" lang="en-US"/>
              <a:t>Sources: </a:t>
            </a:r>
            <a:r>
              <a:rPr i="1" lang="en-US"/>
              <a:t>https://charities.govt.nz/reporting-standards/which-tier-will-i-use/</a:t>
            </a:r>
            <a:endParaRPr b="0" i="0" u="none" cap="none" strike="noStrike">
              <a:solidFill>
                <a:srgbClr val="000000"/>
              </a:solidFill>
              <a:latin typeface="Arial"/>
              <a:ea typeface="Arial"/>
              <a:cs typeface="Arial"/>
              <a:sym typeface="Arial"/>
            </a:endParaRPr>
          </a:p>
        </p:txBody>
      </p:sp>
      <p:sp>
        <p:nvSpPr>
          <p:cNvPr id="174" name="Google Shape;174;g280f94eb5f3_0_108"/>
          <p:cNvSpPr txBox="1"/>
          <p:nvPr/>
        </p:nvSpPr>
        <p:spPr>
          <a:xfrm>
            <a:off x="488250" y="972150"/>
            <a:ext cx="11475300" cy="1683000"/>
          </a:xfrm>
          <a:prstGeom prst="rect">
            <a:avLst/>
          </a:prstGeom>
          <a:noFill/>
          <a:ln>
            <a:noFill/>
          </a:ln>
        </p:spPr>
        <p:txBody>
          <a:bodyPr anchorCtr="0" anchor="t" bIns="91425" lIns="91425" spcFirstLastPara="1" rIns="91425" wrap="square" tIns="91425">
            <a:spAutoFit/>
          </a:bodyPr>
          <a:lstStyle/>
          <a:p>
            <a:pPr indent="0" lvl="0" marL="0" rtl="0" algn="l">
              <a:spcBef>
                <a:spcPts val="2000"/>
              </a:spcBef>
              <a:spcAft>
                <a:spcPts val="0"/>
              </a:spcAft>
              <a:buNone/>
            </a:pPr>
            <a:r>
              <a:rPr lang="en-US" sz="1600">
                <a:solidFill>
                  <a:schemeClr val="dk1"/>
                </a:solidFill>
                <a:highlight>
                  <a:srgbClr val="FFFFFF"/>
                </a:highlight>
              </a:rPr>
              <a:t>'Expenses' (Accruals Tier 2 &amp; 3) for the purposes of the standards are the expenses of an organisation’s day-to-day activities. </a:t>
            </a:r>
            <a:endParaRPr sz="1600">
              <a:solidFill>
                <a:schemeClr val="dk1"/>
              </a:solidFill>
              <a:highlight>
                <a:srgbClr val="FFFFFF"/>
              </a:highlight>
            </a:endParaRPr>
          </a:p>
          <a:p>
            <a:pPr indent="0" lvl="0" marL="0" rtl="0" algn="l">
              <a:spcBef>
                <a:spcPts val="2000"/>
              </a:spcBef>
              <a:spcAft>
                <a:spcPts val="0"/>
              </a:spcAft>
              <a:buNone/>
            </a:pPr>
            <a:r>
              <a:rPr lang="en-US" sz="1600">
                <a:solidFill>
                  <a:schemeClr val="dk1"/>
                </a:solidFill>
                <a:highlight>
                  <a:schemeClr val="lt1"/>
                </a:highlight>
              </a:rPr>
              <a:t>Operating payments (Cash Reporting Tier 4) ) are expenses that have been paid for and do not include accrual-based accounting concepts such as depreciation or money that you owe.</a:t>
            </a:r>
            <a:endParaRPr sz="1600">
              <a:solidFill>
                <a:schemeClr val="dk1"/>
              </a:solidFill>
              <a:highlight>
                <a:schemeClr val="lt1"/>
              </a:highlight>
            </a:endParaRPr>
          </a:p>
          <a:p>
            <a:pPr indent="0" lvl="0" marL="0" rtl="0" algn="l">
              <a:spcBef>
                <a:spcPts val="2000"/>
              </a:spcBef>
              <a:spcAft>
                <a:spcPts val="0"/>
              </a:spcAft>
              <a:buNone/>
            </a:pPr>
            <a:r>
              <a:rPr b="1" lang="en-US" sz="1600">
                <a:solidFill>
                  <a:schemeClr val="dk1"/>
                </a:solidFill>
                <a:highlight>
                  <a:schemeClr val="lt1"/>
                </a:highlight>
              </a:rPr>
              <a:t>Examples of Operating Payments / Expenses</a:t>
            </a:r>
            <a:endParaRPr b="1" sz="1600">
              <a:solidFill>
                <a:schemeClr val="dk1"/>
              </a:solidFill>
              <a:highlight>
                <a:srgbClr val="FFFFFF"/>
              </a:highlight>
            </a:endParaRPr>
          </a:p>
        </p:txBody>
      </p:sp>
      <p:sp>
        <p:nvSpPr>
          <p:cNvPr id="175" name="Google Shape;175;g280f94eb5f3_0_108"/>
          <p:cNvSpPr txBox="1"/>
          <p:nvPr/>
        </p:nvSpPr>
        <p:spPr>
          <a:xfrm>
            <a:off x="591000" y="3839925"/>
            <a:ext cx="11215500" cy="1426200"/>
          </a:xfrm>
          <a:prstGeom prst="rect">
            <a:avLst/>
          </a:prstGeom>
          <a:noFill/>
          <a:ln>
            <a:noFill/>
          </a:ln>
        </p:spPr>
        <p:txBody>
          <a:bodyPr anchorCtr="0" anchor="t" bIns="91425" lIns="91425" spcFirstLastPara="1" rIns="91425" wrap="square" tIns="91425">
            <a:spAutoFit/>
          </a:bodyPr>
          <a:lstStyle/>
          <a:p>
            <a:pPr indent="0" lvl="0" marL="0" rtl="0" algn="l">
              <a:spcBef>
                <a:spcPts val="2000"/>
              </a:spcBef>
              <a:spcAft>
                <a:spcPts val="0"/>
              </a:spcAft>
              <a:buNone/>
            </a:pPr>
            <a:r>
              <a:rPr lang="en-US" sz="1600">
                <a:solidFill>
                  <a:schemeClr val="dk1"/>
                </a:solidFill>
                <a:highlight>
                  <a:srgbClr val="FFFFFF"/>
                </a:highlight>
              </a:rPr>
              <a:t>Expenses do not include capital expenses, for example the purchase of fixed assets, adding to the value of an existing fixed asset, or the repayment of debt. A fixed asset is something of significant value to the organisation that lasts longer than 12 months. </a:t>
            </a:r>
            <a:endParaRPr sz="1600">
              <a:solidFill>
                <a:schemeClr val="dk1"/>
              </a:solidFill>
              <a:highlight>
                <a:srgbClr val="FFFFFF"/>
              </a:highlight>
            </a:endParaRPr>
          </a:p>
          <a:p>
            <a:pPr indent="0" lvl="0" marL="0" rtl="0" algn="l">
              <a:spcBef>
                <a:spcPts val="2000"/>
              </a:spcBef>
              <a:spcAft>
                <a:spcPts val="0"/>
              </a:spcAft>
              <a:buNone/>
            </a:pPr>
            <a:r>
              <a:rPr b="1" lang="en-US" sz="1600">
                <a:solidFill>
                  <a:schemeClr val="dk1"/>
                </a:solidFill>
                <a:highlight>
                  <a:srgbClr val="FFFFFF"/>
                </a:highlight>
              </a:rPr>
              <a:t>Examples of Capital Expenses</a:t>
            </a:r>
            <a:endParaRPr b="1" sz="1600">
              <a:solidFill>
                <a:schemeClr val="dk1"/>
              </a:solidFill>
              <a:highlight>
                <a:srgbClr val="FFFFFF"/>
              </a:highlight>
            </a:endParaRPr>
          </a:p>
        </p:txBody>
      </p:sp>
      <p:graphicFrame>
        <p:nvGraphicFramePr>
          <p:cNvPr id="176" name="Google Shape;176;g280f94eb5f3_0_108"/>
          <p:cNvGraphicFramePr/>
          <p:nvPr/>
        </p:nvGraphicFramePr>
        <p:xfrm>
          <a:off x="578300" y="2677300"/>
          <a:ext cx="3000000" cy="3000000"/>
        </p:xfrm>
        <a:graphic>
          <a:graphicData uri="http://schemas.openxmlformats.org/drawingml/2006/table">
            <a:tbl>
              <a:tblPr>
                <a:noFill/>
                <a:tableStyleId>{A33E7CBB-CB96-4F6B-A4A2-32AA39863FBB}</a:tableStyleId>
              </a:tblPr>
              <a:tblGrid>
                <a:gridCol w="922100"/>
                <a:gridCol w="1558250"/>
                <a:gridCol w="1472300"/>
                <a:gridCol w="1260025"/>
                <a:gridCol w="1392325"/>
                <a:gridCol w="1351950"/>
                <a:gridCol w="1173725"/>
                <a:gridCol w="2097575"/>
              </a:tblGrid>
              <a:tr h="381000">
                <a:tc>
                  <a:txBody>
                    <a:bodyPr/>
                    <a:lstStyle/>
                    <a:p>
                      <a:pPr indent="0" lvl="0" marL="0" rtl="0" algn="l">
                        <a:spcBef>
                          <a:spcPts val="0"/>
                        </a:spcBef>
                        <a:spcAft>
                          <a:spcPts val="0"/>
                        </a:spcAft>
                        <a:buNone/>
                      </a:pPr>
                      <a:r>
                        <a:rPr lang="en-US"/>
                        <a:t>Petrol</a:t>
                      </a:r>
                      <a:endParaRPr/>
                    </a:p>
                  </a:txBody>
                  <a:tcPr marT="91425" marB="91425" marR="91425" marL="91425"/>
                </a:tc>
                <a:tc>
                  <a:txBody>
                    <a:bodyPr/>
                    <a:lstStyle/>
                    <a:p>
                      <a:pPr indent="0" lvl="0" marL="0" rtl="0" algn="l">
                        <a:spcBef>
                          <a:spcPts val="0"/>
                        </a:spcBef>
                        <a:spcAft>
                          <a:spcPts val="0"/>
                        </a:spcAft>
                        <a:buNone/>
                      </a:pPr>
                      <a:r>
                        <a:rPr lang="en-US"/>
                        <a:t>Vehicle Repairs </a:t>
                      </a:r>
                      <a:endParaRPr/>
                    </a:p>
                  </a:txBody>
                  <a:tcPr marT="91425" marB="91425" marR="91425" marL="91425"/>
                </a:tc>
                <a:tc>
                  <a:txBody>
                    <a:bodyPr/>
                    <a:lstStyle/>
                    <a:p>
                      <a:pPr indent="0" lvl="0" marL="0" rtl="0" algn="l">
                        <a:spcBef>
                          <a:spcPts val="0"/>
                        </a:spcBef>
                        <a:spcAft>
                          <a:spcPts val="0"/>
                        </a:spcAft>
                        <a:buNone/>
                      </a:pPr>
                      <a:r>
                        <a:rPr lang="en-US"/>
                        <a:t>Salaries &amp; Wages</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a:solidFill>
                            <a:schemeClr val="dk1"/>
                          </a:solidFill>
                        </a:rPr>
                        <a:t>Office Supplies</a:t>
                      </a:r>
                      <a:endParaRPr/>
                    </a:p>
                  </a:txBody>
                  <a:tcPr marT="91425" marB="91425" marR="91425" marL="91425"/>
                </a:tc>
                <a:tc>
                  <a:txBody>
                    <a:bodyPr/>
                    <a:lstStyle/>
                    <a:p>
                      <a:pPr indent="0" lvl="0" marL="0" rtl="0" algn="l">
                        <a:spcBef>
                          <a:spcPts val="0"/>
                        </a:spcBef>
                        <a:spcAft>
                          <a:spcPts val="0"/>
                        </a:spcAft>
                        <a:buNone/>
                      </a:pPr>
                      <a:r>
                        <a:rPr lang="en-US">
                          <a:solidFill>
                            <a:schemeClr val="dk1"/>
                          </a:solidFill>
                        </a:rPr>
                        <a:t>Travel Expenses</a:t>
                      </a:r>
                      <a:endParaRPr/>
                    </a:p>
                  </a:txBody>
                  <a:tcPr marT="91425" marB="91425" marR="91425" marL="91425"/>
                </a:tc>
                <a:tc>
                  <a:txBody>
                    <a:bodyPr/>
                    <a:lstStyle/>
                    <a:p>
                      <a:pPr indent="0" lvl="0" marL="0" rtl="0" algn="l">
                        <a:spcBef>
                          <a:spcPts val="0"/>
                        </a:spcBef>
                        <a:spcAft>
                          <a:spcPts val="0"/>
                        </a:spcAft>
                        <a:buNone/>
                      </a:pPr>
                      <a:r>
                        <a:rPr lang="en-US"/>
                        <a:t>Accounting Fees</a:t>
                      </a:r>
                      <a:endParaRPr/>
                    </a:p>
                  </a:txBody>
                  <a:tcPr marT="91425" marB="91425" marR="91425" marL="91425"/>
                </a:tc>
                <a:tc>
                  <a:txBody>
                    <a:bodyPr/>
                    <a:lstStyle/>
                    <a:p>
                      <a:pPr indent="0" lvl="0" marL="0" rtl="0" algn="l">
                        <a:spcBef>
                          <a:spcPts val="0"/>
                        </a:spcBef>
                        <a:spcAft>
                          <a:spcPts val="0"/>
                        </a:spcAft>
                        <a:buNone/>
                      </a:pPr>
                      <a:r>
                        <a:rPr lang="en-US"/>
                        <a:t>Fundraising costs</a:t>
                      </a:r>
                      <a:endParaRPr/>
                    </a:p>
                  </a:txBody>
                  <a:tcPr marT="91425" marB="91425" marR="91425" marL="91425"/>
                </a:tc>
                <a:tc>
                  <a:txBody>
                    <a:bodyPr/>
                    <a:lstStyle/>
                    <a:p>
                      <a:pPr indent="0" lvl="0" marL="0" rtl="0" algn="l">
                        <a:spcBef>
                          <a:spcPts val="0"/>
                        </a:spcBef>
                        <a:spcAft>
                          <a:spcPts val="0"/>
                        </a:spcAft>
                        <a:buNone/>
                      </a:pPr>
                      <a:r>
                        <a:rPr lang="en-US">
                          <a:solidFill>
                            <a:schemeClr val="dk1"/>
                          </a:solidFill>
                        </a:rPr>
                        <a:t>Building Maintenance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&amp; Repairs</a:t>
                      </a:r>
                      <a:endParaRPr/>
                    </a:p>
                  </a:txBody>
                  <a:tcPr marT="91425" marB="91425" marR="91425" marL="91425"/>
                </a:tc>
              </a:tr>
              <a:tr h="381000">
                <a:tc>
                  <a:txBody>
                    <a:bodyPr/>
                    <a:lstStyle/>
                    <a:p>
                      <a:pPr indent="0" lvl="0" marL="0" rtl="0" algn="l">
                        <a:spcBef>
                          <a:spcPts val="0"/>
                        </a:spcBef>
                        <a:spcAft>
                          <a:spcPts val="0"/>
                        </a:spcAft>
                        <a:buNone/>
                      </a:pPr>
                      <a:r>
                        <a:rPr lang="en-US"/>
                        <a:t>Rent</a:t>
                      </a:r>
                      <a:endParaRPr/>
                    </a:p>
                  </a:txBody>
                  <a:tcPr marT="91425" marB="91425" marR="91425" marL="91425"/>
                </a:tc>
                <a:tc>
                  <a:txBody>
                    <a:bodyPr/>
                    <a:lstStyle/>
                    <a:p>
                      <a:pPr indent="0" lvl="0" marL="0" rtl="0" algn="l">
                        <a:spcBef>
                          <a:spcPts val="0"/>
                        </a:spcBef>
                        <a:spcAft>
                          <a:spcPts val="0"/>
                        </a:spcAft>
                        <a:buNone/>
                      </a:pPr>
                      <a:r>
                        <a:rPr lang="en-US"/>
                        <a:t>Stationery</a:t>
                      </a:r>
                      <a:endParaRPr/>
                    </a:p>
                  </a:txBody>
                  <a:tcPr marT="91425" marB="91425" marR="91425" marL="91425"/>
                </a:tc>
                <a:tc>
                  <a:txBody>
                    <a:bodyPr/>
                    <a:lstStyle/>
                    <a:p>
                      <a:pPr indent="0" lvl="0" marL="0" rtl="0" algn="l">
                        <a:spcBef>
                          <a:spcPts val="0"/>
                        </a:spcBef>
                        <a:spcAft>
                          <a:spcPts val="0"/>
                        </a:spcAft>
                        <a:buNone/>
                      </a:pPr>
                      <a:r>
                        <a:rPr lang="en-US"/>
                        <a:t>Printing</a:t>
                      </a:r>
                      <a:endParaRPr/>
                    </a:p>
                  </a:txBody>
                  <a:tcPr marT="91425" marB="91425" marR="91425" marL="91425"/>
                </a:tc>
                <a:tc>
                  <a:txBody>
                    <a:bodyPr/>
                    <a:lstStyle/>
                    <a:p>
                      <a:pPr indent="0" lvl="0" marL="0" rtl="0" algn="l">
                        <a:spcBef>
                          <a:spcPts val="0"/>
                        </a:spcBef>
                        <a:spcAft>
                          <a:spcPts val="0"/>
                        </a:spcAft>
                        <a:buNone/>
                      </a:pPr>
                      <a:r>
                        <a:rPr lang="en-US"/>
                        <a:t>Power</a:t>
                      </a:r>
                      <a:endParaRPr/>
                    </a:p>
                  </a:txBody>
                  <a:tcPr marT="91425" marB="91425" marR="91425" marL="91425"/>
                </a:tc>
                <a:tc>
                  <a:txBody>
                    <a:bodyPr/>
                    <a:lstStyle/>
                    <a:p>
                      <a:pPr indent="0" lvl="0" marL="0" rtl="0" algn="l">
                        <a:spcBef>
                          <a:spcPts val="0"/>
                        </a:spcBef>
                        <a:spcAft>
                          <a:spcPts val="0"/>
                        </a:spcAft>
                        <a:buNone/>
                      </a:pPr>
                      <a:r>
                        <a:rPr lang="en-US"/>
                        <a:t>Training</a:t>
                      </a:r>
                      <a:endParaRPr/>
                    </a:p>
                  </a:txBody>
                  <a:tcPr marT="91425" marB="91425" marR="91425" marL="91425"/>
                </a:tc>
                <a:tc>
                  <a:txBody>
                    <a:bodyPr/>
                    <a:lstStyle/>
                    <a:p>
                      <a:pPr indent="0" lvl="0" marL="0" rtl="0" algn="l">
                        <a:spcBef>
                          <a:spcPts val="0"/>
                        </a:spcBef>
                        <a:spcAft>
                          <a:spcPts val="0"/>
                        </a:spcAft>
                        <a:buNone/>
                      </a:pPr>
                      <a:r>
                        <a:rPr lang="en-US"/>
                        <a:t>Advertising</a:t>
                      </a:r>
                      <a:endParaRPr/>
                    </a:p>
                  </a:txBody>
                  <a:tcPr marT="91425" marB="91425" marR="91425" marL="91425"/>
                </a:tc>
                <a:tc>
                  <a:txBody>
                    <a:bodyPr/>
                    <a:lstStyle/>
                    <a:p>
                      <a:pPr indent="0" lvl="0" marL="0" rtl="0" algn="l">
                        <a:spcBef>
                          <a:spcPts val="0"/>
                        </a:spcBef>
                        <a:spcAft>
                          <a:spcPts val="0"/>
                        </a:spcAft>
                        <a:buNone/>
                      </a:pPr>
                      <a:r>
                        <a:rPr lang="en-US"/>
                        <a:t>Audit Fees</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a:solidFill>
                            <a:schemeClr val="dk1"/>
                          </a:solidFill>
                        </a:rPr>
                        <a:t>Insurance</a:t>
                      </a:r>
                      <a:endParaRPr/>
                    </a:p>
                  </a:txBody>
                  <a:tcPr marT="91425" marB="91425" marR="91425" marL="91425"/>
                </a:tc>
              </a:tr>
            </a:tbl>
          </a:graphicData>
        </a:graphic>
      </p:graphicFrame>
      <p:graphicFrame>
        <p:nvGraphicFramePr>
          <p:cNvPr id="177" name="Google Shape;177;g280f94eb5f3_0_108"/>
          <p:cNvGraphicFramePr/>
          <p:nvPr/>
        </p:nvGraphicFramePr>
        <p:xfrm>
          <a:off x="578300" y="5257150"/>
          <a:ext cx="3000000" cy="3000000"/>
        </p:xfrm>
        <a:graphic>
          <a:graphicData uri="http://schemas.openxmlformats.org/drawingml/2006/table">
            <a:tbl>
              <a:tblPr>
                <a:noFill/>
                <a:tableStyleId>{A33E7CBB-CB96-4F6B-A4A2-32AA39863FBB}</a:tableStyleId>
              </a:tblPr>
              <a:tblGrid>
                <a:gridCol w="1871375"/>
                <a:gridCol w="1871375"/>
                <a:gridCol w="1871375"/>
                <a:gridCol w="1871375"/>
                <a:gridCol w="1871375"/>
                <a:gridCol w="1871375"/>
              </a:tblGrid>
              <a:tr h="381000">
                <a:tc>
                  <a:txBody>
                    <a:bodyPr/>
                    <a:lstStyle/>
                    <a:p>
                      <a:pPr indent="0" lvl="0" marL="0" rtl="0" algn="l">
                        <a:spcBef>
                          <a:spcPts val="0"/>
                        </a:spcBef>
                        <a:spcAft>
                          <a:spcPts val="0"/>
                        </a:spcAft>
                        <a:buNone/>
                      </a:pPr>
                      <a:r>
                        <a:rPr lang="en-US"/>
                        <a:t>Motor vehicles</a:t>
                      </a:r>
                      <a:endParaRPr/>
                    </a:p>
                  </a:txBody>
                  <a:tcPr marT="91425" marB="91425" marR="91425" marL="91425"/>
                </a:tc>
                <a:tc>
                  <a:txBody>
                    <a:bodyPr/>
                    <a:lstStyle/>
                    <a:p>
                      <a:pPr indent="0" lvl="0" marL="0" rtl="0" algn="l">
                        <a:spcBef>
                          <a:spcPts val="0"/>
                        </a:spcBef>
                        <a:spcAft>
                          <a:spcPts val="0"/>
                        </a:spcAft>
                        <a:buNone/>
                      </a:pPr>
                      <a:r>
                        <a:rPr lang="en-US"/>
                        <a:t>Computers</a:t>
                      </a:r>
                      <a:endParaRPr/>
                    </a:p>
                  </a:txBody>
                  <a:tcPr marT="91425" marB="91425" marR="91425" marL="91425"/>
                </a:tc>
                <a:tc>
                  <a:txBody>
                    <a:bodyPr/>
                    <a:lstStyle/>
                    <a:p>
                      <a:pPr indent="0" lvl="0" marL="0" rtl="0" algn="l">
                        <a:spcBef>
                          <a:spcPts val="0"/>
                        </a:spcBef>
                        <a:spcAft>
                          <a:spcPts val="0"/>
                        </a:spcAft>
                        <a:buNone/>
                      </a:pPr>
                      <a:r>
                        <a:rPr lang="en-US"/>
                        <a:t>Land</a:t>
                      </a:r>
                      <a:endParaRPr/>
                    </a:p>
                  </a:txBody>
                  <a:tcPr marT="91425" marB="91425" marR="91425" marL="91425"/>
                </a:tc>
                <a:tc>
                  <a:txBody>
                    <a:bodyPr/>
                    <a:lstStyle/>
                    <a:p>
                      <a:pPr indent="0" lvl="0" marL="0" rtl="0" algn="l">
                        <a:spcBef>
                          <a:spcPts val="0"/>
                        </a:spcBef>
                        <a:spcAft>
                          <a:spcPts val="0"/>
                        </a:spcAft>
                        <a:buNone/>
                      </a:pPr>
                      <a:r>
                        <a:rPr lang="en-US"/>
                        <a:t>Furniture</a:t>
                      </a:r>
                      <a:endParaRPr/>
                    </a:p>
                  </a:txBody>
                  <a:tcPr marT="91425" marB="91425" marR="91425" marL="91425"/>
                </a:tc>
                <a:tc>
                  <a:txBody>
                    <a:bodyPr/>
                    <a:lstStyle/>
                    <a:p>
                      <a:pPr indent="0" lvl="0" marL="0" rtl="0" algn="l">
                        <a:spcBef>
                          <a:spcPts val="0"/>
                        </a:spcBef>
                        <a:spcAft>
                          <a:spcPts val="0"/>
                        </a:spcAft>
                        <a:buNone/>
                      </a:pPr>
                      <a:r>
                        <a:rPr lang="en-US"/>
                        <a:t>Buildings</a:t>
                      </a:r>
                      <a:endParaRPr/>
                    </a:p>
                  </a:txBody>
                  <a:tcPr marT="91425" marB="91425" marR="91425" marL="91425"/>
                </a:tc>
                <a:tc>
                  <a:txBody>
                    <a:bodyPr/>
                    <a:lstStyle/>
                    <a:p>
                      <a:pPr indent="0" lvl="0" marL="0" rtl="0" algn="l">
                        <a:spcBef>
                          <a:spcPts val="0"/>
                        </a:spcBef>
                        <a:spcAft>
                          <a:spcPts val="0"/>
                        </a:spcAft>
                        <a:buNone/>
                      </a:pPr>
                      <a:r>
                        <a:rPr lang="en-US"/>
                        <a:t>Office Equipment</a:t>
                      </a:r>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80f94eb5f3_0_120"/>
          <p:cNvSpPr txBox="1"/>
          <p:nvPr>
            <p:ph type="title"/>
          </p:nvPr>
        </p:nvSpPr>
        <p:spPr>
          <a:xfrm>
            <a:off x="389174" y="282700"/>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400"/>
              <a:t>CHARITY TIERS</a:t>
            </a:r>
            <a:endParaRPr sz="3400"/>
          </a:p>
        </p:txBody>
      </p:sp>
      <p:pic>
        <p:nvPicPr>
          <p:cNvPr descr="Logo, company name&#10;&#10;Description automatically generated" id="184" name="Google Shape;184;g280f94eb5f3_0_120"/>
          <p:cNvPicPr preferRelativeResize="0"/>
          <p:nvPr/>
        </p:nvPicPr>
        <p:blipFill rotWithShape="1">
          <a:blip r:embed="rId3">
            <a:alphaModFix/>
          </a:blip>
          <a:srcRect b="0" l="0" r="0" t="0"/>
          <a:stretch/>
        </p:blipFill>
        <p:spPr>
          <a:xfrm>
            <a:off x="10355623" y="220738"/>
            <a:ext cx="1450894" cy="754824"/>
          </a:xfrm>
          <a:prstGeom prst="rect">
            <a:avLst/>
          </a:prstGeom>
          <a:noFill/>
          <a:ln>
            <a:noFill/>
          </a:ln>
        </p:spPr>
      </p:pic>
      <p:pic>
        <p:nvPicPr>
          <p:cNvPr id="185" name="Google Shape;185;g280f94eb5f3_0_120"/>
          <p:cNvPicPr preferRelativeResize="0"/>
          <p:nvPr/>
        </p:nvPicPr>
        <p:blipFill rotWithShape="1">
          <a:blip r:embed="rId4">
            <a:alphaModFix/>
          </a:blip>
          <a:srcRect b="0" l="0" r="0" t="0"/>
          <a:stretch/>
        </p:blipFill>
        <p:spPr>
          <a:xfrm>
            <a:off x="228600" y="158475"/>
            <a:ext cx="2159000" cy="944726"/>
          </a:xfrm>
          <a:prstGeom prst="rect">
            <a:avLst/>
          </a:prstGeom>
          <a:noFill/>
          <a:ln>
            <a:noFill/>
          </a:ln>
        </p:spPr>
      </p:pic>
      <p:sp>
        <p:nvSpPr>
          <p:cNvPr id="186" name="Google Shape;186;g280f94eb5f3_0_120"/>
          <p:cNvSpPr txBox="1"/>
          <p:nvPr/>
        </p:nvSpPr>
        <p:spPr>
          <a:xfrm>
            <a:off x="759000" y="6629425"/>
            <a:ext cx="10842000" cy="424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i="1" lang="en-US" sz="1600"/>
              <a:t>Sources: https://charities.govt.nz/reporting-standards/which-tier-will-i-use/</a:t>
            </a:r>
            <a:endParaRPr b="0" i="0" sz="1600" u="none" cap="none" strike="noStrike">
              <a:solidFill>
                <a:srgbClr val="000000"/>
              </a:solidFill>
              <a:latin typeface="Arial"/>
              <a:ea typeface="Arial"/>
              <a:cs typeface="Arial"/>
              <a:sym typeface="Arial"/>
            </a:endParaRPr>
          </a:p>
        </p:txBody>
      </p:sp>
      <p:sp>
        <p:nvSpPr>
          <p:cNvPr id="187" name="Google Shape;187;g280f94eb5f3_0_120"/>
          <p:cNvSpPr txBox="1"/>
          <p:nvPr/>
        </p:nvSpPr>
        <p:spPr>
          <a:xfrm>
            <a:off x="389175" y="1496800"/>
            <a:ext cx="10950000" cy="3704400"/>
          </a:xfrm>
          <a:prstGeom prst="rect">
            <a:avLst/>
          </a:prstGeom>
          <a:noFill/>
          <a:ln>
            <a:noFill/>
          </a:ln>
        </p:spPr>
        <p:txBody>
          <a:bodyPr anchorCtr="0" anchor="t" bIns="91425" lIns="91425" spcFirstLastPara="1" rIns="91425" wrap="square" tIns="91425">
            <a:spAutoFit/>
          </a:bodyPr>
          <a:lstStyle/>
          <a:p>
            <a:pPr indent="0" lvl="0" marL="0" rtl="0" algn="l">
              <a:spcBef>
                <a:spcPts val="2000"/>
              </a:spcBef>
              <a:spcAft>
                <a:spcPts val="0"/>
              </a:spcAft>
              <a:buNone/>
            </a:pPr>
            <a:r>
              <a:rPr b="1" lang="en-US" sz="1600">
                <a:solidFill>
                  <a:schemeClr val="dk1"/>
                </a:solidFill>
                <a:highlight>
                  <a:srgbClr val="FFFFFF"/>
                </a:highlight>
              </a:rPr>
              <a:t>Moving between tiers</a:t>
            </a:r>
            <a:endParaRPr b="1" sz="1600">
              <a:solidFill>
                <a:schemeClr val="dk1"/>
              </a:solidFill>
              <a:highlight>
                <a:srgbClr val="FFFFFF"/>
              </a:highlight>
            </a:endParaRPr>
          </a:p>
          <a:p>
            <a:pPr indent="0" lvl="0" marL="0" rtl="0" algn="l">
              <a:spcBef>
                <a:spcPts val="2000"/>
              </a:spcBef>
              <a:spcAft>
                <a:spcPts val="0"/>
              </a:spcAft>
              <a:buNone/>
            </a:pPr>
            <a:r>
              <a:rPr lang="en-US" sz="1600">
                <a:solidFill>
                  <a:schemeClr val="dk1"/>
                </a:solidFill>
                <a:highlight>
                  <a:srgbClr val="FFFFFF"/>
                </a:highlight>
              </a:rPr>
              <a:t>Some charities’ annual expenses or operating payments may change so that they no longer qualify for the tier they have been using. Charities can continue to report in that tier for the current and following financial years. They do not need to report at the higher tier until they have had two consecutive financial years of annual expenses or operating payments above their current tier threshold.</a:t>
            </a:r>
            <a:endParaRPr sz="1600">
              <a:solidFill>
                <a:schemeClr val="dk1"/>
              </a:solidFill>
              <a:highlight>
                <a:srgbClr val="FFFFFF"/>
              </a:highlight>
            </a:endParaRPr>
          </a:p>
          <a:p>
            <a:pPr indent="0" lvl="0" marL="0" rtl="0" algn="l">
              <a:spcBef>
                <a:spcPts val="2000"/>
              </a:spcBef>
              <a:spcAft>
                <a:spcPts val="0"/>
              </a:spcAft>
              <a:buNone/>
            </a:pPr>
            <a:r>
              <a:rPr lang="en-US" sz="1600">
                <a:solidFill>
                  <a:schemeClr val="dk1"/>
                </a:solidFill>
                <a:highlight>
                  <a:srgbClr val="FFFFFF"/>
                </a:highlight>
              </a:rPr>
              <a:t>Charities with expenses or operating payments that are around the threshold levels of the tiers, or that fluctuate between the threshold levels, or that know they will exceed the threshold in the future, may want to consider reporting at the higher tier to avoid having to change reporting tiers.</a:t>
            </a:r>
            <a:endParaRPr sz="1600">
              <a:solidFill>
                <a:schemeClr val="dk1"/>
              </a:solidFill>
              <a:highlight>
                <a:srgbClr val="FFFFFF"/>
              </a:highlight>
            </a:endParaRPr>
          </a:p>
          <a:p>
            <a:pPr indent="0" lvl="0" marL="457200" rtl="0" algn="l">
              <a:spcBef>
                <a:spcPts val="2000"/>
              </a:spcBef>
              <a:spcAft>
                <a:spcPts val="0"/>
              </a:spcAft>
              <a:buNone/>
            </a:pPr>
            <a:r>
              <a:t/>
            </a:r>
            <a:endParaRPr sz="1600">
              <a:solidFill>
                <a:schemeClr val="dk1"/>
              </a:solidFill>
              <a:highlight>
                <a:srgbClr val="FFFFFF"/>
              </a:highlight>
            </a:endParaRPr>
          </a:p>
          <a:p>
            <a:pPr indent="0" lvl="0" marL="0" rtl="0" algn="ctr">
              <a:spcBef>
                <a:spcPts val="2000"/>
              </a:spcBef>
              <a:spcAft>
                <a:spcPts val="0"/>
              </a:spcAft>
              <a:buNone/>
            </a:pPr>
            <a:r>
              <a:rPr b="1" lang="en-US" sz="1800">
                <a:solidFill>
                  <a:schemeClr val="dk1"/>
                </a:solidFill>
                <a:highlight>
                  <a:srgbClr val="FFFFFF"/>
                </a:highlight>
              </a:rPr>
              <a:t>NOTE: </a:t>
            </a:r>
            <a:r>
              <a:rPr lang="en-US" sz="1800">
                <a:solidFill>
                  <a:schemeClr val="dk1"/>
                </a:solidFill>
                <a:highlight>
                  <a:srgbClr val="FFFFFF"/>
                </a:highlight>
              </a:rPr>
              <a:t>Charities moving from Tier 4 to Tier 3 will need to change to accrual-based accounting.</a:t>
            </a:r>
            <a:endParaRPr sz="1800">
              <a:solidFill>
                <a:schemeClr val="dk1"/>
              </a:solidFill>
              <a:highlight>
                <a:srgbClr val="FFFFF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474236272b_0_0"/>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PERFORMANCE REPORT</a:t>
            </a:r>
            <a:endParaRPr/>
          </a:p>
        </p:txBody>
      </p:sp>
      <p:pic>
        <p:nvPicPr>
          <p:cNvPr descr="Logo, company name&#10;&#10;Description automatically generated" id="194" name="Google Shape;194;g2474236272b_0_0"/>
          <p:cNvPicPr preferRelativeResize="0"/>
          <p:nvPr/>
        </p:nvPicPr>
        <p:blipFill rotWithShape="1">
          <a:blip r:embed="rId3">
            <a:alphaModFix/>
          </a:blip>
          <a:srcRect b="0" l="0" r="0" t="0"/>
          <a:stretch/>
        </p:blipFill>
        <p:spPr>
          <a:xfrm>
            <a:off x="10593788" y="220748"/>
            <a:ext cx="1212738" cy="630900"/>
          </a:xfrm>
          <a:prstGeom prst="rect">
            <a:avLst/>
          </a:prstGeom>
          <a:noFill/>
          <a:ln>
            <a:noFill/>
          </a:ln>
        </p:spPr>
      </p:pic>
      <p:pic>
        <p:nvPicPr>
          <p:cNvPr id="195" name="Google Shape;195;g2474236272b_0_0"/>
          <p:cNvPicPr preferRelativeResize="0"/>
          <p:nvPr/>
        </p:nvPicPr>
        <p:blipFill rotWithShape="1">
          <a:blip r:embed="rId4">
            <a:alphaModFix/>
          </a:blip>
          <a:srcRect b="0" l="0" r="0" t="0"/>
          <a:stretch/>
        </p:blipFill>
        <p:spPr>
          <a:xfrm>
            <a:off x="228600" y="158475"/>
            <a:ext cx="2045675" cy="895149"/>
          </a:xfrm>
          <a:prstGeom prst="rect">
            <a:avLst/>
          </a:prstGeom>
          <a:noFill/>
          <a:ln>
            <a:noFill/>
          </a:ln>
        </p:spPr>
      </p:pic>
      <p:sp>
        <p:nvSpPr>
          <p:cNvPr id="196" name="Google Shape;196;g2474236272b_0_0"/>
          <p:cNvSpPr txBox="1"/>
          <p:nvPr/>
        </p:nvSpPr>
        <p:spPr>
          <a:xfrm>
            <a:off x="793350" y="851650"/>
            <a:ext cx="10605300" cy="49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2000"/>
              <a:buFont typeface="Arial"/>
              <a:buNone/>
            </a:pPr>
            <a:r>
              <a:rPr b="1" lang="en-US" sz="2300">
                <a:solidFill>
                  <a:srgbClr val="6D1D6B"/>
                </a:solidFill>
              </a:rPr>
              <a:t>Section 1 : Entity information</a:t>
            </a:r>
            <a:endParaRPr sz="2100">
              <a:solidFill>
                <a:srgbClr val="3F3F3F"/>
              </a:solidFill>
            </a:endParaRPr>
          </a:p>
          <a:p>
            <a:pPr indent="0" lvl="1" marL="400050" rtl="0" algn="ctr">
              <a:spcBef>
                <a:spcPts val="1000"/>
              </a:spcBef>
              <a:spcAft>
                <a:spcPts val="0"/>
              </a:spcAft>
              <a:buClr>
                <a:schemeClr val="dk1"/>
              </a:buClr>
              <a:buSzPts val="1600"/>
              <a:buFont typeface="Arial"/>
              <a:buNone/>
            </a:pPr>
            <a:r>
              <a:rPr b="1" lang="en-US" sz="2100">
                <a:solidFill>
                  <a:schemeClr val="dk1"/>
                </a:solidFill>
              </a:rPr>
              <a:t>A summary of your charity – what it does and how its organised</a:t>
            </a:r>
            <a:endParaRPr sz="2100">
              <a:solidFill>
                <a:schemeClr val="dk1"/>
              </a:solidFill>
            </a:endParaRPr>
          </a:p>
          <a:p>
            <a:pPr indent="0" lvl="1" marL="400050" rtl="0" algn="ctr">
              <a:spcBef>
                <a:spcPts val="1000"/>
              </a:spcBef>
              <a:spcAft>
                <a:spcPts val="0"/>
              </a:spcAft>
              <a:buClr>
                <a:schemeClr val="dk1"/>
              </a:buClr>
              <a:buSzPts val="1600"/>
              <a:buFont typeface="Arial"/>
              <a:buNone/>
            </a:pPr>
            <a:r>
              <a:t/>
            </a:r>
            <a:endParaRPr b="1" sz="1900">
              <a:solidFill>
                <a:srgbClr val="3F3F3F"/>
              </a:solidFill>
            </a:endParaRPr>
          </a:p>
          <a:p>
            <a:pPr indent="0" lvl="0" marL="0" rtl="0" algn="l">
              <a:spcBef>
                <a:spcPts val="0"/>
              </a:spcBef>
              <a:spcAft>
                <a:spcPts val="0"/>
              </a:spcAft>
              <a:buNone/>
            </a:pPr>
            <a:r>
              <a:t/>
            </a:r>
            <a:endParaRPr b="1" sz="1600">
              <a:solidFill>
                <a:schemeClr val="dk1"/>
              </a:solidFill>
            </a:endParaRPr>
          </a:p>
        </p:txBody>
      </p:sp>
      <p:graphicFrame>
        <p:nvGraphicFramePr>
          <p:cNvPr id="197" name="Google Shape;197;g2474236272b_0_0"/>
          <p:cNvGraphicFramePr/>
          <p:nvPr/>
        </p:nvGraphicFramePr>
        <p:xfrm>
          <a:off x="952500" y="1983900"/>
          <a:ext cx="3000000" cy="3000000"/>
        </p:xfrm>
        <a:graphic>
          <a:graphicData uri="http://schemas.openxmlformats.org/drawingml/2006/table">
            <a:tbl>
              <a:tblPr>
                <a:noFill/>
                <a:tableStyleId>{A33E7CBB-CB96-4F6B-A4A2-32AA39863FBB}</a:tableStyleId>
              </a:tblPr>
              <a:tblGrid>
                <a:gridCol w="2972575"/>
                <a:gridCol w="7728725"/>
              </a:tblGrid>
              <a:tr h="381000">
                <a:tc>
                  <a:txBody>
                    <a:bodyPr/>
                    <a:lstStyle/>
                    <a:p>
                      <a:pPr indent="0" lvl="1" marL="0" rtl="0" algn="l">
                        <a:spcBef>
                          <a:spcPts val="1000"/>
                        </a:spcBef>
                        <a:spcAft>
                          <a:spcPts val="0"/>
                        </a:spcAft>
                        <a:buClr>
                          <a:schemeClr val="dk1"/>
                        </a:buClr>
                        <a:buSzPts val="1800"/>
                        <a:buFont typeface="Arial"/>
                        <a:buNone/>
                      </a:pPr>
                      <a:r>
                        <a:rPr lang="en-US" sz="1600">
                          <a:solidFill>
                            <a:schemeClr val="dk1"/>
                          </a:solidFill>
                        </a:rPr>
                        <a:t>Purpose / Mission</a:t>
                      </a:r>
                      <a:endParaRPr sz="1600"/>
                    </a:p>
                  </a:txBody>
                  <a:tcPr marT="91425" marB="91425" marR="91425" marL="91425"/>
                </a:tc>
                <a:tc>
                  <a:txBody>
                    <a:bodyPr/>
                    <a:lstStyle/>
                    <a:p>
                      <a:pPr indent="0" lvl="1" marL="0" rtl="0" algn="l">
                        <a:spcBef>
                          <a:spcPts val="1000"/>
                        </a:spcBef>
                        <a:spcAft>
                          <a:spcPts val="0"/>
                        </a:spcAft>
                        <a:buClr>
                          <a:schemeClr val="dk1"/>
                        </a:buClr>
                        <a:buSzPts val="1800"/>
                        <a:buFont typeface="Arial"/>
                        <a:buNone/>
                      </a:pPr>
                      <a:r>
                        <a:rPr lang="en-US" sz="1600">
                          <a:solidFill>
                            <a:schemeClr val="dk1"/>
                          </a:solidFill>
                        </a:rPr>
                        <a:t>Obtain this information </a:t>
                      </a:r>
                      <a:r>
                        <a:rPr lang="en-US" sz="1600">
                          <a:solidFill>
                            <a:schemeClr val="dk1"/>
                          </a:solidFill>
                        </a:rPr>
                        <a:t>from your organisations rules / constitution / Trust Deed</a:t>
                      </a:r>
                      <a:endParaRPr sz="1600"/>
                    </a:p>
                  </a:txBody>
                  <a:tcPr marT="91425" marB="91425" marR="91425" marL="91425"/>
                </a:tc>
              </a:tr>
              <a:tr h="381000">
                <a:tc>
                  <a:txBody>
                    <a:bodyPr/>
                    <a:lstStyle/>
                    <a:p>
                      <a:pPr indent="0" lvl="1" marL="0" rtl="0" algn="l">
                        <a:spcBef>
                          <a:spcPts val="1000"/>
                        </a:spcBef>
                        <a:spcAft>
                          <a:spcPts val="0"/>
                        </a:spcAft>
                        <a:buClr>
                          <a:schemeClr val="dk1"/>
                        </a:buClr>
                        <a:buSzPts val="1800"/>
                        <a:buFont typeface="Arial"/>
                        <a:buNone/>
                      </a:pPr>
                      <a:r>
                        <a:rPr lang="en-US" sz="1600">
                          <a:solidFill>
                            <a:schemeClr val="dk1"/>
                          </a:solidFill>
                        </a:rPr>
                        <a:t>Governance and organisational Structure</a:t>
                      </a:r>
                      <a:endParaRPr sz="1600"/>
                    </a:p>
                  </a:txBody>
                  <a:tcPr marT="91425" marB="91425" marR="91425" marL="91425"/>
                </a:tc>
                <a:tc>
                  <a:txBody>
                    <a:bodyPr/>
                    <a:lstStyle/>
                    <a:p>
                      <a:pPr indent="0" lvl="0" marL="0" rtl="0" algn="l">
                        <a:spcBef>
                          <a:spcPts val="0"/>
                        </a:spcBef>
                        <a:spcAft>
                          <a:spcPts val="0"/>
                        </a:spcAft>
                        <a:buNone/>
                      </a:pPr>
                      <a:r>
                        <a:rPr lang="en-US" sz="1600"/>
                        <a:t>E.g. We are </a:t>
                      </a:r>
                      <a:r>
                        <a:rPr lang="en-US" sz="1600"/>
                        <a:t>governed by a volunteer Board of Trustees with regional coordinators who manage our local volunteers. Regional Coordinators report to National Coordinator who reports to the Board of Trustees via a monthly board meeting.  </a:t>
                      </a:r>
                      <a:endParaRPr sz="1600"/>
                    </a:p>
                  </a:txBody>
                  <a:tcPr marT="91425" marB="91425" marR="91425" marL="91425"/>
                </a:tc>
              </a:tr>
              <a:tr h="381000">
                <a:tc>
                  <a:txBody>
                    <a:bodyPr/>
                    <a:lstStyle/>
                    <a:p>
                      <a:pPr indent="0" lvl="1" marL="0" rtl="0" algn="l">
                        <a:spcBef>
                          <a:spcPts val="1000"/>
                        </a:spcBef>
                        <a:spcAft>
                          <a:spcPts val="0"/>
                        </a:spcAft>
                        <a:buClr>
                          <a:schemeClr val="dk1"/>
                        </a:buClr>
                        <a:buSzPts val="1800"/>
                        <a:buFont typeface="Arial"/>
                        <a:buNone/>
                      </a:pPr>
                      <a:r>
                        <a:rPr lang="en-US" sz="1600">
                          <a:solidFill>
                            <a:schemeClr val="dk1"/>
                          </a:solidFill>
                        </a:rPr>
                        <a:t>Main funding sources</a:t>
                      </a:r>
                      <a:endParaRPr sz="1600">
                        <a:solidFill>
                          <a:schemeClr val="dk1"/>
                        </a:solidFill>
                      </a:endParaRPr>
                    </a:p>
                    <a:p>
                      <a:pPr indent="0" lvl="0" marL="0" rtl="0" algn="l">
                        <a:spcBef>
                          <a:spcPts val="0"/>
                        </a:spcBef>
                        <a:spcAft>
                          <a:spcPts val="0"/>
                        </a:spcAft>
                        <a:buNone/>
                      </a:pPr>
                      <a:r>
                        <a:t/>
                      </a:r>
                      <a:endParaRPr sz="1600"/>
                    </a:p>
                  </a:txBody>
                  <a:tcPr marT="91425" marB="91425" marR="91425" marL="91425"/>
                </a:tc>
                <a:tc>
                  <a:txBody>
                    <a:bodyPr/>
                    <a:lstStyle/>
                    <a:p>
                      <a:pPr indent="0" lvl="0" marL="0" rtl="0" algn="l">
                        <a:spcBef>
                          <a:spcPts val="0"/>
                        </a:spcBef>
                        <a:spcAft>
                          <a:spcPts val="0"/>
                        </a:spcAft>
                        <a:buNone/>
                      </a:pPr>
                      <a:r>
                        <a:rPr lang="en-US" sz="1600"/>
                        <a:t>Government Contracts, Grant Funding, Donations via Givealittle etc</a:t>
                      </a:r>
                      <a:endParaRPr sz="1600"/>
                    </a:p>
                  </a:txBody>
                  <a:tcPr marT="91425" marB="91425" marR="91425" marL="91425"/>
                </a:tc>
              </a:tr>
              <a:tr h="381000">
                <a:tc>
                  <a:txBody>
                    <a:bodyPr/>
                    <a:lstStyle/>
                    <a:p>
                      <a:pPr indent="0" lvl="1" marL="0" rtl="0" algn="l">
                        <a:spcBef>
                          <a:spcPts val="1000"/>
                        </a:spcBef>
                        <a:spcAft>
                          <a:spcPts val="0"/>
                        </a:spcAft>
                        <a:buClr>
                          <a:schemeClr val="dk1"/>
                        </a:buClr>
                        <a:buSzPts val="1800"/>
                        <a:buFont typeface="Arial"/>
                        <a:buNone/>
                      </a:pPr>
                      <a:r>
                        <a:rPr lang="en-US" sz="1600">
                          <a:solidFill>
                            <a:schemeClr val="dk1"/>
                          </a:solidFill>
                        </a:rPr>
                        <a:t>Fundraising methods</a:t>
                      </a:r>
                      <a:endParaRPr sz="1600"/>
                    </a:p>
                  </a:txBody>
                  <a:tcPr marT="91425" marB="91425" marR="91425" marL="91425"/>
                </a:tc>
                <a:tc>
                  <a:txBody>
                    <a:bodyPr/>
                    <a:lstStyle/>
                    <a:p>
                      <a:pPr indent="0" lvl="1" marL="0" rtl="0" algn="l">
                        <a:spcBef>
                          <a:spcPts val="1000"/>
                        </a:spcBef>
                        <a:spcAft>
                          <a:spcPts val="0"/>
                        </a:spcAft>
                        <a:buClr>
                          <a:schemeClr val="dk1"/>
                        </a:buClr>
                        <a:buSzPts val="1800"/>
                        <a:buFont typeface="Arial"/>
                        <a:buNone/>
                      </a:pPr>
                      <a:r>
                        <a:rPr lang="en-US" sz="1600">
                          <a:solidFill>
                            <a:schemeClr val="dk1"/>
                          </a:solidFill>
                        </a:rPr>
                        <a:t>Summary about how you fundraise e.g. we hold one major fundraising event, a walk which is held in May each year</a:t>
                      </a:r>
                      <a:endParaRPr sz="1600"/>
                    </a:p>
                  </a:txBody>
                  <a:tcPr marT="91425" marB="91425" marR="91425" marL="91425"/>
                </a:tc>
              </a:tr>
              <a:tr h="381000">
                <a:tc>
                  <a:txBody>
                    <a:bodyPr/>
                    <a:lstStyle/>
                    <a:p>
                      <a:pPr indent="0" lvl="1" marL="0" rtl="0" algn="l">
                        <a:spcBef>
                          <a:spcPts val="1000"/>
                        </a:spcBef>
                        <a:spcAft>
                          <a:spcPts val="0"/>
                        </a:spcAft>
                        <a:buClr>
                          <a:schemeClr val="dk1"/>
                        </a:buClr>
                        <a:buSzPts val="1800"/>
                        <a:buFont typeface="Arial"/>
                        <a:buNone/>
                      </a:pPr>
                      <a:r>
                        <a:rPr lang="en-US" sz="1600">
                          <a:solidFill>
                            <a:schemeClr val="dk1"/>
                          </a:solidFill>
                        </a:rPr>
                        <a:t>Volunteers and Donated goods</a:t>
                      </a:r>
                      <a:endParaRPr sz="1600"/>
                    </a:p>
                  </a:txBody>
                  <a:tcPr marT="91425" marB="91425" marR="91425" marL="91425"/>
                </a:tc>
                <a:tc>
                  <a:txBody>
                    <a:bodyPr/>
                    <a:lstStyle/>
                    <a:p>
                      <a:pPr indent="0" lvl="1" marL="0" rtl="0" algn="l">
                        <a:spcBef>
                          <a:spcPts val="1000"/>
                        </a:spcBef>
                        <a:spcAft>
                          <a:spcPts val="0"/>
                        </a:spcAft>
                        <a:buClr>
                          <a:schemeClr val="dk1"/>
                        </a:buClr>
                        <a:buSzPts val="1800"/>
                        <a:buFont typeface="Arial"/>
                        <a:buNone/>
                      </a:pPr>
                      <a:r>
                        <a:rPr lang="en-US" sz="1600">
                          <a:solidFill>
                            <a:schemeClr val="dk1"/>
                          </a:solidFill>
                        </a:rPr>
                        <a:t>Number of Volunteers and total volunteer hours, what do Volunteers do in your organisation. Details of goods donated (if any)</a:t>
                      </a:r>
                      <a:endParaRPr sz="1600"/>
                    </a:p>
                  </a:txBody>
                  <a:tcPr marT="91425" marB="91425" marR="91425" marL="91425"/>
                </a:tc>
              </a:tr>
              <a:tr h="381000">
                <a:tc>
                  <a:txBody>
                    <a:bodyPr/>
                    <a:lstStyle/>
                    <a:p>
                      <a:pPr indent="0" lvl="1" marL="0" rtl="0" algn="l">
                        <a:spcBef>
                          <a:spcPts val="1000"/>
                        </a:spcBef>
                        <a:spcAft>
                          <a:spcPts val="0"/>
                        </a:spcAft>
                        <a:buClr>
                          <a:schemeClr val="dk1"/>
                        </a:buClr>
                        <a:buSzPts val="1800"/>
                        <a:buFont typeface="Arial"/>
                        <a:buNone/>
                      </a:pPr>
                      <a:r>
                        <a:rPr lang="en-US" sz="1600">
                          <a:solidFill>
                            <a:schemeClr val="dk1"/>
                          </a:solidFill>
                        </a:rPr>
                        <a:t>Additional info</a:t>
                      </a:r>
                      <a:endParaRPr sz="1600"/>
                    </a:p>
                  </a:txBody>
                  <a:tcPr marT="91425" marB="91425" marR="91425" marL="91425"/>
                </a:tc>
                <a:tc>
                  <a:txBody>
                    <a:bodyPr/>
                    <a:lstStyle/>
                    <a:p>
                      <a:pPr indent="0" lvl="1" marL="0" rtl="0" algn="l">
                        <a:spcBef>
                          <a:spcPts val="1000"/>
                        </a:spcBef>
                        <a:spcAft>
                          <a:spcPts val="0"/>
                        </a:spcAft>
                        <a:buClr>
                          <a:schemeClr val="dk1"/>
                        </a:buClr>
                        <a:buSzPts val="1800"/>
                        <a:buFont typeface="Arial"/>
                        <a:buNone/>
                      </a:pPr>
                      <a:r>
                        <a:rPr lang="en-US" sz="1600">
                          <a:solidFill>
                            <a:schemeClr val="dk1"/>
                          </a:solidFill>
                        </a:rPr>
                        <a:t>Any additional information that you want readers to know about to provide context to the report</a:t>
                      </a:r>
                      <a:endParaRPr sz="1600"/>
                    </a:p>
                  </a:txBody>
                  <a:tcPr marT="91425" marB="91425" marR="91425" marL="91425"/>
                </a:tc>
              </a:tr>
              <a:tr h="381000">
                <a:tc>
                  <a:txBody>
                    <a:bodyPr/>
                    <a:lstStyle/>
                    <a:p>
                      <a:pPr indent="0" lvl="1" marL="0" rtl="0" algn="l">
                        <a:spcBef>
                          <a:spcPts val="1000"/>
                        </a:spcBef>
                        <a:spcAft>
                          <a:spcPts val="0"/>
                        </a:spcAft>
                        <a:buClr>
                          <a:schemeClr val="dk1"/>
                        </a:buClr>
                        <a:buSzPts val="1800"/>
                        <a:buFont typeface="Arial"/>
                        <a:buNone/>
                      </a:pPr>
                      <a:r>
                        <a:rPr lang="en-US" sz="1600">
                          <a:solidFill>
                            <a:schemeClr val="dk1"/>
                          </a:solidFill>
                        </a:rPr>
                        <a:t>Contact details</a:t>
                      </a:r>
                      <a:endParaRPr sz="1600">
                        <a:solidFill>
                          <a:schemeClr val="dk1"/>
                        </a:solidFill>
                      </a:endParaRPr>
                    </a:p>
                    <a:p>
                      <a:pPr indent="0" lvl="0" marL="0" rtl="0" algn="l">
                        <a:spcBef>
                          <a:spcPts val="0"/>
                        </a:spcBef>
                        <a:spcAft>
                          <a:spcPts val="0"/>
                        </a:spcAft>
                        <a:buNone/>
                      </a:pPr>
                      <a:r>
                        <a:t/>
                      </a:r>
                      <a:endParaRPr sz="1600"/>
                    </a:p>
                  </a:txBody>
                  <a:tcPr marT="91425" marB="91425" marR="91425" marL="91425"/>
                </a:tc>
                <a:tc>
                  <a:txBody>
                    <a:bodyPr/>
                    <a:lstStyle/>
                    <a:p>
                      <a:pPr indent="0" lvl="0" marL="0" rtl="0" algn="l">
                        <a:spcBef>
                          <a:spcPts val="0"/>
                        </a:spcBef>
                        <a:spcAft>
                          <a:spcPts val="0"/>
                        </a:spcAft>
                        <a:buNone/>
                      </a:pPr>
                      <a:r>
                        <a:rPr lang="en-US" sz="1600"/>
                        <a:t>Your organisatsions contact details including email, phone, website, social media</a:t>
                      </a:r>
                      <a:endParaRPr sz="1600"/>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28107582d29_0_85"/>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2800"/>
              <a:t>STATEMENT OF SERVICE PERFORMANCE</a:t>
            </a:r>
            <a:endParaRPr sz="2800"/>
          </a:p>
        </p:txBody>
      </p:sp>
      <p:pic>
        <p:nvPicPr>
          <p:cNvPr id="204" name="Google Shape;204;g28107582d29_0_85"/>
          <p:cNvPicPr preferRelativeResize="0"/>
          <p:nvPr/>
        </p:nvPicPr>
        <p:blipFill rotWithShape="1">
          <a:blip r:embed="rId3">
            <a:alphaModFix/>
          </a:blip>
          <a:srcRect b="0" l="0" r="0" t="0"/>
          <a:stretch/>
        </p:blipFill>
        <p:spPr>
          <a:xfrm>
            <a:off x="228600" y="158475"/>
            <a:ext cx="2045675" cy="895149"/>
          </a:xfrm>
          <a:prstGeom prst="rect">
            <a:avLst/>
          </a:prstGeom>
          <a:noFill/>
          <a:ln>
            <a:noFill/>
          </a:ln>
        </p:spPr>
      </p:pic>
      <p:sp>
        <p:nvSpPr>
          <p:cNvPr id="205" name="Google Shape;205;g28107582d29_0_85"/>
          <p:cNvSpPr txBox="1"/>
          <p:nvPr/>
        </p:nvSpPr>
        <p:spPr>
          <a:xfrm>
            <a:off x="147300" y="1318750"/>
            <a:ext cx="5496900" cy="1521000"/>
          </a:xfrm>
          <a:prstGeom prst="rect">
            <a:avLst/>
          </a:prstGeom>
          <a:noFill/>
          <a:ln>
            <a:noFill/>
          </a:ln>
        </p:spPr>
        <p:txBody>
          <a:bodyPr anchorCtr="0" anchor="t" bIns="91425" lIns="91425" spcFirstLastPara="1" rIns="91425" wrap="square" tIns="91425">
            <a:noAutofit/>
          </a:bodyPr>
          <a:lstStyle/>
          <a:p>
            <a:pPr indent="0" lvl="1" marL="400050" rtl="0" algn="ctr">
              <a:spcBef>
                <a:spcPts val="1000"/>
              </a:spcBef>
              <a:spcAft>
                <a:spcPts val="0"/>
              </a:spcAft>
              <a:buNone/>
            </a:pPr>
            <a:r>
              <a:rPr b="1" lang="en-US" sz="2100">
                <a:solidFill>
                  <a:srgbClr val="3F3F3F"/>
                </a:solidFill>
              </a:rPr>
              <a:t>What did we do?    When did we do it?</a:t>
            </a:r>
            <a:endParaRPr sz="2100">
              <a:solidFill>
                <a:srgbClr val="3F3F3F"/>
              </a:solidFill>
            </a:endParaRPr>
          </a:p>
          <a:p>
            <a:pPr indent="0" lvl="1" marL="400050" rtl="0" algn="ctr">
              <a:spcBef>
                <a:spcPts val="1000"/>
              </a:spcBef>
              <a:spcAft>
                <a:spcPts val="0"/>
              </a:spcAft>
              <a:buNone/>
            </a:pPr>
            <a:r>
              <a:rPr b="1" lang="en-US" sz="2100">
                <a:solidFill>
                  <a:srgbClr val="3F3F3F"/>
                </a:solidFill>
              </a:rPr>
              <a:t>Description and Quantification of Entities Outputs</a:t>
            </a:r>
            <a:endParaRPr b="1" sz="1600">
              <a:solidFill>
                <a:schemeClr val="dk1"/>
              </a:solidFill>
            </a:endParaRPr>
          </a:p>
        </p:txBody>
      </p:sp>
      <p:pic>
        <p:nvPicPr>
          <p:cNvPr id="206" name="Google Shape;206;g28107582d29_0_85"/>
          <p:cNvPicPr preferRelativeResize="0"/>
          <p:nvPr/>
        </p:nvPicPr>
        <p:blipFill>
          <a:blip r:embed="rId4">
            <a:alphaModFix/>
          </a:blip>
          <a:stretch>
            <a:fillRect/>
          </a:stretch>
        </p:blipFill>
        <p:spPr>
          <a:xfrm>
            <a:off x="5785700" y="746750"/>
            <a:ext cx="6020825" cy="5992250"/>
          </a:xfrm>
          <a:prstGeom prst="rect">
            <a:avLst/>
          </a:prstGeom>
          <a:noFill/>
          <a:ln>
            <a:noFill/>
          </a:ln>
        </p:spPr>
      </p:pic>
      <p:sp>
        <p:nvSpPr>
          <p:cNvPr id="207" name="Google Shape;207;g28107582d29_0_85"/>
          <p:cNvSpPr txBox="1"/>
          <p:nvPr/>
        </p:nvSpPr>
        <p:spPr>
          <a:xfrm>
            <a:off x="1172450" y="3918025"/>
            <a:ext cx="3006300" cy="79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t>EXAMPLE</a:t>
            </a:r>
            <a:endParaRPr b="1" sz="2400"/>
          </a:p>
        </p:txBody>
      </p:sp>
      <p:sp>
        <p:nvSpPr>
          <p:cNvPr id="208" name="Google Shape;208;g28107582d29_0_85"/>
          <p:cNvSpPr/>
          <p:nvPr/>
        </p:nvSpPr>
        <p:spPr>
          <a:xfrm>
            <a:off x="3806075" y="3829650"/>
            <a:ext cx="1502400" cy="707100"/>
          </a:xfrm>
          <a:prstGeom prst="rightArrow">
            <a:avLst>
              <a:gd fmla="val 50000" name="adj1"/>
              <a:gd fmla="val 50000" name="adj2"/>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28107582d29_0_98"/>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2800"/>
              <a:t>STATEMENT OF FINANCIAL PERFORMANCE</a:t>
            </a:r>
            <a:endParaRPr sz="2800"/>
          </a:p>
        </p:txBody>
      </p:sp>
      <p:pic>
        <p:nvPicPr>
          <p:cNvPr id="215" name="Google Shape;215;g28107582d29_0_98"/>
          <p:cNvPicPr preferRelativeResize="0"/>
          <p:nvPr/>
        </p:nvPicPr>
        <p:blipFill rotWithShape="1">
          <a:blip r:embed="rId3">
            <a:alphaModFix/>
          </a:blip>
          <a:srcRect b="0" l="0" r="0" t="0"/>
          <a:stretch/>
        </p:blipFill>
        <p:spPr>
          <a:xfrm>
            <a:off x="228600" y="158475"/>
            <a:ext cx="2045675" cy="895149"/>
          </a:xfrm>
          <a:prstGeom prst="rect">
            <a:avLst/>
          </a:prstGeom>
          <a:noFill/>
          <a:ln>
            <a:noFill/>
          </a:ln>
        </p:spPr>
      </p:pic>
      <p:sp>
        <p:nvSpPr>
          <p:cNvPr id="216" name="Google Shape;216;g28107582d29_0_98"/>
          <p:cNvSpPr txBox="1"/>
          <p:nvPr/>
        </p:nvSpPr>
        <p:spPr>
          <a:xfrm>
            <a:off x="147300" y="1318750"/>
            <a:ext cx="5496900" cy="1521000"/>
          </a:xfrm>
          <a:prstGeom prst="rect">
            <a:avLst/>
          </a:prstGeom>
          <a:noFill/>
          <a:ln>
            <a:noFill/>
          </a:ln>
        </p:spPr>
        <p:txBody>
          <a:bodyPr anchorCtr="0" anchor="t" bIns="91425" lIns="91425" spcFirstLastPara="1" rIns="91425" wrap="square" tIns="91425">
            <a:noAutofit/>
          </a:bodyPr>
          <a:lstStyle/>
          <a:p>
            <a:pPr indent="0" lvl="1" marL="0" rtl="0" algn="l">
              <a:spcBef>
                <a:spcPts val="1000"/>
              </a:spcBef>
              <a:spcAft>
                <a:spcPts val="0"/>
              </a:spcAft>
              <a:buNone/>
            </a:pPr>
            <a:r>
              <a:rPr b="1" lang="en-US" sz="2100">
                <a:solidFill>
                  <a:srgbClr val="3F3F3F"/>
                </a:solidFill>
              </a:rPr>
              <a:t>How was it funded</a:t>
            </a:r>
            <a:r>
              <a:rPr b="1" lang="en-US" sz="2100">
                <a:solidFill>
                  <a:srgbClr val="3F3F3F"/>
                </a:solidFill>
              </a:rPr>
              <a:t>?    What did it cost?</a:t>
            </a:r>
            <a:endParaRPr sz="2100">
              <a:solidFill>
                <a:srgbClr val="3F3F3F"/>
              </a:solidFill>
            </a:endParaRPr>
          </a:p>
          <a:p>
            <a:pPr indent="0" lvl="1" marL="400050" rtl="0" algn="ctr">
              <a:spcBef>
                <a:spcPts val="1000"/>
              </a:spcBef>
              <a:spcAft>
                <a:spcPts val="0"/>
              </a:spcAft>
              <a:buNone/>
            </a:pPr>
            <a:r>
              <a:t/>
            </a:r>
            <a:endParaRPr b="1" sz="1600">
              <a:solidFill>
                <a:schemeClr val="dk1"/>
              </a:solidFill>
            </a:endParaRPr>
          </a:p>
        </p:txBody>
      </p:sp>
      <p:sp>
        <p:nvSpPr>
          <p:cNvPr id="217" name="Google Shape;217;g28107582d29_0_98"/>
          <p:cNvSpPr txBox="1"/>
          <p:nvPr/>
        </p:nvSpPr>
        <p:spPr>
          <a:xfrm>
            <a:off x="1172450" y="3918025"/>
            <a:ext cx="3006300" cy="79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t>EXAMPLE</a:t>
            </a:r>
            <a:endParaRPr b="1" sz="2400"/>
          </a:p>
        </p:txBody>
      </p:sp>
      <p:sp>
        <p:nvSpPr>
          <p:cNvPr id="218" name="Google Shape;218;g28107582d29_0_98"/>
          <p:cNvSpPr/>
          <p:nvPr/>
        </p:nvSpPr>
        <p:spPr>
          <a:xfrm>
            <a:off x="3806075" y="3829650"/>
            <a:ext cx="1502400" cy="707100"/>
          </a:xfrm>
          <a:prstGeom prst="rightArrow">
            <a:avLst>
              <a:gd fmla="val 50000" name="adj1"/>
              <a:gd fmla="val 50000" name="adj2"/>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9" name="Google Shape;219;g28107582d29_0_98"/>
          <p:cNvPicPr preferRelativeResize="0"/>
          <p:nvPr/>
        </p:nvPicPr>
        <p:blipFill>
          <a:blip r:embed="rId4">
            <a:alphaModFix/>
          </a:blip>
          <a:stretch>
            <a:fillRect/>
          </a:stretch>
        </p:blipFill>
        <p:spPr>
          <a:xfrm>
            <a:off x="5407376" y="1053625"/>
            <a:ext cx="6556024" cy="5552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28107582d29_0_109"/>
          <p:cNvSpPr txBox="1"/>
          <p:nvPr>
            <p:ph type="title"/>
          </p:nvPr>
        </p:nvSpPr>
        <p:spPr>
          <a:xfrm>
            <a:off x="230100" y="236925"/>
            <a:ext cx="6085800" cy="1521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2800"/>
              <a:t>STATEMENT OF FINANCIAL POSITION</a:t>
            </a:r>
            <a:endParaRPr sz="2800"/>
          </a:p>
        </p:txBody>
      </p:sp>
      <p:sp>
        <p:nvSpPr>
          <p:cNvPr id="226" name="Google Shape;226;g28107582d29_0_109"/>
          <p:cNvSpPr txBox="1"/>
          <p:nvPr/>
        </p:nvSpPr>
        <p:spPr>
          <a:xfrm>
            <a:off x="341725" y="1354100"/>
            <a:ext cx="5578500" cy="1521000"/>
          </a:xfrm>
          <a:prstGeom prst="rect">
            <a:avLst/>
          </a:prstGeom>
          <a:noFill/>
          <a:ln>
            <a:noFill/>
          </a:ln>
        </p:spPr>
        <p:txBody>
          <a:bodyPr anchorCtr="0" anchor="t" bIns="91425" lIns="91425" spcFirstLastPara="1" rIns="91425" wrap="square" tIns="91425">
            <a:noAutofit/>
          </a:bodyPr>
          <a:lstStyle/>
          <a:p>
            <a:pPr indent="0" lvl="1" marL="0" rtl="0" algn="ctr">
              <a:spcBef>
                <a:spcPts val="1000"/>
              </a:spcBef>
              <a:spcAft>
                <a:spcPts val="0"/>
              </a:spcAft>
              <a:buNone/>
            </a:pPr>
            <a:r>
              <a:rPr b="1" lang="en-US" sz="2100">
                <a:solidFill>
                  <a:srgbClr val="3F3F3F"/>
                </a:solidFill>
              </a:rPr>
              <a:t>What the entity owns</a:t>
            </a:r>
            <a:r>
              <a:rPr b="1" lang="en-US" sz="2100">
                <a:solidFill>
                  <a:srgbClr val="3F3F3F"/>
                </a:solidFill>
              </a:rPr>
              <a:t>?    </a:t>
            </a:r>
            <a:endParaRPr b="1" sz="2100">
              <a:solidFill>
                <a:srgbClr val="3F3F3F"/>
              </a:solidFill>
            </a:endParaRPr>
          </a:p>
          <a:p>
            <a:pPr indent="0" lvl="1" marL="0" rtl="0" algn="ctr">
              <a:spcBef>
                <a:spcPts val="1000"/>
              </a:spcBef>
              <a:spcAft>
                <a:spcPts val="0"/>
              </a:spcAft>
              <a:buNone/>
            </a:pPr>
            <a:r>
              <a:t/>
            </a:r>
            <a:endParaRPr b="1" sz="2100">
              <a:solidFill>
                <a:srgbClr val="3F3F3F"/>
              </a:solidFill>
            </a:endParaRPr>
          </a:p>
          <a:p>
            <a:pPr indent="0" lvl="1" marL="0" rtl="0" algn="ctr">
              <a:spcBef>
                <a:spcPts val="1000"/>
              </a:spcBef>
              <a:spcAft>
                <a:spcPts val="0"/>
              </a:spcAft>
              <a:buNone/>
            </a:pPr>
            <a:r>
              <a:rPr b="1" lang="en-US" sz="2100">
                <a:solidFill>
                  <a:srgbClr val="3F3F3F"/>
                </a:solidFill>
              </a:rPr>
              <a:t>What the entity owes?</a:t>
            </a:r>
            <a:endParaRPr sz="2100">
              <a:solidFill>
                <a:srgbClr val="3F3F3F"/>
              </a:solidFill>
            </a:endParaRPr>
          </a:p>
          <a:p>
            <a:pPr indent="0" lvl="1" marL="400050" rtl="0" algn="ctr">
              <a:spcBef>
                <a:spcPts val="1000"/>
              </a:spcBef>
              <a:spcAft>
                <a:spcPts val="0"/>
              </a:spcAft>
              <a:buNone/>
            </a:pPr>
            <a:r>
              <a:t/>
            </a:r>
            <a:endParaRPr b="1" sz="1600">
              <a:solidFill>
                <a:schemeClr val="dk1"/>
              </a:solidFill>
            </a:endParaRPr>
          </a:p>
        </p:txBody>
      </p:sp>
      <p:sp>
        <p:nvSpPr>
          <p:cNvPr id="227" name="Google Shape;227;g28107582d29_0_109"/>
          <p:cNvSpPr txBox="1"/>
          <p:nvPr/>
        </p:nvSpPr>
        <p:spPr>
          <a:xfrm>
            <a:off x="1172450" y="3918025"/>
            <a:ext cx="3006300" cy="79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t>EXAMPLE</a:t>
            </a:r>
            <a:endParaRPr b="1" sz="2400"/>
          </a:p>
        </p:txBody>
      </p:sp>
      <p:sp>
        <p:nvSpPr>
          <p:cNvPr id="228" name="Google Shape;228;g28107582d29_0_109"/>
          <p:cNvSpPr/>
          <p:nvPr/>
        </p:nvSpPr>
        <p:spPr>
          <a:xfrm>
            <a:off x="3806075" y="3829650"/>
            <a:ext cx="1502400" cy="707100"/>
          </a:xfrm>
          <a:prstGeom prst="rightArrow">
            <a:avLst>
              <a:gd fmla="val 50000" name="adj1"/>
              <a:gd fmla="val 50000" name="adj2"/>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9" name="Google Shape;229;g28107582d29_0_109"/>
          <p:cNvPicPr preferRelativeResize="0"/>
          <p:nvPr/>
        </p:nvPicPr>
        <p:blipFill>
          <a:blip r:embed="rId3">
            <a:alphaModFix/>
          </a:blip>
          <a:stretch>
            <a:fillRect/>
          </a:stretch>
        </p:blipFill>
        <p:spPr>
          <a:xfrm>
            <a:off x="6395514" y="177962"/>
            <a:ext cx="4942138" cy="6502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8107582d29_0_120"/>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2800"/>
              <a:t>STATEMENT OF CASH FLOWS</a:t>
            </a:r>
            <a:endParaRPr sz="2800"/>
          </a:p>
        </p:txBody>
      </p:sp>
      <p:pic>
        <p:nvPicPr>
          <p:cNvPr id="236" name="Google Shape;236;g28107582d29_0_120"/>
          <p:cNvPicPr preferRelativeResize="0"/>
          <p:nvPr/>
        </p:nvPicPr>
        <p:blipFill rotWithShape="1">
          <a:blip r:embed="rId3">
            <a:alphaModFix/>
          </a:blip>
          <a:srcRect b="0" l="0" r="0" t="0"/>
          <a:stretch/>
        </p:blipFill>
        <p:spPr>
          <a:xfrm>
            <a:off x="228600" y="158475"/>
            <a:ext cx="2045675" cy="895149"/>
          </a:xfrm>
          <a:prstGeom prst="rect">
            <a:avLst/>
          </a:prstGeom>
          <a:noFill/>
          <a:ln>
            <a:noFill/>
          </a:ln>
        </p:spPr>
      </p:pic>
      <p:sp>
        <p:nvSpPr>
          <p:cNvPr id="237" name="Google Shape;237;g28107582d29_0_120"/>
          <p:cNvSpPr txBox="1"/>
          <p:nvPr/>
        </p:nvSpPr>
        <p:spPr>
          <a:xfrm>
            <a:off x="147300" y="1318750"/>
            <a:ext cx="5496900" cy="1521000"/>
          </a:xfrm>
          <a:prstGeom prst="rect">
            <a:avLst/>
          </a:prstGeom>
          <a:noFill/>
          <a:ln>
            <a:noFill/>
          </a:ln>
        </p:spPr>
        <p:txBody>
          <a:bodyPr anchorCtr="0" anchor="t" bIns="91425" lIns="91425" spcFirstLastPara="1" rIns="91425" wrap="square" tIns="91425">
            <a:noAutofit/>
          </a:bodyPr>
          <a:lstStyle/>
          <a:p>
            <a:pPr indent="0" lvl="1" marL="0" rtl="0" algn="l">
              <a:spcBef>
                <a:spcPts val="1000"/>
              </a:spcBef>
              <a:spcAft>
                <a:spcPts val="0"/>
              </a:spcAft>
              <a:buNone/>
            </a:pPr>
            <a:r>
              <a:rPr b="1" lang="en-US" sz="2100">
                <a:solidFill>
                  <a:srgbClr val="3F3F3F"/>
                </a:solidFill>
              </a:rPr>
              <a:t>How the entity has received and used cash?    </a:t>
            </a:r>
            <a:endParaRPr b="1" sz="1600">
              <a:solidFill>
                <a:schemeClr val="dk1"/>
              </a:solidFill>
            </a:endParaRPr>
          </a:p>
        </p:txBody>
      </p:sp>
      <p:sp>
        <p:nvSpPr>
          <p:cNvPr id="238" name="Google Shape;238;g28107582d29_0_120"/>
          <p:cNvSpPr txBox="1"/>
          <p:nvPr/>
        </p:nvSpPr>
        <p:spPr>
          <a:xfrm>
            <a:off x="1172450" y="3918025"/>
            <a:ext cx="3006300" cy="79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t>EXAMPLE</a:t>
            </a:r>
            <a:endParaRPr b="1" sz="2400"/>
          </a:p>
        </p:txBody>
      </p:sp>
      <p:sp>
        <p:nvSpPr>
          <p:cNvPr id="239" name="Google Shape;239;g28107582d29_0_120"/>
          <p:cNvSpPr/>
          <p:nvPr/>
        </p:nvSpPr>
        <p:spPr>
          <a:xfrm>
            <a:off x="3806075" y="3829650"/>
            <a:ext cx="1502400" cy="707100"/>
          </a:xfrm>
          <a:prstGeom prst="rightArrow">
            <a:avLst>
              <a:gd fmla="val 50000" name="adj1"/>
              <a:gd fmla="val 50000" name="adj2"/>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0" name="Google Shape;240;g28107582d29_0_120"/>
          <p:cNvPicPr preferRelativeResize="0"/>
          <p:nvPr/>
        </p:nvPicPr>
        <p:blipFill>
          <a:blip r:embed="rId4">
            <a:alphaModFix/>
          </a:blip>
          <a:stretch>
            <a:fillRect/>
          </a:stretch>
        </p:blipFill>
        <p:spPr>
          <a:xfrm>
            <a:off x="5891750" y="657825"/>
            <a:ext cx="6070150" cy="62001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28107582d29_0_140"/>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2800"/>
              <a:t>STATEMENT OF ACCOUNTING POLICIES</a:t>
            </a:r>
            <a:endParaRPr sz="2800"/>
          </a:p>
        </p:txBody>
      </p:sp>
      <p:pic>
        <p:nvPicPr>
          <p:cNvPr id="247" name="Google Shape;247;g28107582d29_0_140"/>
          <p:cNvPicPr preferRelativeResize="0"/>
          <p:nvPr/>
        </p:nvPicPr>
        <p:blipFill rotWithShape="1">
          <a:blip r:embed="rId3">
            <a:alphaModFix/>
          </a:blip>
          <a:srcRect b="0" l="0" r="0" t="0"/>
          <a:stretch/>
        </p:blipFill>
        <p:spPr>
          <a:xfrm>
            <a:off x="228600" y="158475"/>
            <a:ext cx="2045675" cy="895149"/>
          </a:xfrm>
          <a:prstGeom prst="rect">
            <a:avLst/>
          </a:prstGeom>
          <a:noFill/>
          <a:ln>
            <a:noFill/>
          </a:ln>
        </p:spPr>
      </p:pic>
      <p:sp>
        <p:nvSpPr>
          <p:cNvPr id="248" name="Google Shape;248;g28107582d29_0_140"/>
          <p:cNvSpPr txBox="1"/>
          <p:nvPr/>
        </p:nvSpPr>
        <p:spPr>
          <a:xfrm>
            <a:off x="147300" y="1318750"/>
            <a:ext cx="5496900" cy="1521000"/>
          </a:xfrm>
          <a:prstGeom prst="rect">
            <a:avLst/>
          </a:prstGeom>
          <a:noFill/>
          <a:ln>
            <a:noFill/>
          </a:ln>
        </p:spPr>
        <p:txBody>
          <a:bodyPr anchorCtr="0" anchor="t" bIns="91425" lIns="91425" spcFirstLastPara="1" rIns="91425" wrap="square" tIns="91425">
            <a:noAutofit/>
          </a:bodyPr>
          <a:lstStyle/>
          <a:p>
            <a:pPr indent="0" lvl="1" marL="0" rtl="0" algn="l">
              <a:spcBef>
                <a:spcPts val="1000"/>
              </a:spcBef>
              <a:spcAft>
                <a:spcPts val="0"/>
              </a:spcAft>
              <a:buNone/>
            </a:pPr>
            <a:r>
              <a:rPr b="1" lang="en-US" sz="2100">
                <a:solidFill>
                  <a:srgbClr val="3F3F3F"/>
                </a:solidFill>
              </a:rPr>
              <a:t>How did we do our accounting?  </a:t>
            </a:r>
            <a:endParaRPr b="1" sz="2100">
              <a:solidFill>
                <a:srgbClr val="3F3F3F"/>
              </a:solidFill>
            </a:endParaRPr>
          </a:p>
          <a:p>
            <a:pPr indent="0" lvl="1" marL="0" rtl="0" algn="l">
              <a:spcBef>
                <a:spcPts val="1000"/>
              </a:spcBef>
              <a:spcAft>
                <a:spcPts val="0"/>
              </a:spcAft>
              <a:buNone/>
            </a:pPr>
            <a:r>
              <a:t/>
            </a:r>
            <a:endParaRPr b="1" sz="2100">
              <a:solidFill>
                <a:srgbClr val="3F3F3F"/>
              </a:solidFill>
            </a:endParaRPr>
          </a:p>
          <a:p>
            <a:pPr indent="0" lvl="1" marL="0" rtl="0" algn="l">
              <a:spcBef>
                <a:spcPts val="1000"/>
              </a:spcBef>
              <a:spcAft>
                <a:spcPts val="0"/>
              </a:spcAft>
              <a:buNone/>
            </a:pPr>
            <a:r>
              <a:rPr b="1" lang="en-US" sz="2100">
                <a:solidFill>
                  <a:srgbClr val="3F3F3F"/>
                </a:solidFill>
              </a:rPr>
              <a:t>Your accountant will compile this  </a:t>
            </a:r>
            <a:endParaRPr b="1" sz="2100">
              <a:solidFill>
                <a:srgbClr val="3F3F3F"/>
              </a:solidFill>
            </a:endParaRPr>
          </a:p>
          <a:p>
            <a:pPr indent="0" lvl="1" marL="0" rtl="0" algn="l">
              <a:spcBef>
                <a:spcPts val="1000"/>
              </a:spcBef>
              <a:spcAft>
                <a:spcPts val="0"/>
              </a:spcAft>
              <a:buNone/>
            </a:pPr>
            <a:r>
              <a:t/>
            </a:r>
            <a:endParaRPr b="1" sz="2100">
              <a:solidFill>
                <a:srgbClr val="3F3F3F"/>
              </a:solidFill>
            </a:endParaRPr>
          </a:p>
          <a:p>
            <a:pPr indent="0" lvl="1" marL="0" rtl="0" algn="l">
              <a:spcBef>
                <a:spcPts val="1000"/>
              </a:spcBef>
              <a:spcAft>
                <a:spcPts val="0"/>
              </a:spcAft>
              <a:buNone/>
            </a:pPr>
            <a:r>
              <a:t/>
            </a:r>
            <a:endParaRPr b="1" sz="2100">
              <a:solidFill>
                <a:srgbClr val="3F3F3F"/>
              </a:solidFill>
            </a:endParaRPr>
          </a:p>
        </p:txBody>
      </p:sp>
      <p:sp>
        <p:nvSpPr>
          <p:cNvPr id="249" name="Google Shape;249;g28107582d29_0_140"/>
          <p:cNvSpPr txBox="1"/>
          <p:nvPr/>
        </p:nvSpPr>
        <p:spPr>
          <a:xfrm>
            <a:off x="1172450" y="3918025"/>
            <a:ext cx="3006300" cy="79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t>EXAMPLE</a:t>
            </a:r>
            <a:endParaRPr b="1" sz="2400"/>
          </a:p>
        </p:txBody>
      </p:sp>
      <p:sp>
        <p:nvSpPr>
          <p:cNvPr id="250" name="Google Shape;250;g28107582d29_0_140"/>
          <p:cNvSpPr/>
          <p:nvPr/>
        </p:nvSpPr>
        <p:spPr>
          <a:xfrm>
            <a:off x="3806075" y="3829650"/>
            <a:ext cx="1502400" cy="707100"/>
          </a:xfrm>
          <a:prstGeom prst="rightArrow">
            <a:avLst>
              <a:gd fmla="val 50000" name="adj1"/>
              <a:gd fmla="val 50000" name="adj2"/>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1" name="Google Shape;251;g28107582d29_0_140"/>
          <p:cNvPicPr preferRelativeResize="0"/>
          <p:nvPr/>
        </p:nvPicPr>
        <p:blipFill>
          <a:blip r:embed="rId4">
            <a:alphaModFix/>
          </a:blip>
          <a:stretch>
            <a:fillRect/>
          </a:stretch>
        </p:blipFill>
        <p:spPr>
          <a:xfrm>
            <a:off x="6598775" y="652775"/>
            <a:ext cx="5193650" cy="62052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28107582d29_0_151"/>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2800"/>
              <a:t>NOTES TO THE PERFORMANCE REPORT</a:t>
            </a:r>
            <a:endParaRPr sz="2800"/>
          </a:p>
        </p:txBody>
      </p:sp>
      <p:pic>
        <p:nvPicPr>
          <p:cNvPr id="258" name="Google Shape;258;g28107582d29_0_151"/>
          <p:cNvPicPr preferRelativeResize="0"/>
          <p:nvPr/>
        </p:nvPicPr>
        <p:blipFill rotWithShape="1">
          <a:blip r:embed="rId3">
            <a:alphaModFix/>
          </a:blip>
          <a:srcRect b="0" l="0" r="0" t="0"/>
          <a:stretch/>
        </p:blipFill>
        <p:spPr>
          <a:xfrm>
            <a:off x="228600" y="158475"/>
            <a:ext cx="2045675" cy="895149"/>
          </a:xfrm>
          <a:prstGeom prst="rect">
            <a:avLst/>
          </a:prstGeom>
          <a:noFill/>
          <a:ln>
            <a:noFill/>
          </a:ln>
        </p:spPr>
      </p:pic>
      <p:sp>
        <p:nvSpPr>
          <p:cNvPr id="259" name="Google Shape;259;g28107582d29_0_151"/>
          <p:cNvSpPr txBox="1"/>
          <p:nvPr/>
        </p:nvSpPr>
        <p:spPr>
          <a:xfrm>
            <a:off x="228600" y="753150"/>
            <a:ext cx="11541900" cy="549000"/>
          </a:xfrm>
          <a:prstGeom prst="rect">
            <a:avLst/>
          </a:prstGeom>
          <a:noFill/>
          <a:ln>
            <a:noFill/>
          </a:ln>
        </p:spPr>
        <p:txBody>
          <a:bodyPr anchorCtr="0" anchor="t" bIns="91425" lIns="91425" spcFirstLastPara="1" rIns="91425" wrap="square" tIns="91425">
            <a:noAutofit/>
          </a:bodyPr>
          <a:lstStyle/>
          <a:p>
            <a:pPr indent="0" lvl="1" marL="0" rtl="0" algn="ctr">
              <a:spcBef>
                <a:spcPts val="1000"/>
              </a:spcBef>
              <a:spcAft>
                <a:spcPts val="0"/>
              </a:spcAft>
              <a:buNone/>
            </a:pPr>
            <a:r>
              <a:rPr b="1" lang="en-US" sz="2100">
                <a:solidFill>
                  <a:srgbClr val="3F3F3F"/>
                </a:solidFill>
              </a:rPr>
              <a:t>More detailed information about key items</a:t>
            </a:r>
            <a:endParaRPr b="1" sz="2100">
              <a:solidFill>
                <a:srgbClr val="3F3F3F"/>
              </a:solidFill>
            </a:endParaRPr>
          </a:p>
          <a:p>
            <a:pPr indent="0" lvl="1" marL="0" rtl="0" algn="l">
              <a:spcBef>
                <a:spcPts val="1000"/>
              </a:spcBef>
              <a:spcAft>
                <a:spcPts val="0"/>
              </a:spcAft>
              <a:buNone/>
            </a:pPr>
            <a:r>
              <a:t/>
            </a:r>
            <a:endParaRPr b="1" sz="2100">
              <a:solidFill>
                <a:srgbClr val="3F3F3F"/>
              </a:solidFill>
            </a:endParaRPr>
          </a:p>
          <a:p>
            <a:pPr indent="0" lvl="1" marL="0" rtl="0" algn="l">
              <a:spcBef>
                <a:spcPts val="1000"/>
              </a:spcBef>
              <a:spcAft>
                <a:spcPts val="0"/>
              </a:spcAft>
              <a:buNone/>
            </a:pPr>
            <a:r>
              <a:rPr b="1" lang="en-US" sz="2100">
                <a:solidFill>
                  <a:srgbClr val="3F3F3F"/>
                </a:solidFill>
              </a:rPr>
              <a:t> </a:t>
            </a:r>
            <a:endParaRPr b="1" sz="2100">
              <a:solidFill>
                <a:srgbClr val="3F3F3F"/>
              </a:solidFill>
            </a:endParaRPr>
          </a:p>
          <a:p>
            <a:pPr indent="0" lvl="1" marL="0" rtl="0" algn="l">
              <a:spcBef>
                <a:spcPts val="1000"/>
              </a:spcBef>
              <a:spcAft>
                <a:spcPts val="0"/>
              </a:spcAft>
              <a:buNone/>
            </a:pPr>
            <a:r>
              <a:t/>
            </a:r>
            <a:endParaRPr b="1" sz="2100">
              <a:solidFill>
                <a:srgbClr val="3F3F3F"/>
              </a:solidFill>
            </a:endParaRPr>
          </a:p>
          <a:p>
            <a:pPr indent="0" lvl="1" marL="0" rtl="0" algn="l">
              <a:spcBef>
                <a:spcPts val="1000"/>
              </a:spcBef>
              <a:spcAft>
                <a:spcPts val="0"/>
              </a:spcAft>
              <a:buNone/>
            </a:pPr>
            <a:r>
              <a:t/>
            </a:r>
            <a:endParaRPr b="1" sz="2100">
              <a:solidFill>
                <a:srgbClr val="3F3F3F"/>
              </a:solidFill>
            </a:endParaRPr>
          </a:p>
        </p:txBody>
      </p:sp>
      <p:sp>
        <p:nvSpPr>
          <p:cNvPr id="260" name="Google Shape;260;g28107582d29_0_151"/>
          <p:cNvSpPr txBox="1"/>
          <p:nvPr/>
        </p:nvSpPr>
        <p:spPr>
          <a:xfrm>
            <a:off x="228600" y="4006400"/>
            <a:ext cx="2145900" cy="79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t>EXAMPLE</a:t>
            </a:r>
            <a:endParaRPr b="1" sz="2400"/>
          </a:p>
        </p:txBody>
      </p:sp>
      <p:sp>
        <p:nvSpPr>
          <p:cNvPr id="261" name="Google Shape;261;g28107582d29_0_151"/>
          <p:cNvSpPr/>
          <p:nvPr/>
        </p:nvSpPr>
        <p:spPr>
          <a:xfrm>
            <a:off x="642225" y="4483625"/>
            <a:ext cx="1502400" cy="707100"/>
          </a:xfrm>
          <a:prstGeom prst="rightArrow">
            <a:avLst>
              <a:gd fmla="val 50000" name="adj1"/>
              <a:gd fmla="val 50000" name="adj2"/>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2" name="Google Shape;262;g28107582d29_0_151"/>
          <p:cNvPicPr preferRelativeResize="0"/>
          <p:nvPr/>
        </p:nvPicPr>
        <p:blipFill>
          <a:blip r:embed="rId4">
            <a:alphaModFix/>
          </a:blip>
          <a:stretch>
            <a:fillRect/>
          </a:stretch>
        </p:blipFill>
        <p:spPr>
          <a:xfrm>
            <a:off x="2274275" y="1510574"/>
            <a:ext cx="9689126" cy="49299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g2765aa77877_0_29"/>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INTRODUCTION</a:t>
            </a:r>
            <a:endParaRPr/>
          </a:p>
          <a:p>
            <a:pPr indent="0" lvl="0" marL="0" rtl="0" algn="l">
              <a:lnSpc>
                <a:spcPct val="90000"/>
              </a:lnSpc>
              <a:spcBef>
                <a:spcPts val="0"/>
              </a:spcBef>
              <a:spcAft>
                <a:spcPts val="0"/>
              </a:spcAft>
              <a:buClr>
                <a:schemeClr val="dk1"/>
              </a:buClr>
              <a:buSzPts val="3600"/>
              <a:buFont typeface="Arial"/>
              <a:buNone/>
            </a:pPr>
            <a:r>
              <a:t/>
            </a:r>
            <a:endParaRPr/>
          </a:p>
        </p:txBody>
      </p:sp>
      <p:pic>
        <p:nvPicPr>
          <p:cNvPr descr="Logo, company name&#10;&#10;Description automatically generated" id="71" name="Google Shape;71;g2765aa77877_0_29"/>
          <p:cNvPicPr preferRelativeResize="0"/>
          <p:nvPr/>
        </p:nvPicPr>
        <p:blipFill rotWithShape="1">
          <a:blip r:embed="rId3">
            <a:alphaModFix/>
          </a:blip>
          <a:srcRect b="0" l="0" r="0" t="0"/>
          <a:stretch/>
        </p:blipFill>
        <p:spPr>
          <a:xfrm>
            <a:off x="10355623" y="220738"/>
            <a:ext cx="1450894" cy="754824"/>
          </a:xfrm>
          <a:prstGeom prst="rect">
            <a:avLst/>
          </a:prstGeom>
          <a:noFill/>
          <a:ln>
            <a:noFill/>
          </a:ln>
        </p:spPr>
      </p:pic>
      <p:pic>
        <p:nvPicPr>
          <p:cNvPr id="72" name="Google Shape;72;g2765aa77877_0_29"/>
          <p:cNvPicPr preferRelativeResize="0"/>
          <p:nvPr/>
        </p:nvPicPr>
        <p:blipFill rotWithShape="1">
          <a:blip r:embed="rId4">
            <a:alphaModFix/>
          </a:blip>
          <a:srcRect b="0" l="0" r="0" t="0"/>
          <a:stretch/>
        </p:blipFill>
        <p:spPr>
          <a:xfrm>
            <a:off x="228600" y="158475"/>
            <a:ext cx="2159000" cy="944726"/>
          </a:xfrm>
          <a:prstGeom prst="rect">
            <a:avLst/>
          </a:prstGeom>
          <a:noFill/>
          <a:ln>
            <a:noFill/>
          </a:ln>
        </p:spPr>
      </p:pic>
      <p:sp>
        <p:nvSpPr>
          <p:cNvPr id="73" name="Google Shape;73;g2765aa77877_0_29"/>
          <p:cNvSpPr txBox="1"/>
          <p:nvPr/>
        </p:nvSpPr>
        <p:spPr>
          <a:xfrm>
            <a:off x="759000" y="6629425"/>
            <a:ext cx="10842000" cy="424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i="1" lang="en-US" sz="1600"/>
              <a:t>Source: https://charities.govt.nz/reporting-standards/about/</a:t>
            </a:r>
            <a:endParaRPr b="0" i="0" sz="1600" u="none" cap="none" strike="noStrike">
              <a:solidFill>
                <a:srgbClr val="000000"/>
              </a:solidFill>
              <a:latin typeface="Arial"/>
              <a:ea typeface="Arial"/>
              <a:cs typeface="Arial"/>
              <a:sym typeface="Arial"/>
            </a:endParaRPr>
          </a:p>
        </p:txBody>
      </p:sp>
      <p:sp>
        <p:nvSpPr>
          <p:cNvPr id="74" name="Google Shape;74;g2765aa77877_0_29"/>
          <p:cNvSpPr txBox="1"/>
          <p:nvPr/>
        </p:nvSpPr>
        <p:spPr>
          <a:xfrm>
            <a:off x="405500" y="975550"/>
            <a:ext cx="10930200" cy="5469300"/>
          </a:xfrm>
          <a:prstGeom prst="rect">
            <a:avLst/>
          </a:prstGeom>
          <a:noFill/>
          <a:ln>
            <a:noFill/>
          </a:ln>
        </p:spPr>
        <p:txBody>
          <a:bodyPr anchorCtr="0" anchor="t" bIns="91425" lIns="91425" spcFirstLastPara="1" rIns="91425" wrap="square" tIns="91425">
            <a:spAutoFit/>
          </a:bodyPr>
          <a:lstStyle/>
          <a:p>
            <a:pPr indent="0" lvl="0" marL="0" rtl="0" algn="l">
              <a:spcBef>
                <a:spcPts val="2000"/>
              </a:spcBef>
              <a:spcAft>
                <a:spcPts val="0"/>
              </a:spcAft>
              <a:buNone/>
            </a:pPr>
            <a:r>
              <a:rPr b="1" lang="en-US" sz="1800">
                <a:solidFill>
                  <a:schemeClr val="dk1"/>
                </a:solidFill>
                <a:highlight>
                  <a:srgbClr val="FFFFFF"/>
                </a:highlight>
              </a:rPr>
              <a:t>What is the difference between Financial Statements and Performance Reports?</a:t>
            </a:r>
            <a:endParaRPr b="1" sz="1800">
              <a:solidFill>
                <a:schemeClr val="dk1"/>
              </a:solidFill>
              <a:highlight>
                <a:srgbClr val="FFFFFF"/>
              </a:highlight>
            </a:endParaRPr>
          </a:p>
          <a:p>
            <a:pPr indent="0" lvl="0" marL="0" rtl="0" algn="l">
              <a:spcBef>
                <a:spcPts val="2000"/>
              </a:spcBef>
              <a:spcAft>
                <a:spcPts val="0"/>
              </a:spcAft>
              <a:buNone/>
            </a:pPr>
            <a:r>
              <a:rPr b="1" lang="en-US" sz="1600">
                <a:solidFill>
                  <a:schemeClr val="dk1"/>
                </a:solidFill>
                <a:highlight>
                  <a:srgbClr val="FFFFFF"/>
                </a:highlight>
              </a:rPr>
              <a:t>Financial statements </a:t>
            </a:r>
            <a:r>
              <a:rPr lang="en-US" sz="1600">
                <a:solidFill>
                  <a:schemeClr val="dk1"/>
                </a:solidFill>
                <a:highlight>
                  <a:srgbClr val="FFFFFF"/>
                </a:highlight>
              </a:rPr>
              <a:t>provide information about your activities, transactions and balances. They include a statement of financial performance (profit or loss) which shows revenue and expenses, and a statement of financial position (balance sheet) which lists all the assets and liabilities. Tier 1 and 2 charities attach their financial statements to their annual return.</a:t>
            </a:r>
            <a:endParaRPr sz="1600">
              <a:solidFill>
                <a:schemeClr val="dk1"/>
              </a:solidFill>
              <a:highlight>
                <a:srgbClr val="FFFFFF"/>
              </a:highlight>
            </a:endParaRPr>
          </a:p>
          <a:p>
            <a:pPr indent="0" lvl="0" marL="0" rtl="0" algn="l">
              <a:spcBef>
                <a:spcPts val="2000"/>
              </a:spcBef>
              <a:spcAft>
                <a:spcPts val="0"/>
              </a:spcAft>
              <a:buClr>
                <a:schemeClr val="dk1"/>
              </a:buClr>
              <a:buSzPts val="1100"/>
              <a:buFont typeface="Arial"/>
              <a:buNone/>
            </a:pPr>
            <a:r>
              <a:rPr lang="en-US" sz="1600">
                <a:solidFill>
                  <a:schemeClr val="dk1"/>
                </a:solidFill>
                <a:highlight>
                  <a:schemeClr val="lt1"/>
                </a:highlight>
              </a:rPr>
              <a:t>People interested in your financial statements read them so they can make informed decisions. Interested parties could include the governance, members, funders, and donors. It is important that these statements fairly present the activities, transactions and balances and give the whole story of your charity.</a:t>
            </a:r>
            <a:endParaRPr sz="1600">
              <a:solidFill>
                <a:schemeClr val="dk1"/>
              </a:solidFill>
              <a:highlight>
                <a:schemeClr val="lt1"/>
              </a:highlight>
            </a:endParaRPr>
          </a:p>
          <a:p>
            <a:pPr indent="0" lvl="0" marL="0" rtl="0" algn="l">
              <a:spcBef>
                <a:spcPts val="2000"/>
              </a:spcBef>
              <a:spcAft>
                <a:spcPts val="0"/>
              </a:spcAft>
              <a:buNone/>
            </a:pPr>
            <a:r>
              <a:rPr b="1" lang="en-US" sz="1600">
                <a:solidFill>
                  <a:schemeClr val="dk1"/>
                </a:solidFill>
                <a:highlight>
                  <a:srgbClr val="FFFFFF"/>
                </a:highlight>
              </a:rPr>
              <a:t>Performance reports </a:t>
            </a:r>
            <a:r>
              <a:rPr lang="en-US" sz="1600">
                <a:solidFill>
                  <a:schemeClr val="dk1"/>
                </a:solidFill>
                <a:highlight>
                  <a:srgbClr val="FFFFFF"/>
                </a:highlight>
              </a:rPr>
              <a:t>refer to the financial statements that Tier 3 and 4 charities (and Incorporated Societies from October 2023) attach to their annual return. They contain financial AND non-financial information such as mission or purpose and what the charity does. </a:t>
            </a:r>
            <a:endParaRPr sz="1600">
              <a:solidFill>
                <a:schemeClr val="dk1"/>
              </a:solidFill>
              <a:highlight>
                <a:srgbClr val="FFFFFF"/>
              </a:highlight>
            </a:endParaRPr>
          </a:p>
          <a:p>
            <a:pPr indent="0" lvl="0" marL="0" rtl="0" algn="l">
              <a:spcBef>
                <a:spcPts val="2000"/>
              </a:spcBef>
              <a:spcAft>
                <a:spcPts val="0"/>
              </a:spcAft>
              <a:buNone/>
            </a:pPr>
            <a:r>
              <a:rPr b="1" lang="en-US" sz="1800">
                <a:solidFill>
                  <a:schemeClr val="dk1"/>
                </a:solidFill>
                <a:highlight>
                  <a:srgbClr val="FFFFFF"/>
                </a:highlight>
              </a:rPr>
              <a:t>Who is XRB?</a:t>
            </a:r>
            <a:endParaRPr b="1" sz="1800">
              <a:solidFill>
                <a:schemeClr val="dk1"/>
              </a:solidFill>
              <a:highlight>
                <a:srgbClr val="FFFFFF"/>
              </a:highlight>
            </a:endParaRPr>
          </a:p>
          <a:p>
            <a:pPr indent="0" lvl="0" marL="0" rtl="0" algn="l">
              <a:spcBef>
                <a:spcPts val="2000"/>
              </a:spcBef>
              <a:spcAft>
                <a:spcPts val="0"/>
              </a:spcAft>
              <a:buNone/>
            </a:pPr>
            <a:r>
              <a:rPr lang="en-US" sz="1600">
                <a:solidFill>
                  <a:schemeClr val="dk1"/>
                </a:solidFill>
                <a:highlight>
                  <a:srgbClr val="FFFFFF"/>
                </a:highlight>
              </a:rPr>
              <a:t>Reporting standards are set by the External Reporting Board (XRB), the independent Crown Entity responsible for developing and issuing accounting standards. With over 27,000 registered charities in New Zealand, of all different shapes and sizes, four different reporting tiers have been developed to allow smaller charities to prepare financial statements on a simplified basis. Larger charities will be required to use a set of accounting standards.</a:t>
            </a:r>
            <a:endParaRPr sz="1600">
              <a:solidFill>
                <a:schemeClr val="dk1"/>
              </a:solidFill>
              <a:highlight>
                <a:srgbClr val="FFFFFF"/>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8107582d29_0_162"/>
          <p:cNvSpPr txBox="1"/>
          <p:nvPr>
            <p:ph type="title"/>
          </p:nvPr>
        </p:nvSpPr>
        <p:spPr>
          <a:xfrm>
            <a:off x="230100" y="236925"/>
            <a:ext cx="60681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2800"/>
              <a:t>NOTES TO THE PERFORMANCE REPORT CONTINUED </a:t>
            </a:r>
            <a:endParaRPr sz="2800"/>
          </a:p>
        </p:txBody>
      </p:sp>
      <p:sp>
        <p:nvSpPr>
          <p:cNvPr id="269" name="Google Shape;269;g28107582d29_0_162"/>
          <p:cNvSpPr txBox="1"/>
          <p:nvPr/>
        </p:nvSpPr>
        <p:spPr>
          <a:xfrm>
            <a:off x="0" y="1725275"/>
            <a:ext cx="5343900" cy="1079100"/>
          </a:xfrm>
          <a:prstGeom prst="rect">
            <a:avLst/>
          </a:prstGeom>
          <a:noFill/>
          <a:ln>
            <a:noFill/>
          </a:ln>
        </p:spPr>
        <p:txBody>
          <a:bodyPr anchorCtr="0" anchor="t" bIns="91425" lIns="91425" spcFirstLastPara="1" rIns="91425" wrap="square" tIns="91425">
            <a:noAutofit/>
          </a:bodyPr>
          <a:lstStyle/>
          <a:p>
            <a:pPr indent="0" lvl="1" marL="0" rtl="0" algn="ctr">
              <a:spcBef>
                <a:spcPts val="1000"/>
              </a:spcBef>
              <a:spcAft>
                <a:spcPts val="0"/>
              </a:spcAft>
              <a:buNone/>
            </a:pPr>
            <a:r>
              <a:rPr b="1" lang="en-US" sz="2100">
                <a:solidFill>
                  <a:srgbClr val="3F3F3F"/>
                </a:solidFill>
              </a:rPr>
              <a:t>More detailed information about key items</a:t>
            </a:r>
            <a:endParaRPr b="1" sz="2100">
              <a:solidFill>
                <a:srgbClr val="3F3F3F"/>
              </a:solidFill>
            </a:endParaRPr>
          </a:p>
          <a:p>
            <a:pPr indent="0" lvl="1" marL="0" rtl="0" algn="l">
              <a:spcBef>
                <a:spcPts val="1000"/>
              </a:spcBef>
              <a:spcAft>
                <a:spcPts val="0"/>
              </a:spcAft>
              <a:buNone/>
            </a:pPr>
            <a:r>
              <a:t/>
            </a:r>
            <a:endParaRPr b="1" sz="2100">
              <a:solidFill>
                <a:srgbClr val="3F3F3F"/>
              </a:solidFill>
            </a:endParaRPr>
          </a:p>
          <a:p>
            <a:pPr indent="0" lvl="1" marL="0" rtl="0" algn="l">
              <a:spcBef>
                <a:spcPts val="1000"/>
              </a:spcBef>
              <a:spcAft>
                <a:spcPts val="0"/>
              </a:spcAft>
              <a:buNone/>
            </a:pPr>
            <a:r>
              <a:rPr b="1" lang="en-US" sz="2100">
                <a:solidFill>
                  <a:srgbClr val="3F3F3F"/>
                </a:solidFill>
              </a:rPr>
              <a:t> </a:t>
            </a:r>
            <a:endParaRPr b="1" sz="2100">
              <a:solidFill>
                <a:srgbClr val="3F3F3F"/>
              </a:solidFill>
            </a:endParaRPr>
          </a:p>
          <a:p>
            <a:pPr indent="0" lvl="1" marL="0" rtl="0" algn="l">
              <a:spcBef>
                <a:spcPts val="1000"/>
              </a:spcBef>
              <a:spcAft>
                <a:spcPts val="0"/>
              </a:spcAft>
              <a:buNone/>
            </a:pPr>
            <a:r>
              <a:t/>
            </a:r>
            <a:endParaRPr b="1" sz="2100">
              <a:solidFill>
                <a:srgbClr val="3F3F3F"/>
              </a:solidFill>
            </a:endParaRPr>
          </a:p>
          <a:p>
            <a:pPr indent="0" lvl="1" marL="0" rtl="0" algn="l">
              <a:spcBef>
                <a:spcPts val="1000"/>
              </a:spcBef>
              <a:spcAft>
                <a:spcPts val="0"/>
              </a:spcAft>
              <a:buNone/>
            </a:pPr>
            <a:r>
              <a:t/>
            </a:r>
            <a:endParaRPr b="1" sz="2100">
              <a:solidFill>
                <a:srgbClr val="3F3F3F"/>
              </a:solidFill>
            </a:endParaRPr>
          </a:p>
        </p:txBody>
      </p:sp>
      <p:sp>
        <p:nvSpPr>
          <p:cNvPr id="270" name="Google Shape;270;g28107582d29_0_162"/>
          <p:cNvSpPr txBox="1"/>
          <p:nvPr/>
        </p:nvSpPr>
        <p:spPr>
          <a:xfrm>
            <a:off x="1892700" y="3429000"/>
            <a:ext cx="2145900" cy="79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t>EXAMPLE</a:t>
            </a:r>
            <a:endParaRPr b="1" sz="2400"/>
          </a:p>
        </p:txBody>
      </p:sp>
      <p:sp>
        <p:nvSpPr>
          <p:cNvPr id="271" name="Google Shape;271;g28107582d29_0_162"/>
          <p:cNvSpPr/>
          <p:nvPr/>
        </p:nvSpPr>
        <p:spPr>
          <a:xfrm>
            <a:off x="2214450" y="4059425"/>
            <a:ext cx="1502400" cy="707100"/>
          </a:xfrm>
          <a:prstGeom prst="rightArrow">
            <a:avLst>
              <a:gd fmla="val 50000" name="adj1"/>
              <a:gd fmla="val 50000" name="adj2"/>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2" name="Google Shape;272;g28107582d29_0_162"/>
          <p:cNvPicPr preferRelativeResize="0"/>
          <p:nvPr/>
        </p:nvPicPr>
        <p:blipFill>
          <a:blip r:embed="rId3">
            <a:alphaModFix/>
          </a:blip>
          <a:stretch>
            <a:fillRect/>
          </a:stretch>
        </p:blipFill>
        <p:spPr>
          <a:xfrm>
            <a:off x="7040650" y="177075"/>
            <a:ext cx="4922750" cy="65038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28107582d29_0_36"/>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END OF MONTH</a:t>
            </a:r>
            <a:r>
              <a:rPr lang="en-US"/>
              <a:t> </a:t>
            </a:r>
            <a:endParaRPr/>
          </a:p>
        </p:txBody>
      </p:sp>
      <p:pic>
        <p:nvPicPr>
          <p:cNvPr descr="Logo, company name&#10;&#10;Description automatically generated" id="279" name="Google Shape;279;g28107582d29_0_36"/>
          <p:cNvPicPr preferRelativeResize="0"/>
          <p:nvPr/>
        </p:nvPicPr>
        <p:blipFill rotWithShape="1">
          <a:blip r:embed="rId3">
            <a:alphaModFix/>
          </a:blip>
          <a:srcRect b="0" l="0" r="0" t="0"/>
          <a:stretch/>
        </p:blipFill>
        <p:spPr>
          <a:xfrm>
            <a:off x="10593788" y="220748"/>
            <a:ext cx="1212738" cy="630900"/>
          </a:xfrm>
          <a:prstGeom prst="rect">
            <a:avLst/>
          </a:prstGeom>
          <a:noFill/>
          <a:ln>
            <a:noFill/>
          </a:ln>
        </p:spPr>
      </p:pic>
      <p:pic>
        <p:nvPicPr>
          <p:cNvPr id="280" name="Google Shape;280;g28107582d29_0_36"/>
          <p:cNvPicPr preferRelativeResize="0"/>
          <p:nvPr/>
        </p:nvPicPr>
        <p:blipFill rotWithShape="1">
          <a:blip r:embed="rId4">
            <a:alphaModFix/>
          </a:blip>
          <a:srcRect b="0" l="0" r="0" t="0"/>
          <a:stretch/>
        </p:blipFill>
        <p:spPr>
          <a:xfrm>
            <a:off x="228600" y="158475"/>
            <a:ext cx="2045675" cy="895149"/>
          </a:xfrm>
          <a:prstGeom prst="rect">
            <a:avLst/>
          </a:prstGeom>
          <a:noFill/>
          <a:ln>
            <a:noFill/>
          </a:ln>
        </p:spPr>
      </p:pic>
      <p:sp>
        <p:nvSpPr>
          <p:cNvPr id="281" name="Google Shape;281;g28107582d29_0_36"/>
          <p:cNvSpPr txBox="1"/>
          <p:nvPr/>
        </p:nvSpPr>
        <p:spPr>
          <a:xfrm>
            <a:off x="793350" y="1251488"/>
            <a:ext cx="10605300" cy="152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b="1" lang="en-US" sz="1600">
                <a:solidFill>
                  <a:schemeClr val="dk1"/>
                </a:solidFill>
              </a:rPr>
              <a:t>Prior to the end of the month </a:t>
            </a:r>
            <a:r>
              <a:rPr lang="en-US" sz="1600">
                <a:solidFill>
                  <a:schemeClr val="dk1"/>
                </a:solidFill>
              </a:rPr>
              <a:t>it is good practice to check the following:</a:t>
            </a:r>
            <a:endParaRPr sz="1600">
              <a:solidFill>
                <a:schemeClr val="dk1"/>
              </a:solidFill>
            </a:endParaRPr>
          </a:p>
          <a:p>
            <a:pPr indent="0" lvl="0" marL="0" rtl="0" algn="l">
              <a:spcBef>
                <a:spcPts val="0"/>
              </a:spcBef>
              <a:spcAft>
                <a:spcPts val="0"/>
              </a:spcAft>
              <a:buClr>
                <a:schemeClr val="dk1"/>
              </a:buClr>
              <a:buFont typeface="Arial"/>
              <a:buNone/>
            </a:pPr>
            <a:r>
              <a:t/>
            </a:r>
            <a:endParaRPr sz="1600">
              <a:solidFill>
                <a:schemeClr val="dk1"/>
              </a:solidFill>
            </a:endParaRPr>
          </a:p>
          <a:p>
            <a:pPr indent="-355600" lvl="0" marL="342900" rtl="0" algn="l">
              <a:spcBef>
                <a:spcPts val="0"/>
              </a:spcBef>
              <a:spcAft>
                <a:spcPts val="0"/>
              </a:spcAft>
              <a:buClr>
                <a:schemeClr val="dk1"/>
              </a:buClr>
              <a:buSzPts val="1600"/>
              <a:buAutoNum type="arabicPeriod"/>
            </a:pPr>
            <a:r>
              <a:rPr lang="en-US" sz="1600">
                <a:solidFill>
                  <a:schemeClr val="dk1"/>
                </a:solidFill>
              </a:rPr>
              <a:t>All invoices (Accounts Payable) for the month have been issued</a:t>
            </a:r>
            <a:endParaRPr sz="1600">
              <a:solidFill>
                <a:schemeClr val="dk1"/>
              </a:solidFill>
            </a:endParaRPr>
          </a:p>
          <a:p>
            <a:pPr indent="-254000" lvl="0" marL="342900" rtl="0" algn="l">
              <a:spcBef>
                <a:spcPts val="0"/>
              </a:spcBef>
              <a:spcAft>
                <a:spcPts val="0"/>
              </a:spcAft>
              <a:buClr>
                <a:schemeClr val="dk1"/>
              </a:buClr>
              <a:buSzPts val="1400"/>
              <a:buFont typeface="Arial"/>
              <a:buNone/>
            </a:pPr>
            <a:r>
              <a:t/>
            </a:r>
            <a:endParaRPr sz="1600">
              <a:solidFill>
                <a:schemeClr val="dk1"/>
              </a:solidFill>
            </a:endParaRPr>
          </a:p>
          <a:p>
            <a:pPr indent="-355600" lvl="0" marL="342900" rtl="0" algn="l">
              <a:spcBef>
                <a:spcPts val="0"/>
              </a:spcBef>
              <a:spcAft>
                <a:spcPts val="0"/>
              </a:spcAft>
              <a:buClr>
                <a:schemeClr val="dk1"/>
              </a:buClr>
              <a:buSzPts val="1600"/>
              <a:buAutoNum type="arabicPeriod"/>
            </a:pPr>
            <a:r>
              <a:rPr lang="en-US" sz="1600">
                <a:solidFill>
                  <a:schemeClr val="dk1"/>
                </a:solidFill>
              </a:rPr>
              <a:t>All bills (Accounts Receivable) have been loaded</a:t>
            </a:r>
            <a:endParaRPr b="1" sz="1600"/>
          </a:p>
        </p:txBody>
      </p:sp>
      <p:sp>
        <p:nvSpPr>
          <p:cNvPr id="282" name="Google Shape;282;g28107582d29_0_36"/>
          <p:cNvSpPr txBox="1"/>
          <p:nvPr/>
        </p:nvSpPr>
        <p:spPr>
          <a:xfrm>
            <a:off x="760050" y="2969450"/>
            <a:ext cx="96213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rPr>
              <a:t>At the </a:t>
            </a:r>
            <a:r>
              <a:rPr b="1" lang="en-US" sz="1600">
                <a:solidFill>
                  <a:schemeClr val="dk1"/>
                </a:solidFill>
              </a:rPr>
              <a:t>beginning of a new month </a:t>
            </a:r>
            <a:r>
              <a:rPr lang="en-US" sz="1600">
                <a:solidFill>
                  <a:schemeClr val="dk1"/>
                </a:solidFill>
              </a:rPr>
              <a:t>it is good practice to check the following:</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355600" lvl="0" marL="342900" rtl="0" algn="l">
              <a:spcBef>
                <a:spcPts val="0"/>
              </a:spcBef>
              <a:spcAft>
                <a:spcPts val="0"/>
              </a:spcAft>
              <a:buClr>
                <a:schemeClr val="dk1"/>
              </a:buClr>
              <a:buSzPts val="1600"/>
              <a:buAutoNum type="arabicPeriod"/>
            </a:pPr>
            <a:r>
              <a:rPr lang="en-US" sz="1600">
                <a:solidFill>
                  <a:schemeClr val="dk1"/>
                </a:solidFill>
              </a:rPr>
              <a:t>Check the bank statement balance as at the last day of the month for each bank account against your accounting system to ensure they agree</a:t>
            </a:r>
            <a:endParaRPr sz="1600">
              <a:solidFill>
                <a:schemeClr val="dk1"/>
              </a:solidFill>
            </a:endParaRPr>
          </a:p>
          <a:p>
            <a:pPr indent="-254000" lvl="0" marL="342900" rtl="0" algn="l">
              <a:spcBef>
                <a:spcPts val="0"/>
              </a:spcBef>
              <a:spcAft>
                <a:spcPts val="0"/>
              </a:spcAft>
              <a:buNone/>
            </a:pPr>
            <a:r>
              <a:t/>
            </a:r>
            <a:endParaRPr sz="1600">
              <a:solidFill>
                <a:schemeClr val="dk1"/>
              </a:solidFill>
            </a:endParaRPr>
          </a:p>
          <a:p>
            <a:pPr indent="-355600" lvl="0" marL="342900" rtl="0" algn="l">
              <a:spcBef>
                <a:spcPts val="0"/>
              </a:spcBef>
              <a:spcAft>
                <a:spcPts val="0"/>
              </a:spcAft>
              <a:buClr>
                <a:schemeClr val="dk1"/>
              </a:buClr>
              <a:buSzPts val="1600"/>
              <a:buAutoNum type="arabicPeriod"/>
            </a:pPr>
            <a:r>
              <a:rPr lang="en-US" sz="1600">
                <a:solidFill>
                  <a:schemeClr val="dk1"/>
                </a:solidFill>
              </a:rPr>
              <a:t>Load / approve any additional bills received that are dated the previous month prior to running any financial reports for the previous month</a:t>
            </a:r>
            <a:endParaRPr sz="1600">
              <a:solidFill>
                <a:schemeClr val="dk1"/>
              </a:solidFill>
            </a:endParaRPr>
          </a:p>
          <a:p>
            <a:pPr indent="-254000" lvl="0" marL="342900" rtl="0" algn="l">
              <a:spcBef>
                <a:spcPts val="0"/>
              </a:spcBef>
              <a:spcAft>
                <a:spcPts val="0"/>
              </a:spcAft>
              <a:buNone/>
            </a:pPr>
            <a:r>
              <a:t/>
            </a:r>
            <a:endParaRPr sz="1600">
              <a:solidFill>
                <a:schemeClr val="dk1"/>
              </a:solidFill>
            </a:endParaRPr>
          </a:p>
          <a:p>
            <a:pPr indent="-355600" lvl="0" marL="342900" rtl="0" algn="l">
              <a:spcBef>
                <a:spcPts val="0"/>
              </a:spcBef>
              <a:spcAft>
                <a:spcPts val="0"/>
              </a:spcAft>
              <a:buClr>
                <a:schemeClr val="dk1"/>
              </a:buClr>
              <a:buSzPts val="1600"/>
              <a:buAutoNum type="arabicPeriod"/>
            </a:pPr>
            <a:r>
              <a:rPr lang="en-US" sz="1600">
                <a:solidFill>
                  <a:schemeClr val="dk1"/>
                </a:solidFill>
              </a:rPr>
              <a:t>Manager to spot check bank statement when received to check against bill to ensure payment made to the bank account included on the invoice. This should be evidenced with a initial and date next to each payment that has been made. </a:t>
            </a:r>
            <a:endParaRPr sz="1600">
              <a:solidFill>
                <a:schemeClr val="dk1"/>
              </a:solidFill>
            </a:endParaRPr>
          </a:p>
          <a:p>
            <a:pPr indent="-254000" lvl="0" marL="342900" rtl="0" algn="l">
              <a:spcBef>
                <a:spcPts val="0"/>
              </a:spcBef>
              <a:spcAft>
                <a:spcPts val="0"/>
              </a:spcAft>
              <a:buNone/>
            </a:pPr>
            <a:r>
              <a:t/>
            </a:r>
            <a:endParaRPr sz="1600">
              <a:solidFill>
                <a:schemeClr val="dk1"/>
              </a:solidFill>
            </a:endParaRPr>
          </a:p>
          <a:p>
            <a:pPr indent="-355600" lvl="0" marL="342900" rtl="0" algn="l">
              <a:spcBef>
                <a:spcPts val="0"/>
              </a:spcBef>
              <a:spcAft>
                <a:spcPts val="0"/>
              </a:spcAft>
              <a:buClr>
                <a:schemeClr val="dk1"/>
              </a:buClr>
              <a:buSzPts val="1600"/>
              <a:buAutoNum type="arabicPeriod"/>
            </a:pPr>
            <a:r>
              <a:rPr lang="en-US" sz="1600">
                <a:solidFill>
                  <a:schemeClr val="dk1"/>
                </a:solidFill>
              </a:rPr>
              <a:t>2 – 3 working days into the new month (once all transactions have been reconciled) send statements to contacts that have invoices outstanding</a:t>
            </a:r>
            <a:endParaRPr sz="16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28107582d29_0_47"/>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END OF FINANCIAL YEAR</a:t>
            </a:r>
            <a:r>
              <a:rPr lang="en-US"/>
              <a:t> </a:t>
            </a:r>
            <a:endParaRPr/>
          </a:p>
        </p:txBody>
      </p:sp>
      <p:pic>
        <p:nvPicPr>
          <p:cNvPr descr="Logo, company name&#10;&#10;Description automatically generated" id="289" name="Google Shape;289;g28107582d29_0_47"/>
          <p:cNvPicPr preferRelativeResize="0"/>
          <p:nvPr/>
        </p:nvPicPr>
        <p:blipFill rotWithShape="1">
          <a:blip r:embed="rId3">
            <a:alphaModFix/>
          </a:blip>
          <a:srcRect b="0" l="0" r="0" t="0"/>
          <a:stretch/>
        </p:blipFill>
        <p:spPr>
          <a:xfrm>
            <a:off x="10593788" y="220748"/>
            <a:ext cx="1212738" cy="630900"/>
          </a:xfrm>
          <a:prstGeom prst="rect">
            <a:avLst/>
          </a:prstGeom>
          <a:noFill/>
          <a:ln>
            <a:noFill/>
          </a:ln>
        </p:spPr>
      </p:pic>
      <p:pic>
        <p:nvPicPr>
          <p:cNvPr id="290" name="Google Shape;290;g28107582d29_0_47"/>
          <p:cNvPicPr preferRelativeResize="0"/>
          <p:nvPr/>
        </p:nvPicPr>
        <p:blipFill rotWithShape="1">
          <a:blip r:embed="rId4">
            <a:alphaModFix/>
          </a:blip>
          <a:srcRect b="0" l="0" r="0" t="0"/>
          <a:stretch/>
        </p:blipFill>
        <p:spPr>
          <a:xfrm>
            <a:off x="228600" y="158475"/>
            <a:ext cx="2045675" cy="895149"/>
          </a:xfrm>
          <a:prstGeom prst="rect">
            <a:avLst/>
          </a:prstGeom>
          <a:noFill/>
          <a:ln>
            <a:noFill/>
          </a:ln>
        </p:spPr>
      </p:pic>
      <p:sp>
        <p:nvSpPr>
          <p:cNvPr id="291" name="Google Shape;291;g28107582d29_0_47"/>
          <p:cNvSpPr txBox="1"/>
          <p:nvPr/>
        </p:nvSpPr>
        <p:spPr>
          <a:xfrm>
            <a:off x="793350" y="1251496"/>
            <a:ext cx="10605300" cy="40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1"/>
                </a:solidFill>
              </a:rPr>
              <a:t>At the </a:t>
            </a:r>
            <a:r>
              <a:rPr b="1" lang="en-US" sz="1600">
                <a:solidFill>
                  <a:schemeClr val="dk1"/>
                </a:solidFill>
              </a:rPr>
              <a:t>beginning of a new financial year </a:t>
            </a:r>
            <a:r>
              <a:rPr lang="en-US" sz="1600">
                <a:solidFill>
                  <a:schemeClr val="dk1"/>
                </a:solidFill>
              </a:rPr>
              <a:t>it is good practice to check the following as at the year end (also known as the Balance Date)::</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355600" lvl="0" marL="342900" rtl="0" algn="l">
              <a:spcBef>
                <a:spcPts val="0"/>
              </a:spcBef>
              <a:spcAft>
                <a:spcPts val="0"/>
              </a:spcAft>
              <a:buClr>
                <a:schemeClr val="dk1"/>
              </a:buClr>
              <a:buSzPts val="1600"/>
              <a:buAutoNum type="arabicPeriod"/>
            </a:pPr>
            <a:r>
              <a:rPr lang="en-US" sz="1600">
                <a:solidFill>
                  <a:schemeClr val="dk1"/>
                </a:solidFill>
              </a:rPr>
              <a:t>Check your Asset Register – make a note of any items sold or disposed of during the year (Manager to sign off) and ensure any new assets have been included</a:t>
            </a:r>
            <a:endParaRPr sz="1600">
              <a:solidFill>
                <a:schemeClr val="dk1"/>
              </a:solidFill>
            </a:endParaRPr>
          </a:p>
          <a:p>
            <a:pPr indent="-254000" lvl="0" marL="342900" rtl="0" algn="l">
              <a:spcBef>
                <a:spcPts val="0"/>
              </a:spcBef>
              <a:spcAft>
                <a:spcPts val="0"/>
              </a:spcAft>
              <a:buNone/>
            </a:pPr>
            <a:r>
              <a:t/>
            </a:r>
            <a:endParaRPr sz="1600">
              <a:solidFill>
                <a:schemeClr val="dk1"/>
              </a:solidFill>
            </a:endParaRPr>
          </a:p>
          <a:p>
            <a:pPr indent="-355600" lvl="0" marL="342900" rtl="0" algn="l">
              <a:spcBef>
                <a:spcPts val="0"/>
              </a:spcBef>
              <a:spcAft>
                <a:spcPts val="0"/>
              </a:spcAft>
              <a:buClr>
                <a:schemeClr val="dk1"/>
              </a:buClr>
              <a:buSzPts val="1600"/>
              <a:buAutoNum type="arabicPeriod"/>
            </a:pPr>
            <a:r>
              <a:rPr lang="en-US" sz="1600">
                <a:solidFill>
                  <a:schemeClr val="dk1"/>
                </a:solidFill>
              </a:rPr>
              <a:t>Make a list of any Bills to be accrued i.e. invoice dated after the end of the financial year for goods / services provided in the financial year </a:t>
            </a:r>
            <a:r>
              <a:rPr i="1" lang="en-US" sz="1600">
                <a:solidFill>
                  <a:schemeClr val="dk1"/>
                </a:solidFill>
              </a:rPr>
              <a:t>Example EOY 31 March 2023, bill dated 2 April 2023 for services provided March 2023</a:t>
            </a:r>
            <a:endParaRPr sz="1600">
              <a:solidFill>
                <a:schemeClr val="dk1"/>
              </a:solidFill>
            </a:endParaRPr>
          </a:p>
          <a:p>
            <a:pPr indent="-254000" lvl="0" marL="342900" rtl="0" algn="l">
              <a:spcBef>
                <a:spcPts val="0"/>
              </a:spcBef>
              <a:spcAft>
                <a:spcPts val="0"/>
              </a:spcAft>
              <a:buNone/>
            </a:pPr>
            <a:r>
              <a:t/>
            </a:r>
            <a:endParaRPr i="1" sz="1600">
              <a:solidFill>
                <a:schemeClr val="dk1"/>
              </a:solidFill>
            </a:endParaRPr>
          </a:p>
          <a:p>
            <a:pPr indent="-355600" lvl="0" marL="342900" rtl="0" algn="l">
              <a:spcBef>
                <a:spcPts val="0"/>
              </a:spcBef>
              <a:spcAft>
                <a:spcPts val="0"/>
              </a:spcAft>
              <a:buClr>
                <a:schemeClr val="dk1"/>
              </a:buClr>
              <a:buSzPts val="1600"/>
              <a:buAutoNum type="arabicPeriod"/>
            </a:pPr>
            <a:r>
              <a:rPr lang="en-US" sz="1600">
                <a:solidFill>
                  <a:schemeClr val="dk1"/>
                </a:solidFill>
              </a:rPr>
              <a:t>Compile a summary of any unspent grants</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355600" lvl="0" marL="342900" rtl="0" algn="l">
              <a:spcBef>
                <a:spcPts val="0"/>
              </a:spcBef>
              <a:spcAft>
                <a:spcPts val="0"/>
              </a:spcAft>
              <a:buClr>
                <a:schemeClr val="dk1"/>
              </a:buClr>
              <a:buSzPts val="1600"/>
              <a:buAutoNum type="arabicPeriod"/>
            </a:pPr>
            <a:r>
              <a:rPr lang="en-US" sz="1600">
                <a:solidFill>
                  <a:schemeClr val="dk1"/>
                </a:solidFill>
              </a:rPr>
              <a:t>Accrued Annual Leave Report</a:t>
            </a:r>
            <a:endParaRPr sz="1600">
              <a:solidFill>
                <a:schemeClr val="dk1"/>
              </a:solidFill>
            </a:endParaRPr>
          </a:p>
          <a:p>
            <a:pPr indent="-254000" lvl="0" marL="342900" rtl="0" algn="l">
              <a:spcBef>
                <a:spcPts val="0"/>
              </a:spcBef>
              <a:spcAft>
                <a:spcPts val="0"/>
              </a:spcAft>
              <a:buNone/>
            </a:pPr>
            <a:r>
              <a:t/>
            </a:r>
            <a:endParaRPr sz="1600">
              <a:solidFill>
                <a:schemeClr val="dk1"/>
              </a:solidFill>
            </a:endParaRPr>
          </a:p>
          <a:p>
            <a:pPr indent="0" lvl="0" marL="457200" rtl="0" algn="l">
              <a:spcBef>
                <a:spcPts val="0"/>
              </a:spcBef>
              <a:spcAft>
                <a:spcPts val="0"/>
              </a:spcAft>
              <a:buNone/>
            </a:pPr>
            <a:r>
              <a:t/>
            </a:r>
            <a:endParaRPr b="1" sz="16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28107582d29_0_56"/>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END OF FINANCIAL YEAR</a:t>
            </a:r>
            <a:r>
              <a:rPr lang="en-US"/>
              <a:t> </a:t>
            </a:r>
            <a:endParaRPr/>
          </a:p>
        </p:txBody>
      </p:sp>
      <p:pic>
        <p:nvPicPr>
          <p:cNvPr descr="Logo, company name&#10;&#10;Description automatically generated" id="298" name="Google Shape;298;g28107582d29_0_56"/>
          <p:cNvPicPr preferRelativeResize="0"/>
          <p:nvPr/>
        </p:nvPicPr>
        <p:blipFill rotWithShape="1">
          <a:blip r:embed="rId3">
            <a:alphaModFix/>
          </a:blip>
          <a:srcRect b="0" l="0" r="0" t="0"/>
          <a:stretch/>
        </p:blipFill>
        <p:spPr>
          <a:xfrm>
            <a:off x="10593788" y="220748"/>
            <a:ext cx="1212738" cy="630900"/>
          </a:xfrm>
          <a:prstGeom prst="rect">
            <a:avLst/>
          </a:prstGeom>
          <a:noFill/>
          <a:ln>
            <a:noFill/>
          </a:ln>
        </p:spPr>
      </p:pic>
      <p:pic>
        <p:nvPicPr>
          <p:cNvPr id="299" name="Google Shape;299;g28107582d29_0_56"/>
          <p:cNvPicPr preferRelativeResize="0"/>
          <p:nvPr/>
        </p:nvPicPr>
        <p:blipFill rotWithShape="1">
          <a:blip r:embed="rId4">
            <a:alphaModFix/>
          </a:blip>
          <a:srcRect b="0" l="0" r="0" t="0"/>
          <a:stretch/>
        </p:blipFill>
        <p:spPr>
          <a:xfrm>
            <a:off x="228600" y="158475"/>
            <a:ext cx="2045675" cy="895149"/>
          </a:xfrm>
          <a:prstGeom prst="rect">
            <a:avLst/>
          </a:prstGeom>
          <a:noFill/>
          <a:ln>
            <a:noFill/>
          </a:ln>
        </p:spPr>
      </p:pic>
      <p:sp>
        <p:nvSpPr>
          <p:cNvPr id="300" name="Google Shape;300;g28107582d29_0_56"/>
          <p:cNvSpPr txBox="1"/>
          <p:nvPr/>
        </p:nvSpPr>
        <p:spPr>
          <a:xfrm>
            <a:off x="793350" y="1251500"/>
            <a:ext cx="10605300" cy="49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1"/>
                </a:solidFill>
              </a:rPr>
              <a:t>Your Accountant may request the following as at the balance date:</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330200" lvl="0" marL="457200" rtl="0" algn="l">
              <a:spcBef>
                <a:spcPts val="0"/>
              </a:spcBef>
              <a:spcAft>
                <a:spcPts val="0"/>
              </a:spcAft>
              <a:buClr>
                <a:schemeClr val="dk1"/>
              </a:buClr>
              <a:buSzPts val="1600"/>
              <a:buAutoNum type="arabicPeriod"/>
            </a:pPr>
            <a:r>
              <a:rPr lang="en-US" sz="1600">
                <a:solidFill>
                  <a:schemeClr val="dk1"/>
                </a:solidFill>
              </a:rPr>
              <a:t>Bank Statements for all bank accounts</a:t>
            </a:r>
            <a:endParaRPr sz="1600">
              <a:solidFill>
                <a:schemeClr val="dk1"/>
              </a:solidFill>
            </a:endParaRPr>
          </a:p>
          <a:p>
            <a:pPr indent="-330200" lvl="0" marL="457200" rtl="0" algn="l">
              <a:spcBef>
                <a:spcPts val="0"/>
              </a:spcBef>
              <a:spcAft>
                <a:spcPts val="0"/>
              </a:spcAft>
              <a:buClr>
                <a:schemeClr val="dk1"/>
              </a:buClr>
              <a:buSzPts val="1600"/>
              <a:buAutoNum type="arabicPeriod"/>
            </a:pPr>
            <a:r>
              <a:rPr lang="en-US" sz="1600">
                <a:solidFill>
                  <a:schemeClr val="dk1"/>
                </a:solidFill>
              </a:rPr>
              <a:t>Current and update to date Asset Register</a:t>
            </a:r>
            <a:endParaRPr sz="1600">
              <a:solidFill>
                <a:schemeClr val="dk1"/>
              </a:solidFill>
            </a:endParaRPr>
          </a:p>
          <a:p>
            <a:pPr indent="-330200" lvl="0" marL="457200" rtl="0" algn="l">
              <a:spcBef>
                <a:spcPts val="0"/>
              </a:spcBef>
              <a:spcAft>
                <a:spcPts val="0"/>
              </a:spcAft>
              <a:buClr>
                <a:schemeClr val="dk1"/>
              </a:buClr>
              <a:buSzPts val="1600"/>
              <a:buAutoNum type="arabicPeriod"/>
            </a:pPr>
            <a:r>
              <a:rPr lang="en-US" sz="1600">
                <a:solidFill>
                  <a:schemeClr val="dk1"/>
                </a:solidFill>
              </a:rPr>
              <a:t>Accrued Annual Leave balances</a:t>
            </a:r>
            <a:endParaRPr sz="1600">
              <a:solidFill>
                <a:schemeClr val="dk1"/>
              </a:solidFill>
            </a:endParaRPr>
          </a:p>
          <a:p>
            <a:pPr indent="-330200" lvl="0" marL="457200" rtl="0" algn="l">
              <a:spcBef>
                <a:spcPts val="0"/>
              </a:spcBef>
              <a:spcAft>
                <a:spcPts val="0"/>
              </a:spcAft>
              <a:buClr>
                <a:schemeClr val="dk1"/>
              </a:buClr>
              <a:buSzPts val="1600"/>
              <a:buAutoNum type="arabicPeriod"/>
            </a:pPr>
            <a:r>
              <a:rPr lang="en-US" sz="1600">
                <a:solidFill>
                  <a:schemeClr val="dk1"/>
                </a:solidFill>
              </a:rPr>
              <a:t>Payroll documents for the last payroll of the financial year</a:t>
            </a:r>
            <a:endParaRPr sz="1600">
              <a:solidFill>
                <a:schemeClr val="dk1"/>
              </a:solidFill>
            </a:endParaRPr>
          </a:p>
          <a:p>
            <a:pPr indent="-330200" lvl="0" marL="457200" rtl="0" algn="l">
              <a:spcBef>
                <a:spcPts val="0"/>
              </a:spcBef>
              <a:spcAft>
                <a:spcPts val="0"/>
              </a:spcAft>
              <a:buClr>
                <a:schemeClr val="dk1"/>
              </a:buClr>
              <a:buSzPts val="1600"/>
              <a:buAutoNum type="arabicPeriod"/>
            </a:pPr>
            <a:r>
              <a:rPr lang="en-US" sz="1600">
                <a:solidFill>
                  <a:schemeClr val="dk1"/>
                </a:solidFill>
              </a:rPr>
              <a:t>Summary of Unspent Grants </a:t>
            </a:r>
            <a:endParaRPr sz="1600">
              <a:solidFill>
                <a:schemeClr val="dk1"/>
              </a:solidFill>
            </a:endParaRPr>
          </a:p>
          <a:p>
            <a:pPr indent="-330200" lvl="0" marL="457200" rtl="0" algn="l">
              <a:spcBef>
                <a:spcPts val="0"/>
              </a:spcBef>
              <a:spcAft>
                <a:spcPts val="0"/>
              </a:spcAft>
              <a:buClr>
                <a:schemeClr val="dk1"/>
              </a:buClr>
              <a:buSzPts val="1600"/>
              <a:buAutoNum type="arabicPeriod"/>
            </a:pPr>
            <a:r>
              <a:rPr lang="en-US" sz="1600">
                <a:solidFill>
                  <a:schemeClr val="dk1"/>
                </a:solidFill>
              </a:rPr>
              <a:t>Entity Information and Entity’s Outputs for Statement of Service Performance and details of any Related Party Transactions</a:t>
            </a:r>
            <a:endParaRPr sz="1600">
              <a:solidFill>
                <a:schemeClr val="dk1"/>
              </a:solidFill>
            </a:endParaRPr>
          </a:p>
          <a:p>
            <a:pPr indent="-330200" lvl="0" marL="457200" rtl="0" algn="l">
              <a:spcBef>
                <a:spcPts val="0"/>
              </a:spcBef>
              <a:spcAft>
                <a:spcPts val="0"/>
              </a:spcAft>
              <a:buClr>
                <a:schemeClr val="dk1"/>
              </a:buClr>
              <a:buSzPts val="1600"/>
              <a:buAutoNum type="arabicPeriod"/>
            </a:pPr>
            <a:r>
              <a:rPr lang="en-US" sz="1600">
                <a:solidFill>
                  <a:schemeClr val="dk1"/>
                </a:solidFill>
              </a:rPr>
              <a:t>Copies of any Lease Agreements</a:t>
            </a:r>
            <a:endParaRPr sz="1600">
              <a:solidFill>
                <a:schemeClr val="dk1"/>
              </a:solidFill>
            </a:endParaRPr>
          </a:p>
          <a:p>
            <a:pPr indent="-330200" lvl="0" marL="457200" rtl="0" algn="l">
              <a:spcBef>
                <a:spcPts val="0"/>
              </a:spcBef>
              <a:spcAft>
                <a:spcPts val="0"/>
              </a:spcAft>
              <a:buClr>
                <a:schemeClr val="dk1"/>
              </a:buClr>
              <a:buSzPts val="1600"/>
              <a:buAutoNum type="arabicPeriod"/>
            </a:pPr>
            <a:r>
              <a:rPr lang="en-US" sz="1600">
                <a:solidFill>
                  <a:schemeClr val="dk1"/>
                </a:solidFill>
              </a:rPr>
              <a:t>Summary of annual payroll</a:t>
            </a:r>
            <a:endParaRPr sz="1600">
              <a:solidFill>
                <a:schemeClr val="dk1"/>
              </a:solidFill>
            </a:endParaRPr>
          </a:p>
          <a:p>
            <a:pPr indent="-254000" lvl="0" marL="342900" rtl="0" algn="l">
              <a:spcBef>
                <a:spcPts val="0"/>
              </a:spcBef>
              <a:spcAft>
                <a:spcPts val="0"/>
              </a:spcAft>
              <a:buNone/>
            </a:pPr>
            <a:r>
              <a:t/>
            </a:r>
            <a:endParaRPr sz="1600">
              <a:solidFill>
                <a:schemeClr val="dk1"/>
              </a:solidFill>
            </a:endParaRPr>
          </a:p>
          <a:p>
            <a:pPr indent="-254000" lvl="0" marL="342900" rtl="0" algn="l">
              <a:spcBef>
                <a:spcPts val="0"/>
              </a:spcBef>
              <a:spcAft>
                <a:spcPts val="0"/>
              </a:spcAft>
              <a:buNone/>
            </a:pPr>
            <a:r>
              <a:rPr lang="en-US" sz="1600">
                <a:solidFill>
                  <a:schemeClr val="dk1"/>
                </a:solidFill>
              </a:rPr>
              <a:t>In addition to the above your Auditor may request the following as at the balance date:</a:t>
            </a:r>
            <a:endParaRPr sz="1600">
              <a:solidFill>
                <a:schemeClr val="dk1"/>
              </a:solidFill>
            </a:endParaRPr>
          </a:p>
          <a:p>
            <a:pPr indent="-330200" lvl="0" marL="457200" rtl="0" algn="l">
              <a:spcBef>
                <a:spcPts val="0"/>
              </a:spcBef>
              <a:spcAft>
                <a:spcPts val="0"/>
              </a:spcAft>
              <a:buClr>
                <a:schemeClr val="dk1"/>
              </a:buClr>
              <a:buSzPts val="1600"/>
              <a:buAutoNum type="arabicPeriod"/>
            </a:pPr>
            <a:r>
              <a:rPr lang="en-US" sz="1600">
                <a:solidFill>
                  <a:schemeClr val="dk1"/>
                </a:solidFill>
              </a:rPr>
              <a:t>Copies of all bank statements</a:t>
            </a:r>
            <a:endParaRPr sz="1600">
              <a:solidFill>
                <a:schemeClr val="dk1"/>
              </a:solidFill>
            </a:endParaRPr>
          </a:p>
          <a:p>
            <a:pPr indent="-330200" lvl="0" marL="457200" rtl="0" algn="l">
              <a:spcBef>
                <a:spcPts val="0"/>
              </a:spcBef>
              <a:spcAft>
                <a:spcPts val="0"/>
              </a:spcAft>
              <a:buClr>
                <a:schemeClr val="dk1"/>
              </a:buClr>
              <a:buSzPts val="1600"/>
              <a:buAutoNum type="arabicPeriod"/>
            </a:pPr>
            <a:r>
              <a:rPr lang="en-US" sz="1600">
                <a:solidFill>
                  <a:schemeClr val="dk1"/>
                </a:solidFill>
              </a:rPr>
              <a:t>Bank Audit Certificates</a:t>
            </a:r>
            <a:endParaRPr sz="1600">
              <a:solidFill>
                <a:schemeClr val="dk1"/>
              </a:solidFill>
            </a:endParaRPr>
          </a:p>
          <a:p>
            <a:pPr indent="-330200" lvl="0" marL="457200" rtl="0" algn="l">
              <a:spcBef>
                <a:spcPts val="0"/>
              </a:spcBef>
              <a:spcAft>
                <a:spcPts val="0"/>
              </a:spcAft>
              <a:buClr>
                <a:schemeClr val="dk1"/>
              </a:buClr>
              <a:buSzPts val="1600"/>
              <a:buAutoNum type="arabicPeriod"/>
            </a:pPr>
            <a:r>
              <a:rPr lang="en-US" sz="1600">
                <a:solidFill>
                  <a:schemeClr val="dk1"/>
                </a:solidFill>
              </a:rPr>
              <a:t>Signed meeting minutes</a:t>
            </a:r>
            <a:endParaRPr sz="1600">
              <a:solidFill>
                <a:schemeClr val="dk1"/>
              </a:solidFill>
            </a:endParaRPr>
          </a:p>
          <a:p>
            <a:pPr indent="-330200" lvl="0" marL="457200" rtl="0" algn="l">
              <a:spcBef>
                <a:spcPts val="0"/>
              </a:spcBef>
              <a:spcAft>
                <a:spcPts val="0"/>
              </a:spcAft>
              <a:buClr>
                <a:schemeClr val="dk1"/>
              </a:buClr>
              <a:buSzPts val="1600"/>
              <a:buAutoNum type="arabicPeriod"/>
            </a:pPr>
            <a:r>
              <a:rPr lang="en-US" sz="1600">
                <a:solidFill>
                  <a:schemeClr val="dk1"/>
                </a:solidFill>
              </a:rPr>
              <a:t>Copies of all bills</a:t>
            </a:r>
            <a:endParaRPr sz="1600">
              <a:solidFill>
                <a:schemeClr val="dk1"/>
              </a:solidFill>
            </a:endParaRPr>
          </a:p>
          <a:p>
            <a:pPr indent="-330200" lvl="0" marL="457200" rtl="0" algn="l">
              <a:spcBef>
                <a:spcPts val="0"/>
              </a:spcBef>
              <a:spcAft>
                <a:spcPts val="0"/>
              </a:spcAft>
              <a:buClr>
                <a:schemeClr val="dk1"/>
              </a:buClr>
              <a:buSzPts val="1600"/>
              <a:buAutoNum type="arabicPeriod"/>
            </a:pPr>
            <a:r>
              <a:rPr lang="en-US" sz="1600">
                <a:solidFill>
                  <a:schemeClr val="dk1"/>
                </a:solidFill>
              </a:rPr>
              <a:t>Copies of all GST Returns (if applicable)</a:t>
            </a:r>
            <a:endParaRPr sz="1600">
              <a:solidFill>
                <a:schemeClr val="dk1"/>
              </a:solidFill>
            </a:endParaRPr>
          </a:p>
          <a:p>
            <a:pPr indent="-330200" lvl="0" marL="457200" rtl="0" algn="l">
              <a:spcBef>
                <a:spcPts val="0"/>
              </a:spcBef>
              <a:spcAft>
                <a:spcPts val="0"/>
              </a:spcAft>
              <a:buClr>
                <a:schemeClr val="dk1"/>
              </a:buClr>
              <a:buSzPts val="1600"/>
              <a:buAutoNum type="arabicPeriod"/>
            </a:pPr>
            <a:r>
              <a:rPr lang="en-US" sz="1600">
                <a:solidFill>
                  <a:schemeClr val="dk1"/>
                </a:solidFill>
              </a:rPr>
              <a:t>Copies of any funder agreements / contracts</a:t>
            </a:r>
            <a:endParaRPr sz="1600">
              <a:solidFill>
                <a:schemeClr val="dk1"/>
              </a:solidFill>
            </a:endParaRPr>
          </a:p>
          <a:p>
            <a:pPr indent="-330200" lvl="0" marL="457200" rtl="0" algn="l">
              <a:spcBef>
                <a:spcPts val="0"/>
              </a:spcBef>
              <a:spcAft>
                <a:spcPts val="0"/>
              </a:spcAft>
              <a:buClr>
                <a:schemeClr val="dk1"/>
              </a:buClr>
              <a:buSzPts val="1600"/>
              <a:buAutoNum type="arabicPeriod"/>
            </a:pPr>
            <a:r>
              <a:rPr lang="en-US" sz="1600">
                <a:solidFill>
                  <a:schemeClr val="dk1"/>
                </a:solidFill>
              </a:rPr>
              <a:t>Copies of all payroll records</a:t>
            </a:r>
            <a:endParaRPr sz="1600">
              <a:solidFill>
                <a:schemeClr val="dk1"/>
              </a:solidFill>
            </a:endParaRPr>
          </a:p>
          <a:p>
            <a:pPr indent="0" lvl="0" marL="457200" rtl="0" algn="l">
              <a:spcBef>
                <a:spcPts val="0"/>
              </a:spcBef>
              <a:spcAft>
                <a:spcPts val="0"/>
              </a:spcAft>
              <a:buNone/>
            </a:pPr>
            <a:r>
              <a:t/>
            </a:r>
            <a:endParaRPr b="1" sz="16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28107582d29_0_64"/>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REPORTING TIMELINE</a:t>
            </a:r>
            <a:endParaRPr/>
          </a:p>
        </p:txBody>
      </p:sp>
      <p:pic>
        <p:nvPicPr>
          <p:cNvPr descr="Logo, company name&#10;&#10;Description automatically generated" id="307" name="Google Shape;307;g28107582d29_0_64"/>
          <p:cNvPicPr preferRelativeResize="0"/>
          <p:nvPr/>
        </p:nvPicPr>
        <p:blipFill rotWithShape="1">
          <a:blip r:embed="rId3">
            <a:alphaModFix/>
          </a:blip>
          <a:srcRect b="0" l="0" r="0" t="0"/>
          <a:stretch/>
        </p:blipFill>
        <p:spPr>
          <a:xfrm>
            <a:off x="10593788" y="220748"/>
            <a:ext cx="1212738" cy="630900"/>
          </a:xfrm>
          <a:prstGeom prst="rect">
            <a:avLst/>
          </a:prstGeom>
          <a:noFill/>
          <a:ln>
            <a:noFill/>
          </a:ln>
        </p:spPr>
      </p:pic>
      <p:pic>
        <p:nvPicPr>
          <p:cNvPr id="308" name="Google Shape;308;g28107582d29_0_64"/>
          <p:cNvPicPr preferRelativeResize="0"/>
          <p:nvPr/>
        </p:nvPicPr>
        <p:blipFill rotWithShape="1">
          <a:blip r:embed="rId4">
            <a:alphaModFix/>
          </a:blip>
          <a:srcRect b="0" l="0" r="0" t="0"/>
          <a:stretch/>
        </p:blipFill>
        <p:spPr>
          <a:xfrm>
            <a:off x="228600" y="158475"/>
            <a:ext cx="2045675" cy="895149"/>
          </a:xfrm>
          <a:prstGeom prst="rect">
            <a:avLst/>
          </a:prstGeom>
          <a:noFill/>
          <a:ln>
            <a:noFill/>
          </a:ln>
        </p:spPr>
      </p:pic>
      <p:sp>
        <p:nvSpPr>
          <p:cNvPr id="309" name="Google Shape;309;g28107582d29_0_64"/>
          <p:cNvSpPr txBox="1"/>
          <p:nvPr/>
        </p:nvSpPr>
        <p:spPr>
          <a:xfrm>
            <a:off x="793350" y="1053625"/>
            <a:ext cx="10605300" cy="495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chemeClr val="dk1"/>
                </a:solidFill>
              </a:rPr>
              <a:t>Charities Services</a:t>
            </a:r>
            <a:endParaRPr b="1"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US" sz="1600">
                <a:solidFill>
                  <a:schemeClr val="dk1"/>
                </a:solidFill>
              </a:rPr>
              <a:t>Your Annual Return and Performance Report must be filed within 6 months of your balance date i.e.</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US" sz="1600">
                <a:solidFill>
                  <a:schemeClr val="dk1"/>
                </a:solidFill>
              </a:rPr>
              <a:t>Balance date 31 March 		Return must be filed by 30 September</a:t>
            </a:r>
            <a:endParaRPr sz="1600">
              <a:solidFill>
                <a:schemeClr val="dk1"/>
              </a:solidFill>
            </a:endParaRPr>
          </a:p>
          <a:p>
            <a:pPr indent="0" lvl="0" marL="0" rtl="0" algn="l">
              <a:spcBef>
                <a:spcPts val="0"/>
              </a:spcBef>
              <a:spcAft>
                <a:spcPts val="0"/>
              </a:spcAft>
              <a:buNone/>
            </a:pPr>
            <a:r>
              <a:rPr lang="en-US" sz="1600">
                <a:solidFill>
                  <a:schemeClr val="dk1"/>
                </a:solidFill>
              </a:rPr>
              <a:t>Balance date 30 June 		Return must be filed by 31 December</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US" sz="1600">
                <a:solidFill>
                  <a:schemeClr val="dk1"/>
                </a:solidFill>
              </a:rPr>
              <a:t>You can apply for an extension but must give a valid reason and you should contact Charities Services before your return is due. </a:t>
            </a:r>
            <a:endParaRPr sz="1600">
              <a:solidFill>
                <a:schemeClr val="dk1"/>
              </a:solidFill>
            </a:endParaRPr>
          </a:p>
          <a:p>
            <a:pPr indent="0" lvl="0" marL="457200" rtl="0" algn="l">
              <a:spcBef>
                <a:spcPts val="0"/>
              </a:spcBef>
              <a:spcAft>
                <a:spcPts val="0"/>
              </a:spcAft>
              <a:buNone/>
            </a:pPr>
            <a:r>
              <a:t/>
            </a:r>
            <a:endParaRPr b="1" sz="1600">
              <a:solidFill>
                <a:schemeClr val="dk1"/>
              </a:solidFill>
            </a:endParaRPr>
          </a:p>
          <a:p>
            <a:pPr indent="0" lvl="0" marL="457200" rtl="0" algn="ctr">
              <a:spcBef>
                <a:spcPts val="0"/>
              </a:spcBef>
              <a:spcAft>
                <a:spcPts val="0"/>
              </a:spcAft>
              <a:buNone/>
            </a:pPr>
            <a:r>
              <a:rPr lang="en-US" sz="1600">
                <a:solidFill>
                  <a:schemeClr val="dk1"/>
                </a:solidFill>
              </a:rPr>
              <a:t>https://www.charities.govt.nz/news-and-events/blog/annual-reporting-timeline/</a:t>
            </a:r>
            <a:endParaRPr sz="1600">
              <a:solidFill>
                <a:schemeClr val="dk1"/>
              </a:solidFill>
            </a:endParaRPr>
          </a:p>
          <a:p>
            <a:pPr indent="0" lvl="0" marL="0" rtl="0" algn="l">
              <a:spcBef>
                <a:spcPts val="0"/>
              </a:spcBef>
              <a:spcAft>
                <a:spcPts val="0"/>
              </a:spcAft>
              <a:buNone/>
            </a:pPr>
            <a:r>
              <a:t/>
            </a:r>
            <a:endParaRPr b="1" sz="1600">
              <a:solidFill>
                <a:schemeClr val="dk1"/>
              </a:solidFill>
            </a:endParaRPr>
          </a:p>
          <a:p>
            <a:pPr indent="0" lvl="0" marL="0" rtl="0" algn="l">
              <a:spcBef>
                <a:spcPts val="0"/>
              </a:spcBef>
              <a:spcAft>
                <a:spcPts val="0"/>
              </a:spcAft>
              <a:buNone/>
            </a:pPr>
            <a:r>
              <a:rPr b="1" lang="en-US" sz="1600">
                <a:solidFill>
                  <a:schemeClr val="dk1"/>
                </a:solidFill>
              </a:rPr>
              <a:t>Incorporated Societies</a:t>
            </a:r>
            <a:endParaRPr b="1" sz="1600">
              <a:solidFill>
                <a:schemeClr val="dk1"/>
              </a:solidFill>
            </a:endParaRPr>
          </a:p>
          <a:p>
            <a:pPr indent="0" lvl="0" marL="0" rtl="0" algn="l">
              <a:spcBef>
                <a:spcPts val="0"/>
              </a:spcBef>
              <a:spcAft>
                <a:spcPts val="0"/>
              </a:spcAft>
              <a:buNone/>
            </a:pPr>
            <a:r>
              <a:rPr lang="en-US" sz="1600">
                <a:solidFill>
                  <a:schemeClr val="dk1"/>
                </a:solidFill>
              </a:rPr>
              <a:t>The deadline for filing Financial Statements is the end of the month that follows the AGM under the 1908 Act. There was no requirement to file an Annual Return.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US" sz="1600">
                <a:solidFill>
                  <a:schemeClr val="dk1"/>
                </a:solidFill>
              </a:rPr>
              <a:t>Under the new 2022 Act  Financial Statements must be filed within 6 months of the Society’s balance date. Annual Return must be filed annually at the same time as your Financial Statements.</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ctr">
              <a:spcBef>
                <a:spcPts val="0"/>
              </a:spcBef>
              <a:spcAft>
                <a:spcPts val="0"/>
              </a:spcAft>
              <a:buNone/>
            </a:pPr>
            <a:r>
              <a:rPr lang="en-US" sz="1600">
                <a:solidFill>
                  <a:schemeClr val="dk1"/>
                </a:solidFill>
              </a:rPr>
              <a:t>https://is-register.companiesoffice.govt.nz/law-changes-for-societies/key-changes/</a:t>
            </a:r>
            <a:endParaRPr sz="1600">
              <a:solidFill>
                <a:schemeClr val="dk1"/>
              </a:solidFill>
            </a:endParaRPr>
          </a:p>
          <a:p>
            <a:pPr indent="0" lvl="0" marL="0" rtl="0" algn="l">
              <a:spcBef>
                <a:spcPts val="0"/>
              </a:spcBef>
              <a:spcAft>
                <a:spcPts val="0"/>
              </a:spcAft>
              <a:buNone/>
            </a:pPr>
            <a:r>
              <a:rPr lang="en-US" sz="1600">
                <a:solidFill>
                  <a:schemeClr val="dk1"/>
                </a:solidFill>
              </a:rPr>
              <a:t>. </a:t>
            </a:r>
            <a:endParaRPr sz="1600">
              <a:solidFill>
                <a:schemeClr val="dk1"/>
              </a:solidFill>
            </a:endParaRPr>
          </a:p>
        </p:txBody>
      </p:sp>
      <p:sp>
        <p:nvSpPr>
          <p:cNvPr id="310" name="Google Shape;310;g28107582d29_0_64"/>
          <p:cNvSpPr txBox="1"/>
          <p:nvPr/>
        </p:nvSpPr>
        <p:spPr>
          <a:xfrm>
            <a:off x="1296175" y="6339525"/>
            <a:ext cx="9208800" cy="28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t>NOTE: If your organisation is an Incorporated Society and Registered Charity you only need to file your Performance Report and Annual Return with Charities Services.</a:t>
            </a:r>
            <a:endParaRPr b="1" sz="16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281ed8e4f60_0_0"/>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FILING AN ANNUAL RETURN</a:t>
            </a:r>
            <a:endParaRPr/>
          </a:p>
        </p:txBody>
      </p:sp>
      <p:pic>
        <p:nvPicPr>
          <p:cNvPr descr="Logo, company name&#10;&#10;Description automatically generated" id="317" name="Google Shape;317;g281ed8e4f60_0_0"/>
          <p:cNvPicPr preferRelativeResize="0"/>
          <p:nvPr/>
        </p:nvPicPr>
        <p:blipFill rotWithShape="1">
          <a:blip r:embed="rId3">
            <a:alphaModFix/>
          </a:blip>
          <a:srcRect b="0" l="0" r="0" t="0"/>
          <a:stretch/>
        </p:blipFill>
        <p:spPr>
          <a:xfrm>
            <a:off x="10593788" y="220748"/>
            <a:ext cx="1212738" cy="630900"/>
          </a:xfrm>
          <a:prstGeom prst="rect">
            <a:avLst/>
          </a:prstGeom>
          <a:noFill/>
          <a:ln>
            <a:noFill/>
          </a:ln>
        </p:spPr>
      </p:pic>
      <p:pic>
        <p:nvPicPr>
          <p:cNvPr id="318" name="Google Shape;318;g281ed8e4f60_0_0"/>
          <p:cNvPicPr preferRelativeResize="0"/>
          <p:nvPr/>
        </p:nvPicPr>
        <p:blipFill rotWithShape="1">
          <a:blip r:embed="rId4">
            <a:alphaModFix/>
          </a:blip>
          <a:srcRect b="0" l="0" r="0" t="0"/>
          <a:stretch/>
        </p:blipFill>
        <p:spPr>
          <a:xfrm>
            <a:off x="228600" y="158475"/>
            <a:ext cx="2045675" cy="895149"/>
          </a:xfrm>
          <a:prstGeom prst="rect">
            <a:avLst/>
          </a:prstGeom>
          <a:noFill/>
          <a:ln>
            <a:noFill/>
          </a:ln>
        </p:spPr>
      </p:pic>
      <p:sp>
        <p:nvSpPr>
          <p:cNvPr id="319" name="Google Shape;319;g281ed8e4f60_0_0"/>
          <p:cNvSpPr txBox="1"/>
          <p:nvPr/>
        </p:nvSpPr>
        <p:spPr>
          <a:xfrm>
            <a:off x="793350" y="1053625"/>
            <a:ext cx="10605300" cy="36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chemeClr val="dk1"/>
                </a:solidFill>
              </a:rPr>
              <a:t>Charities Services</a:t>
            </a:r>
            <a:endParaRPr b="1" sz="18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US" sz="1600">
                <a:solidFill>
                  <a:schemeClr val="dk1"/>
                </a:solidFill>
              </a:rPr>
              <a:t>All registered charities must file an annual return. The annual return includes a completed annual return form, a copy of your Performance Report, and the appropriate fee.</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US" sz="1600">
                <a:solidFill>
                  <a:schemeClr val="dk1"/>
                </a:solidFill>
              </a:rPr>
              <a:t>The annual return form asks for information about:</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rPr>
              <a:t>the sectors your charity operates in</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rPr>
              <a:t>activities it is involved in</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rPr>
              <a:t>who benefits from those activities</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rPr>
              <a:t>your geographical area of operation</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rPr>
              <a:t>the people in your charity i.e. Volunteers and Staff members</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rPr>
              <a:t>your balance sheet position and income and expenditure from your Financial Statements</a:t>
            </a:r>
            <a:endParaRPr sz="1600">
              <a:solidFill>
                <a:schemeClr val="dk1"/>
              </a:solidFill>
            </a:endParaRPr>
          </a:p>
        </p:txBody>
      </p:sp>
      <p:sp>
        <p:nvSpPr>
          <p:cNvPr id="320" name="Google Shape;320;g281ed8e4f60_0_0"/>
          <p:cNvSpPr txBox="1"/>
          <p:nvPr/>
        </p:nvSpPr>
        <p:spPr>
          <a:xfrm>
            <a:off x="745350" y="6229200"/>
            <a:ext cx="10701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t>https://www.charities.govt.nz/im-a-registered-charity/annual-returns/</a:t>
            </a:r>
            <a:endParaRPr/>
          </a:p>
        </p:txBody>
      </p:sp>
      <p:sp>
        <p:nvSpPr>
          <p:cNvPr id="321" name="Google Shape;321;g281ed8e4f60_0_0"/>
          <p:cNvSpPr txBox="1"/>
          <p:nvPr/>
        </p:nvSpPr>
        <p:spPr>
          <a:xfrm>
            <a:off x="786900" y="4663925"/>
            <a:ext cx="10618200" cy="15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t>UPLOAD</a:t>
            </a:r>
            <a:r>
              <a:rPr lang="en-US" sz="1700"/>
              <a:t> - your Performance Report / Financial Statements - </a:t>
            </a:r>
            <a:r>
              <a:rPr lang="en-US" sz="1700"/>
              <a:t>fully</a:t>
            </a:r>
            <a:r>
              <a:rPr lang="en-US" sz="1700"/>
              <a:t> signed off by your board / Trustees with accountant / auditors report included.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b="1" lang="en-US" sz="1700"/>
              <a:t>DO NOT UPLOAD</a:t>
            </a:r>
            <a:r>
              <a:rPr lang="en-US" sz="1700"/>
              <a:t> - meeting </a:t>
            </a:r>
            <a:r>
              <a:rPr lang="en-US" sz="1700"/>
              <a:t>minutes</a:t>
            </a:r>
            <a:r>
              <a:rPr lang="en-US" sz="1700"/>
              <a:t>, AGM minutes, auditors </a:t>
            </a:r>
            <a:r>
              <a:rPr lang="en-US" sz="1700"/>
              <a:t>management</a:t>
            </a:r>
            <a:r>
              <a:rPr lang="en-US" sz="1700"/>
              <a:t> representation letter or any other audit documents not included with the final version of your Performance Report. </a:t>
            </a:r>
            <a:endParaRPr sz="17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281ed8e4f60_0_10"/>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FILING FINANCIAL STATEMENTS</a:t>
            </a:r>
            <a:endParaRPr/>
          </a:p>
        </p:txBody>
      </p:sp>
      <p:pic>
        <p:nvPicPr>
          <p:cNvPr descr="Logo, company name&#10;&#10;Description automatically generated" id="328" name="Google Shape;328;g281ed8e4f60_0_10"/>
          <p:cNvPicPr preferRelativeResize="0"/>
          <p:nvPr/>
        </p:nvPicPr>
        <p:blipFill rotWithShape="1">
          <a:blip r:embed="rId3">
            <a:alphaModFix/>
          </a:blip>
          <a:srcRect b="0" l="0" r="0" t="0"/>
          <a:stretch/>
        </p:blipFill>
        <p:spPr>
          <a:xfrm>
            <a:off x="10593788" y="220748"/>
            <a:ext cx="1212738" cy="630900"/>
          </a:xfrm>
          <a:prstGeom prst="rect">
            <a:avLst/>
          </a:prstGeom>
          <a:noFill/>
          <a:ln>
            <a:noFill/>
          </a:ln>
        </p:spPr>
      </p:pic>
      <p:pic>
        <p:nvPicPr>
          <p:cNvPr id="329" name="Google Shape;329;g281ed8e4f60_0_10"/>
          <p:cNvPicPr preferRelativeResize="0"/>
          <p:nvPr/>
        </p:nvPicPr>
        <p:blipFill rotWithShape="1">
          <a:blip r:embed="rId4">
            <a:alphaModFix/>
          </a:blip>
          <a:srcRect b="0" l="0" r="0" t="0"/>
          <a:stretch/>
        </p:blipFill>
        <p:spPr>
          <a:xfrm>
            <a:off x="228600" y="158475"/>
            <a:ext cx="2045675" cy="895149"/>
          </a:xfrm>
          <a:prstGeom prst="rect">
            <a:avLst/>
          </a:prstGeom>
          <a:noFill/>
          <a:ln>
            <a:noFill/>
          </a:ln>
        </p:spPr>
      </p:pic>
      <p:sp>
        <p:nvSpPr>
          <p:cNvPr id="330" name="Google Shape;330;g281ed8e4f60_0_10"/>
          <p:cNvSpPr txBox="1"/>
          <p:nvPr/>
        </p:nvSpPr>
        <p:spPr>
          <a:xfrm>
            <a:off x="793350" y="1053625"/>
            <a:ext cx="10605300" cy="495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chemeClr val="dk1"/>
                </a:solidFill>
              </a:rPr>
              <a:t>Incorporated </a:t>
            </a:r>
            <a:r>
              <a:rPr b="1" lang="en-US" sz="1800">
                <a:solidFill>
                  <a:schemeClr val="dk1"/>
                </a:solidFill>
              </a:rPr>
              <a:t>Societies</a:t>
            </a:r>
            <a:r>
              <a:rPr b="1" lang="en-US" sz="1800">
                <a:solidFill>
                  <a:schemeClr val="dk1"/>
                </a:solidFill>
              </a:rPr>
              <a:t> </a:t>
            </a:r>
            <a:endParaRPr b="1" sz="18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US" sz="1600">
                <a:solidFill>
                  <a:schemeClr val="dk1"/>
                </a:solidFill>
              </a:rPr>
              <a:t>There are 2 ways to file your annual financial statements:</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US" sz="1600" u="sng">
                <a:solidFill>
                  <a:schemeClr val="dk1"/>
                </a:solidFill>
              </a:rPr>
              <a:t>Online</a:t>
            </a:r>
            <a:endParaRPr sz="1600" u="sng">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rPr>
              <a:t>With a RealMe® login</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rPr>
              <a:t>An online services account with Companies Office,  and</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rPr>
              <a:t>confirmed your authority to manage information on behalf of the society.</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US" sz="1600" u="sng">
                <a:solidFill>
                  <a:schemeClr val="dk1"/>
                </a:solidFill>
              </a:rPr>
              <a:t>Manually</a:t>
            </a:r>
            <a:endParaRPr sz="1600" u="sng">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rPr>
              <a:t>Download Form IS4 (Cover sheet for financial statements for an incorporated society). </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rPr>
              <a:t>Complete the cover sheet and attach a copy of your financial statements</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rPr>
              <a:t>Submit via email or post</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0" lvl="0" marL="0" rtl="0" algn="ctr">
              <a:spcBef>
                <a:spcPts val="0"/>
              </a:spcBef>
              <a:spcAft>
                <a:spcPts val="0"/>
              </a:spcAft>
              <a:buNone/>
            </a:pPr>
            <a:r>
              <a:rPr lang="en-US" sz="1300">
                <a:solidFill>
                  <a:schemeClr val="dk1"/>
                </a:solidFill>
              </a:rPr>
              <a:t>https://is-register.companiesoffice.govt.nz/help-centre/keeping-society-details-up-to-date/filing-annual-financial-statements/how-to-file/</a:t>
            </a:r>
            <a:endParaRPr b="1" sz="1300">
              <a:solidFill>
                <a:schemeClr val="dk1"/>
              </a:solidFill>
            </a:endParaRPr>
          </a:p>
          <a:p>
            <a:pPr indent="0" lvl="0" marL="0" rtl="0" algn="ctr">
              <a:spcBef>
                <a:spcPts val="0"/>
              </a:spcBef>
              <a:spcAft>
                <a:spcPts val="0"/>
              </a:spcAft>
              <a:buNone/>
            </a:pPr>
            <a:r>
              <a:t/>
            </a:r>
            <a:endParaRPr sz="1600">
              <a:solidFill>
                <a:schemeClr val="dk1"/>
              </a:solidFill>
            </a:endParaRPr>
          </a:p>
          <a:p>
            <a:pPr indent="0" lvl="0" marL="0" rtl="0" algn="l">
              <a:spcBef>
                <a:spcPts val="0"/>
              </a:spcBef>
              <a:spcAft>
                <a:spcPts val="0"/>
              </a:spcAft>
              <a:buNone/>
            </a:pPr>
            <a:r>
              <a:rPr lang="en-US" sz="1600">
                <a:solidFill>
                  <a:schemeClr val="dk1"/>
                </a:solidFill>
              </a:rPr>
              <a:t>. </a:t>
            </a:r>
            <a:endParaRPr sz="16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27664ff940d_0_16"/>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USEFUL RESOURCES FOR</a:t>
            </a:r>
            <a:endParaRPr/>
          </a:p>
          <a:p>
            <a:pPr indent="0" lvl="0" marL="0" rtl="0" algn="ctr">
              <a:lnSpc>
                <a:spcPct val="90000"/>
              </a:lnSpc>
              <a:spcBef>
                <a:spcPts val="0"/>
              </a:spcBef>
              <a:spcAft>
                <a:spcPts val="0"/>
              </a:spcAft>
              <a:buClr>
                <a:schemeClr val="dk1"/>
              </a:buClr>
              <a:buSzPts val="3600"/>
              <a:buFont typeface="Arial"/>
              <a:buNone/>
            </a:pPr>
            <a:r>
              <a:rPr lang="en-US">
                <a:latin typeface="Arial"/>
                <a:ea typeface="Arial"/>
                <a:cs typeface="Arial"/>
                <a:sym typeface="Arial"/>
              </a:rPr>
              <a:t> </a:t>
            </a:r>
            <a:r>
              <a:rPr lang="en-US" sz="2700"/>
              <a:t>INCORPORATED SOCIETIES </a:t>
            </a:r>
            <a:endParaRPr sz="2700">
              <a:latin typeface="Arial"/>
              <a:ea typeface="Arial"/>
              <a:cs typeface="Arial"/>
              <a:sym typeface="Arial"/>
            </a:endParaRPr>
          </a:p>
          <a:p>
            <a:pPr indent="0" lvl="0" marL="0" rtl="0" algn="ctr">
              <a:spcBef>
                <a:spcPts val="0"/>
              </a:spcBef>
              <a:spcAft>
                <a:spcPts val="0"/>
              </a:spcAft>
              <a:buClr>
                <a:schemeClr val="dk1"/>
              </a:buClr>
              <a:buSzPts val="3600"/>
              <a:buFont typeface="Arial"/>
              <a:buNone/>
            </a:pPr>
            <a:r>
              <a:rPr lang="en-US">
                <a:latin typeface="Arial"/>
                <a:ea typeface="Arial"/>
                <a:cs typeface="Arial"/>
                <a:sym typeface="Arial"/>
              </a:rPr>
              <a:t> </a:t>
            </a:r>
            <a:endParaRPr>
              <a:latin typeface="Arial"/>
              <a:ea typeface="Arial"/>
              <a:cs typeface="Arial"/>
              <a:sym typeface="Arial"/>
            </a:endParaRPr>
          </a:p>
          <a:p>
            <a:pPr indent="0" lvl="0" marL="0" rtl="0" algn="ctr">
              <a:lnSpc>
                <a:spcPct val="90000"/>
              </a:lnSpc>
              <a:spcBef>
                <a:spcPts val="0"/>
              </a:spcBef>
              <a:spcAft>
                <a:spcPts val="0"/>
              </a:spcAft>
              <a:buClr>
                <a:schemeClr val="dk1"/>
              </a:buClr>
              <a:buSzPts val="3600"/>
              <a:buFont typeface="Arial"/>
              <a:buNone/>
            </a:pPr>
            <a:r>
              <a:t/>
            </a:r>
            <a:endParaRPr/>
          </a:p>
        </p:txBody>
      </p:sp>
      <p:pic>
        <p:nvPicPr>
          <p:cNvPr descr="Logo, company name&#10;&#10;Description automatically generated" id="337" name="Google Shape;337;g27664ff940d_0_16"/>
          <p:cNvPicPr preferRelativeResize="0"/>
          <p:nvPr/>
        </p:nvPicPr>
        <p:blipFill rotWithShape="1">
          <a:blip r:embed="rId3">
            <a:alphaModFix/>
          </a:blip>
          <a:srcRect b="0" l="0" r="0" t="0"/>
          <a:stretch/>
        </p:blipFill>
        <p:spPr>
          <a:xfrm>
            <a:off x="10355623" y="220738"/>
            <a:ext cx="1450894" cy="754824"/>
          </a:xfrm>
          <a:prstGeom prst="rect">
            <a:avLst/>
          </a:prstGeom>
          <a:noFill/>
          <a:ln>
            <a:noFill/>
          </a:ln>
        </p:spPr>
      </p:pic>
      <p:pic>
        <p:nvPicPr>
          <p:cNvPr id="338" name="Google Shape;338;g27664ff940d_0_16"/>
          <p:cNvPicPr preferRelativeResize="0"/>
          <p:nvPr/>
        </p:nvPicPr>
        <p:blipFill rotWithShape="1">
          <a:blip r:embed="rId4">
            <a:alphaModFix/>
          </a:blip>
          <a:srcRect b="0" l="0" r="0" t="0"/>
          <a:stretch/>
        </p:blipFill>
        <p:spPr>
          <a:xfrm>
            <a:off x="228600" y="158475"/>
            <a:ext cx="2159000" cy="944726"/>
          </a:xfrm>
          <a:prstGeom prst="rect">
            <a:avLst/>
          </a:prstGeom>
          <a:noFill/>
          <a:ln>
            <a:noFill/>
          </a:ln>
        </p:spPr>
      </p:pic>
      <p:sp>
        <p:nvSpPr>
          <p:cNvPr id="339" name="Google Shape;339;g27664ff940d_0_16"/>
          <p:cNvSpPr txBox="1"/>
          <p:nvPr/>
        </p:nvSpPr>
        <p:spPr>
          <a:xfrm>
            <a:off x="604975" y="1344950"/>
            <a:ext cx="11119500" cy="56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US" sz="1800"/>
              <a:t>Companies Office</a:t>
            </a:r>
            <a:endParaRPr b="1" sz="1800"/>
          </a:p>
          <a:p>
            <a:pPr indent="0" lvl="0" marL="0" marR="0" rtl="0" algn="l">
              <a:lnSpc>
                <a:spcPct val="100000"/>
              </a:lnSpc>
              <a:spcBef>
                <a:spcPts val="0"/>
              </a:spcBef>
              <a:spcAft>
                <a:spcPts val="0"/>
              </a:spcAft>
              <a:buClr>
                <a:srgbClr val="000000"/>
              </a:buClr>
              <a:buSzPts val="1800"/>
              <a:buFont typeface="Arial"/>
              <a:buNone/>
            </a:pPr>
            <a:r>
              <a:rPr lang="en-US" sz="1800"/>
              <a:t>https://is-register.companiesoffice.govt.nz/law-changes-for-societies/new-financial-reporting-requirements/</a:t>
            </a:r>
            <a:endParaRPr sz="1800"/>
          </a:p>
          <a:p>
            <a:pPr indent="0" lvl="0" marL="0" marR="0" rtl="0" algn="l">
              <a:lnSpc>
                <a:spcPct val="100000"/>
              </a:lnSpc>
              <a:spcBef>
                <a:spcPts val="0"/>
              </a:spcBef>
              <a:spcAft>
                <a:spcPts val="0"/>
              </a:spcAft>
              <a:buClr>
                <a:srgbClr val="000000"/>
              </a:buClr>
              <a:buSzPts val="1800"/>
              <a:buFont typeface="Arial"/>
              <a:buNone/>
            </a:pPr>
            <a:r>
              <a:t/>
            </a:r>
            <a:endParaRPr b="1" sz="1800"/>
          </a:p>
          <a:p>
            <a:pPr indent="0" lvl="0" marL="0" marR="0" rtl="0" algn="l">
              <a:lnSpc>
                <a:spcPct val="100000"/>
              </a:lnSpc>
              <a:spcBef>
                <a:spcPts val="0"/>
              </a:spcBef>
              <a:spcAft>
                <a:spcPts val="0"/>
              </a:spcAft>
              <a:buClr>
                <a:srgbClr val="000000"/>
              </a:buClr>
              <a:buSzPts val="1800"/>
              <a:buFont typeface="Arial"/>
              <a:buNone/>
            </a:pPr>
            <a:r>
              <a:rPr b="1" lang="en-US" sz="1800"/>
              <a:t>Community Networks Aotearoa</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lang="en-US" sz="1800"/>
              <a:t>https://www.communitynetworksaotearoa.org.nz/incorporated-societies-law-changes</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lang="en-US" sz="1800"/>
              <a:t>Parry Field Lawyers</a:t>
            </a:r>
            <a:endParaRPr b="1" sz="1800"/>
          </a:p>
          <a:p>
            <a:pPr indent="0" lvl="0" marL="0" marR="0" rtl="0" algn="l">
              <a:lnSpc>
                <a:spcPct val="100000"/>
              </a:lnSpc>
              <a:spcBef>
                <a:spcPts val="0"/>
              </a:spcBef>
              <a:spcAft>
                <a:spcPts val="0"/>
              </a:spcAft>
              <a:buClr>
                <a:srgbClr val="000000"/>
              </a:buClr>
              <a:buSzPts val="1800"/>
              <a:buFont typeface="Arial"/>
              <a:buNone/>
            </a:pPr>
            <a:r>
              <a:rPr lang="en-US" sz="1800"/>
              <a:t>https://www.parryfield.com/home/blogs/resources-for-the-incorporated-societies-act-2022/</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sz="1800"/>
          </a:p>
          <a:p>
            <a:pPr indent="0" lvl="0" marL="0" marR="0" rtl="0" algn="l">
              <a:lnSpc>
                <a:spcPct val="100000"/>
              </a:lnSpc>
              <a:spcBef>
                <a:spcPts val="0"/>
              </a:spcBef>
              <a:spcAft>
                <a:spcPts val="0"/>
              </a:spcAft>
              <a:buClr>
                <a:srgbClr val="000000"/>
              </a:buClr>
              <a:buSzPts val="1800"/>
              <a:buFont typeface="Arial"/>
              <a:buNone/>
            </a:pPr>
            <a:r>
              <a:rPr i="1" lang="en-US" sz="1800"/>
              <a:t>Free Webinar to cover everything you need to know ahead of the re-registration period plus Q&amp;A</a:t>
            </a:r>
            <a:br>
              <a:rPr lang="en-US" sz="1800"/>
            </a:br>
            <a:r>
              <a:rPr lang="en-US" sz="1800"/>
              <a:t>Tuesday, 26 September 2023, 12 - 1pm</a:t>
            </a:r>
            <a:endParaRPr sz="1800"/>
          </a:p>
          <a:p>
            <a:pPr indent="0" lvl="0" marL="0" marR="0" rtl="0" algn="l">
              <a:lnSpc>
                <a:spcPct val="100000"/>
              </a:lnSpc>
              <a:spcBef>
                <a:spcPts val="0"/>
              </a:spcBef>
              <a:spcAft>
                <a:spcPts val="0"/>
              </a:spcAft>
              <a:buClr>
                <a:srgbClr val="000000"/>
              </a:buClr>
              <a:buSzPts val="1800"/>
              <a:buFont typeface="Arial"/>
              <a:buNone/>
            </a:pPr>
            <a:r>
              <a:t/>
            </a:r>
            <a:endParaRPr sz="1800"/>
          </a:p>
          <a:p>
            <a:pPr indent="0" lvl="0" marL="0" rtl="0" algn="l">
              <a:spcBef>
                <a:spcPts val="0"/>
              </a:spcBef>
              <a:spcAft>
                <a:spcPts val="0"/>
              </a:spcAft>
              <a:buClr>
                <a:schemeClr val="dk1"/>
              </a:buClr>
              <a:buSzPts val="1800"/>
              <a:buFont typeface="Arial"/>
              <a:buNone/>
            </a:pPr>
            <a:r>
              <a:rPr i="1" lang="en-US" sz="1800">
                <a:solidFill>
                  <a:schemeClr val="dk1"/>
                </a:solidFill>
              </a:rPr>
              <a:t>Free Webinar to cover everything you need to know about the new Act and answer your questions</a:t>
            </a:r>
            <a:endParaRPr sz="1800"/>
          </a:p>
          <a:p>
            <a:pPr indent="0" lvl="0" marL="0" marR="0" rtl="0" algn="l">
              <a:lnSpc>
                <a:spcPct val="100000"/>
              </a:lnSpc>
              <a:spcBef>
                <a:spcPts val="0"/>
              </a:spcBef>
              <a:spcAft>
                <a:spcPts val="0"/>
              </a:spcAft>
              <a:buClr>
                <a:srgbClr val="000000"/>
              </a:buClr>
              <a:buSzPts val="1800"/>
              <a:buFont typeface="Arial"/>
              <a:buNone/>
            </a:pPr>
            <a:r>
              <a:rPr lang="en-US" sz="1800"/>
              <a:t>Tuesday, 10 October 2023, 12 - 1pm</a:t>
            </a:r>
            <a:endParaRPr sz="1800"/>
          </a:p>
          <a:p>
            <a:pPr indent="0" lvl="0" marL="0" marR="0" rtl="0" algn="l">
              <a:lnSpc>
                <a:spcPct val="100000"/>
              </a:lnSpc>
              <a:spcBef>
                <a:spcPts val="0"/>
              </a:spcBef>
              <a:spcAft>
                <a:spcPts val="0"/>
              </a:spcAft>
              <a:buClr>
                <a:srgbClr val="000000"/>
              </a:buClr>
              <a:buSzPts val="1800"/>
              <a:buFont typeface="Arial"/>
              <a:buNone/>
            </a:pPr>
            <a:r>
              <a:t/>
            </a:r>
            <a:endParaRPr sz="1800"/>
          </a:p>
          <a:p>
            <a:pPr indent="0" lvl="0" marL="0" marR="0" rtl="0" algn="l">
              <a:lnSpc>
                <a:spcPct val="100000"/>
              </a:lnSpc>
              <a:spcBef>
                <a:spcPts val="0"/>
              </a:spcBef>
              <a:spcAft>
                <a:spcPts val="0"/>
              </a:spcAft>
              <a:buClr>
                <a:srgbClr val="000000"/>
              </a:buClr>
              <a:buSzPts val="1800"/>
              <a:buFont typeface="Arial"/>
              <a:buNone/>
            </a:pPr>
            <a:r>
              <a:rPr b="1" lang="en-US" sz="1800"/>
              <a:t>XRB External Reporting Board</a:t>
            </a:r>
            <a:endParaRPr b="1" sz="1800"/>
          </a:p>
          <a:p>
            <a:pPr indent="0" lvl="0" marL="0" marR="0" rtl="0" algn="l">
              <a:lnSpc>
                <a:spcPct val="100000"/>
              </a:lnSpc>
              <a:spcBef>
                <a:spcPts val="0"/>
              </a:spcBef>
              <a:spcAft>
                <a:spcPts val="0"/>
              </a:spcAft>
              <a:buClr>
                <a:srgbClr val="000000"/>
              </a:buClr>
              <a:buSzPts val="1800"/>
              <a:buFont typeface="Arial"/>
              <a:buNone/>
            </a:pPr>
            <a:r>
              <a:rPr lang="en-US" sz="1800"/>
              <a:t>https://www.xrb.govt.nz/standards/accounting-standards/incorporated-societies/</a:t>
            </a:r>
            <a:endParaRPr sz="1800"/>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280f94eb5f3_0_34"/>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USEFUL RESOURCES </a:t>
            </a:r>
            <a:endParaRPr/>
          </a:p>
          <a:p>
            <a:pPr indent="0" lvl="0" marL="0" rtl="0" algn="ctr">
              <a:lnSpc>
                <a:spcPct val="90000"/>
              </a:lnSpc>
              <a:spcBef>
                <a:spcPts val="0"/>
              </a:spcBef>
              <a:spcAft>
                <a:spcPts val="0"/>
              </a:spcAft>
              <a:buClr>
                <a:schemeClr val="dk1"/>
              </a:buClr>
              <a:buSzPts val="3600"/>
              <a:buFont typeface="Arial"/>
              <a:buNone/>
            </a:pPr>
            <a:r>
              <a:rPr lang="en-US">
                <a:latin typeface="Arial"/>
                <a:ea typeface="Arial"/>
                <a:cs typeface="Arial"/>
                <a:sym typeface="Arial"/>
              </a:rPr>
              <a:t>  </a:t>
            </a:r>
            <a:endParaRPr>
              <a:latin typeface="Arial"/>
              <a:ea typeface="Arial"/>
              <a:cs typeface="Arial"/>
              <a:sym typeface="Arial"/>
            </a:endParaRPr>
          </a:p>
          <a:p>
            <a:pPr indent="0" lvl="0" marL="0" rtl="0" algn="ctr">
              <a:lnSpc>
                <a:spcPct val="90000"/>
              </a:lnSpc>
              <a:spcBef>
                <a:spcPts val="0"/>
              </a:spcBef>
              <a:spcAft>
                <a:spcPts val="0"/>
              </a:spcAft>
              <a:buClr>
                <a:schemeClr val="dk1"/>
              </a:buClr>
              <a:buSzPts val="3600"/>
              <a:buFont typeface="Arial"/>
              <a:buNone/>
            </a:pPr>
            <a:r>
              <a:t/>
            </a:r>
            <a:endParaRPr/>
          </a:p>
        </p:txBody>
      </p:sp>
      <p:pic>
        <p:nvPicPr>
          <p:cNvPr descr="Logo, company name&#10;&#10;Description automatically generated" id="346" name="Google Shape;346;g280f94eb5f3_0_34"/>
          <p:cNvPicPr preferRelativeResize="0"/>
          <p:nvPr/>
        </p:nvPicPr>
        <p:blipFill rotWithShape="1">
          <a:blip r:embed="rId3">
            <a:alphaModFix/>
          </a:blip>
          <a:srcRect b="0" l="0" r="0" t="0"/>
          <a:stretch/>
        </p:blipFill>
        <p:spPr>
          <a:xfrm>
            <a:off x="10355623" y="220738"/>
            <a:ext cx="1450894" cy="754824"/>
          </a:xfrm>
          <a:prstGeom prst="rect">
            <a:avLst/>
          </a:prstGeom>
          <a:noFill/>
          <a:ln>
            <a:noFill/>
          </a:ln>
        </p:spPr>
      </p:pic>
      <p:pic>
        <p:nvPicPr>
          <p:cNvPr id="347" name="Google Shape;347;g280f94eb5f3_0_34"/>
          <p:cNvPicPr preferRelativeResize="0"/>
          <p:nvPr/>
        </p:nvPicPr>
        <p:blipFill rotWithShape="1">
          <a:blip r:embed="rId4">
            <a:alphaModFix/>
          </a:blip>
          <a:srcRect b="0" l="0" r="0" t="0"/>
          <a:stretch/>
        </p:blipFill>
        <p:spPr>
          <a:xfrm>
            <a:off x="228600" y="158475"/>
            <a:ext cx="2159000" cy="944726"/>
          </a:xfrm>
          <a:prstGeom prst="rect">
            <a:avLst/>
          </a:prstGeom>
          <a:noFill/>
          <a:ln>
            <a:noFill/>
          </a:ln>
        </p:spPr>
      </p:pic>
      <p:sp>
        <p:nvSpPr>
          <p:cNvPr id="348" name="Google Shape;348;g280f94eb5f3_0_34"/>
          <p:cNvSpPr txBox="1"/>
          <p:nvPr/>
        </p:nvSpPr>
        <p:spPr>
          <a:xfrm>
            <a:off x="604825" y="1291925"/>
            <a:ext cx="11201700" cy="488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US" sz="1800"/>
              <a:t>Charities Services </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lang="en-US" sz="1800" u="sng">
                <a:solidFill>
                  <a:schemeClr val="dk1"/>
                </a:solidFill>
                <a:hlinkClick r:id="rId5">
                  <a:extLst>
                    <a:ext uri="{A12FA001-AC4F-418D-AE19-62706E023703}">
                      <ahyp:hlinkClr val="tx"/>
                    </a:ext>
                  </a:extLst>
                </a:hlinkClick>
              </a:rPr>
              <a:t>https://charities.govt.nz/</a:t>
            </a:r>
            <a:endParaRPr sz="180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t/>
            </a:r>
            <a:endParaRPr sz="1800"/>
          </a:p>
          <a:p>
            <a:pPr indent="0" lvl="0" marL="0" marR="0" rtl="0" algn="l">
              <a:lnSpc>
                <a:spcPct val="100000"/>
              </a:lnSpc>
              <a:spcBef>
                <a:spcPts val="0"/>
              </a:spcBef>
              <a:spcAft>
                <a:spcPts val="0"/>
              </a:spcAft>
              <a:buClr>
                <a:srgbClr val="000000"/>
              </a:buClr>
              <a:buSzPts val="1800"/>
              <a:buFont typeface="Arial"/>
              <a:buNone/>
            </a:pPr>
            <a:r>
              <a:rPr b="1" lang="en-US" sz="1800"/>
              <a:t>Reporting Standards for Charities - video</a:t>
            </a:r>
            <a:endParaRPr b="1" sz="1800"/>
          </a:p>
          <a:p>
            <a:pPr indent="0" lvl="0" marL="0" rtl="0" algn="l">
              <a:spcBef>
                <a:spcPts val="0"/>
              </a:spcBef>
              <a:spcAft>
                <a:spcPts val="0"/>
              </a:spcAft>
              <a:buClr>
                <a:schemeClr val="dk1"/>
              </a:buClr>
              <a:buSzPts val="2400"/>
              <a:buFont typeface="Arial"/>
              <a:buNone/>
            </a:pPr>
            <a:r>
              <a:rPr lang="en-US" sz="1800" u="sng">
                <a:solidFill>
                  <a:schemeClr val="dk1"/>
                </a:solidFill>
                <a:hlinkClick r:id="rId6">
                  <a:extLst>
                    <a:ext uri="{A12FA001-AC4F-418D-AE19-62706E023703}">
                      <ahyp:hlinkClr val="tx"/>
                    </a:ext>
                  </a:extLst>
                </a:hlinkClick>
              </a:rPr>
              <a:t>https://www.charities.govt.nz/reporting-standards/about/</a:t>
            </a:r>
            <a:endParaRPr sz="1800">
              <a:solidFill>
                <a:schemeClr val="dk1"/>
              </a:solidFill>
            </a:endParaRPr>
          </a:p>
          <a:p>
            <a:pPr indent="0" lvl="0" marL="0" rtl="0" algn="l">
              <a:spcBef>
                <a:spcPts val="0"/>
              </a:spcBef>
              <a:spcAft>
                <a:spcPts val="0"/>
              </a:spcAft>
              <a:buClr>
                <a:schemeClr val="dk1"/>
              </a:buClr>
              <a:buSzPts val="2400"/>
              <a:buFont typeface="Arial"/>
              <a:buNone/>
            </a:pPr>
            <a:r>
              <a:t/>
            </a:r>
            <a:endParaRPr sz="1800"/>
          </a:p>
          <a:p>
            <a:pPr indent="0" lvl="0" marL="0" rtl="0" algn="l">
              <a:spcBef>
                <a:spcPts val="0"/>
              </a:spcBef>
              <a:spcAft>
                <a:spcPts val="0"/>
              </a:spcAft>
              <a:buClr>
                <a:schemeClr val="dk1"/>
              </a:buClr>
              <a:buSzPts val="2400"/>
              <a:buFont typeface="Arial"/>
              <a:buNone/>
            </a:pPr>
            <a:r>
              <a:t/>
            </a:r>
            <a:endParaRPr sz="1800"/>
          </a:p>
          <a:p>
            <a:pPr indent="0" lvl="0" marL="0" rtl="0" algn="l">
              <a:spcBef>
                <a:spcPts val="0"/>
              </a:spcBef>
              <a:spcAft>
                <a:spcPts val="0"/>
              </a:spcAft>
              <a:buClr>
                <a:schemeClr val="dk1"/>
              </a:buClr>
              <a:buSzPts val="2400"/>
              <a:buFont typeface="Arial"/>
              <a:buNone/>
            </a:pPr>
            <a:r>
              <a:rPr b="1" lang="en-US" sz="1800"/>
              <a:t>Baker Tilly Staples Rodway</a:t>
            </a:r>
            <a:endParaRPr b="1" sz="1800"/>
          </a:p>
          <a:p>
            <a:pPr indent="0" lvl="0" marL="0" rtl="0" algn="l">
              <a:spcBef>
                <a:spcPts val="0"/>
              </a:spcBef>
              <a:spcAft>
                <a:spcPts val="0"/>
              </a:spcAft>
              <a:buClr>
                <a:schemeClr val="dk1"/>
              </a:buClr>
              <a:buSzPts val="2400"/>
              <a:buFont typeface="Arial"/>
              <a:buNone/>
            </a:pPr>
            <a:r>
              <a:rPr lang="en-US" sz="1800" u="sng">
                <a:solidFill>
                  <a:schemeClr val="dk1"/>
                </a:solidFill>
                <a:hlinkClick r:id="rId7">
                  <a:extLst>
                    <a:ext uri="{A12FA001-AC4F-418D-AE19-62706E023703}">
                      <ahyp:hlinkClr val="tx"/>
                    </a:ext>
                  </a:extLst>
                </a:hlinkClick>
              </a:rPr>
              <a:t>https://bakertillysr.nz/news/</a:t>
            </a:r>
            <a:r>
              <a:rPr lang="en-US" sz="1800">
                <a:solidFill>
                  <a:schemeClr val="dk1"/>
                </a:solidFill>
              </a:rPr>
              <a:t> -</a:t>
            </a:r>
            <a:r>
              <a:rPr lang="en-US" sz="1800"/>
              <a:t> search “Charity and Not-for-Profit</a:t>
            </a:r>
            <a:endParaRPr sz="1800"/>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280f94eb5f3_0_70"/>
          <p:cNvSpPr txBox="1"/>
          <p:nvPr>
            <p:ph type="title"/>
          </p:nvPr>
        </p:nvSpPr>
        <p:spPr>
          <a:xfrm>
            <a:off x="460199" y="282700"/>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R</a:t>
            </a:r>
            <a:r>
              <a:rPr lang="en-US" sz="3400"/>
              <a:t>EQUIREMENT FOR AUDIT / REVIEW </a:t>
            </a:r>
            <a:endParaRPr sz="3400"/>
          </a:p>
        </p:txBody>
      </p:sp>
      <p:pic>
        <p:nvPicPr>
          <p:cNvPr descr="Logo, company name&#10;&#10;Description automatically generated" id="81" name="Google Shape;81;g280f94eb5f3_0_70"/>
          <p:cNvPicPr preferRelativeResize="0"/>
          <p:nvPr/>
        </p:nvPicPr>
        <p:blipFill rotWithShape="1">
          <a:blip r:embed="rId3">
            <a:alphaModFix/>
          </a:blip>
          <a:srcRect b="0" l="0" r="0" t="0"/>
          <a:stretch/>
        </p:blipFill>
        <p:spPr>
          <a:xfrm>
            <a:off x="10355623" y="220738"/>
            <a:ext cx="1450894" cy="754824"/>
          </a:xfrm>
          <a:prstGeom prst="rect">
            <a:avLst/>
          </a:prstGeom>
          <a:noFill/>
          <a:ln>
            <a:noFill/>
          </a:ln>
        </p:spPr>
      </p:pic>
      <p:pic>
        <p:nvPicPr>
          <p:cNvPr id="82" name="Google Shape;82;g280f94eb5f3_0_70"/>
          <p:cNvPicPr preferRelativeResize="0"/>
          <p:nvPr/>
        </p:nvPicPr>
        <p:blipFill rotWithShape="1">
          <a:blip r:embed="rId4">
            <a:alphaModFix/>
          </a:blip>
          <a:srcRect b="0" l="0" r="0" t="0"/>
          <a:stretch/>
        </p:blipFill>
        <p:spPr>
          <a:xfrm>
            <a:off x="228600" y="158475"/>
            <a:ext cx="2159000" cy="944726"/>
          </a:xfrm>
          <a:prstGeom prst="rect">
            <a:avLst/>
          </a:prstGeom>
          <a:noFill/>
          <a:ln>
            <a:noFill/>
          </a:ln>
        </p:spPr>
      </p:pic>
      <p:sp>
        <p:nvSpPr>
          <p:cNvPr id="83" name="Google Shape;83;g280f94eb5f3_0_70"/>
          <p:cNvSpPr txBox="1"/>
          <p:nvPr/>
        </p:nvSpPr>
        <p:spPr>
          <a:xfrm>
            <a:off x="829725" y="975550"/>
            <a:ext cx="10674000" cy="4925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2000"/>
              </a:spcBef>
              <a:spcAft>
                <a:spcPts val="0"/>
              </a:spcAft>
              <a:buNone/>
            </a:pPr>
            <a:r>
              <a:rPr b="1" lang="en-US" sz="1600">
                <a:solidFill>
                  <a:schemeClr val="dk1"/>
                </a:solidFill>
                <a:highlight>
                  <a:srgbClr val="FFFFFF"/>
                </a:highlight>
              </a:rPr>
              <a:t>Statutory audit and review requirements</a:t>
            </a:r>
            <a:endParaRPr b="1" sz="1600">
              <a:solidFill>
                <a:schemeClr val="dk1"/>
              </a:solidFill>
              <a:highlight>
                <a:srgbClr val="FFFFFF"/>
              </a:highlight>
            </a:endParaRPr>
          </a:p>
          <a:p>
            <a:pPr indent="0" lvl="0" marL="0" marR="0" rtl="0" algn="l">
              <a:lnSpc>
                <a:spcPct val="100000"/>
              </a:lnSpc>
              <a:spcBef>
                <a:spcPts val="2000"/>
              </a:spcBef>
              <a:spcAft>
                <a:spcPts val="0"/>
              </a:spcAft>
              <a:buNone/>
            </a:pPr>
            <a:r>
              <a:rPr lang="en-US" sz="1600">
                <a:solidFill>
                  <a:schemeClr val="dk1"/>
                </a:solidFill>
                <a:highlight>
                  <a:srgbClr val="FFFFFF"/>
                </a:highlight>
              </a:rPr>
              <a:t>Changes to the Charities Act 2005 created statutory audit and review requirements for medium and large registered charities that came into effect from 1 January 2022</a:t>
            </a:r>
            <a:endParaRPr sz="1600">
              <a:solidFill>
                <a:schemeClr val="dk1"/>
              </a:solidFill>
              <a:highlight>
                <a:srgbClr val="FFFFFF"/>
              </a:highlight>
            </a:endParaRPr>
          </a:p>
          <a:p>
            <a:pPr indent="0" lvl="0" marL="0" marR="0" rtl="0" algn="l">
              <a:lnSpc>
                <a:spcPct val="100000"/>
              </a:lnSpc>
              <a:spcBef>
                <a:spcPts val="2000"/>
              </a:spcBef>
              <a:spcAft>
                <a:spcPts val="0"/>
              </a:spcAft>
              <a:buNone/>
            </a:pPr>
            <a:r>
              <a:rPr lang="en-US" sz="1600">
                <a:solidFill>
                  <a:schemeClr val="dk1"/>
                </a:solidFill>
                <a:highlight>
                  <a:srgbClr val="FFFFFF"/>
                </a:highlight>
              </a:rPr>
              <a:t>If your organisations total operating expenditure for each of the previous two accounting periods was:</a:t>
            </a:r>
            <a:endParaRPr sz="1600">
              <a:solidFill>
                <a:schemeClr val="dk1"/>
              </a:solidFill>
              <a:highlight>
                <a:srgbClr val="FFFFFF"/>
              </a:highlight>
            </a:endParaRPr>
          </a:p>
          <a:p>
            <a:pPr indent="-330200" lvl="0" marL="457200" marR="0" rtl="0" algn="l">
              <a:lnSpc>
                <a:spcPct val="100000"/>
              </a:lnSpc>
              <a:spcBef>
                <a:spcPts val="2000"/>
              </a:spcBef>
              <a:spcAft>
                <a:spcPts val="0"/>
              </a:spcAft>
              <a:buClr>
                <a:schemeClr val="dk1"/>
              </a:buClr>
              <a:buSzPts val="1600"/>
              <a:buChar char="●"/>
            </a:pPr>
            <a:r>
              <a:rPr lang="en-US" sz="1600">
                <a:solidFill>
                  <a:schemeClr val="dk1"/>
                </a:solidFill>
                <a:highlight>
                  <a:srgbClr val="FFFFFF"/>
                </a:highlight>
              </a:rPr>
              <a:t>over $550,000 (medium) –  your financial statements must be either audited or reviewed by a qualified auditor</a:t>
            </a:r>
            <a:endParaRPr sz="1600">
              <a:solidFill>
                <a:schemeClr val="dk1"/>
              </a:solidFill>
              <a:highlight>
                <a:srgbClr val="FFFFFF"/>
              </a:highlight>
            </a:endParaRPr>
          </a:p>
          <a:p>
            <a:pPr indent="-330200" lvl="0" marL="457200" marR="0" rtl="0" algn="l">
              <a:lnSpc>
                <a:spcPct val="100000"/>
              </a:lnSpc>
              <a:spcBef>
                <a:spcPts val="0"/>
              </a:spcBef>
              <a:spcAft>
                <a:spcPts val="0"/>
              </a:spcAft>
              <a:buClr>
                <a:schemeClr val="dk1"/>
              </a:buClr>
              <a:buSzPts val="1600"/>
              <a:buChar char="●"/>
            </a:pPr>
            <a:r>
              <a:rPr lang="en-US" sz="1600">
                <a:solidFill>
                  <a:schemeClr val="dk1"/>
                </a:solidFill>
                <a:highlight>
                  <a:srgbClr val="FFFFFF"/>
                </a:highlight>
              </a:rPr>
              <a:t>over $1.1 million (large) – your financial statements must be audited by a qualified auditor.</a:t>
            </a:r>
            <a:endParaRPr sz="1600">
              <a:solidFill>
                <a:schemeClr val="dk1"/>
              </a:solidFill>
              <a:highlight>
                <a:srgbClr val="FFFFFF"/>
              </a:highlight>
            </a:endParaRPr>
          </a:p>
          <a:p>
            <a:pPr indent="0" lvl="0" marL="0" marR="0" rtl="0" algn="l">
              <a:lnSpc>
                <a:spcPct val="100000"/>
              </a:lnSpc>
              <a:spcBef>
                <a:spcPts val="2000"/>
              </a:spcBef>
              <a:spcAft>
                <a:spcPts val="0"/>
              </a:spcAft>
              <a:buNone/>
            </a:pPr>
            <a:r>
              <a:rPr lang="en-US" sz="1600">
                <a:solidFill>
                  <a:schemeClr val="dk1"/>
                </a:solidFill>
                <a:highlight>
                  <a:srgbClr val="FFFFFF"/>
                </a:highlight>
              </a:rPr>
              <a:t>Charities that are required by statute to have an audit or review will also have their non-financial information (e.g. service performance reporting) audited or reviewed.</a:t>
            </a:r>
            <a:endParaRPr sz="1600">
              <a:solidFill>
                <a:schemeClr val="dk1"/>
              </a:solidFill>
              <a:highlight>
                <a:srgbClr val="FFFFFF"/>
              </a:highlight>
            </a:endParaRPr>
          </a:p>
          <a:p>
            <a:pPr indent="0" lvl="0" marL="0" marR="0" rtl="0" algn="l">
              <a:lnSpc>
                <a:spcPct val="100000"/>
              </a:lnSpc>
              <a:spcBef>
                <a:spcPts val="2000"/>
              </a:spcBef>
              <a:spcAft>
                <a:spcPts val="0"/>
              </a:spcAft>
              <a:buNone/>
            </a:pPr>
            <a:r>
              <a:rPr lang="en-US" sz="1600">
                <a:solidFill>
                  <a:schemeClr val="dk1"/>
                </a:solidFill>
                <a:highlight>
                  <a:srgbClr val="FFFFFF"/>
                </a:highlight>
              </a:rPr>
              <a:t>Registered charities with total operating expenditure of </a:t>
            </a:r>
            <a:r>
              <a:rPr b="1" lang="en-US" sz="1600">
                <a:solidFill>
                  <a:schemeClr val="dk1"/>
                </a:solidFill>
                <a:highlight>
                  <a:srgbClr val="FFFFFF"/>
                </a:highlight>
              </a:rPr>
              <a:t>less than $550,000</a:t>
            </a:r>
            <a:r>
              <a:rPr lang="en-US" sz="1600">
                <a:solidFill>
                  <a:schemeClr val="dk1"/>
                </a:solidFill>
                <a:highlight>
                  <a:srgbClr val="FFFFFF"/>
                </a:highlight>
              </a:rPr>
              <a:t> are not required by law to have an audit or review. However, you may be required by your rules (e.g. trust deed, constitution, or charter) or as a condition of receiving a grant to have your financial statements audited or reviewed. These charities may choose who performs the audit; it does not need to be a qualified auditor unless stated in your rules.</a:t>
            </a:r>
            <a:endParaRPr sz="1600">
              <a:solidFill>
                <a:schemeClr val="dk1"/>
              </a:solidFill>
              <a:highlight>
                <a:srgbClr val="FFFFFF"/>
              </a:highlight>
            </a:endParaRPr>
          </a:p>
          <a:p>
            <a:pPr indent="0" lvl="0" marL="0" marR="0" rtl="0" algn="l">
              <a:lnSpc>
                <a:spcPct val="100000"/>
              </a:lnSpc>
              <a:spcBef>
                <a:spcPts val="2000"/>
              </a:spcBef>
              <a:spcAft>
                <a:spcPts val="0"/>
              </a:spcAft>
              <a:buNone/>
            </a:pPr>
            <a:r>
              <a:t/>
            </a:r>
            <a:endParaRPr sz="1600">
              <a:solidFill>
                <a:schemeClr val="dk1"/>
              </a:solidFill>
              <a:highlight>
                <a:srgbClr val="FFFFFF"/>
              </a:highlight>
            </a:endParaRPr>
          </a:p>
        </p:txBody>
      </p:sp>
      <p:sp>
        <p:nvSpPr>
          <p:cNvPr id="84" name="Google Shape;84;g280f94eb5f3_0_70"/>
          <p:cNvSpPr txBox="1"/>
          <p:nvPr/>
        </p:nvSpPr>
        <p:spPr>
          <a:xfrm>
            <a:off x="1676325" y="6452700"/>
            <a:ext cx="9827400" cy="35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US" sz="1600">
                <a:solidFill>
                  <a:schemeClr val="dk1"/>
                </a:solidFill>
              </a:rPr>
              <a:t>Source: </a:t>
            </a:r>
            <a:r>
              <a:rPr i="1" lang="en-US" sz="1600">
                <a:solidFill>
                  <a:schemeClr val="dk1"/>
                </a:solidFill>
              </a:rPr>
              <a:t>https://charities.govt.nz/reporting-standards/new-statutory-audit-and-review-requirements/</a:t>
            </a:r>
            <a:endParaRPr i="1" sz="1600">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280f94eb5f3_0_80"/>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AUDIT vs REVIEW</a:t>
            </a:r>
            <a:endParaRPr/>
          </a:p>
        </p:txBody>
      </p:sp>
      <p:pic>
        <p:nvPicPr>
          <p:cNvPr descr="Logo, company name&#10;&#10;Description automatically generated" id="91" name="Google Shape;91;g280f94eb5f3_0_80"/>
          <p:cNvPicPr preferRelativeResize="0"/>
          <p:nvPr/>
        </p:nvPicPr>
        <p:blipFill rotWithShape="1">
          <a:blip r:embed="rId3">
            <a:alphaModFix/>
          </a:blip>
          <a:srcRect b="0" l="0" r="0" t="0"/>
          <a:stretch/>
        </p:blipFill>
        <p:spPr>
          <a:xfrm>
            <a:off x="10355623" y="220738"/>
            <a:ext cx="1450894" cy="754824"/>
          </a:xfrm>
          <a:prstGeom prst="rect">
            <a:avLst/>
          </a:prstGeom>
          <a:noFill/>
          <a:ln>
            <a:noFill/>
          </a:ln>
        </p:spPr>
      </p:pic>
      <p:pic>
        <p:nvPicPr>
          <p:cNvPr id="92" name="Google Shape;92;g280f94eb5f3_0_80"/>
          <p:cNvPicPr preferRelativeResize="0"/>
          <p:nvPr/>
        </p:nvPicPr>
        <p:blipFill rotWithShape="1">
          <a:blip r:embed="rId4">
            <a:alphaModFix/>
          </a:blip>
          <a:srcRect b="0" l="0" r="0" t="0"/>
          <a:stretch/>
        </p:blipFill>
        <p:spPr>
          <a:xfrm>
            <a:off x="228600" y="158475"/>
            <a:ext cx="2159000" cy="944726"/>
          </a:xfrm>
          <a:prstGeom prst="rect">
            <a:avLst/>
          </a:prstGeom>
          <a:noFill/>
          <a:ln>
            <a:noFill/>
          </a:ln>
        </p:spPr>
      </p:pic>
      <p:sp>
        <p:nvSpPr>
          <p:cNvPr id="93" name="Google Shape;93;g280f94eb5f3_0_80"/>
          <p:cNvSpPr txBox="1"/>
          <p:nvPr/>
        </p:nvSpPr>
        <p:spPr>
          <a:xfrm>
            <a:off x="578375" y="999550"/>
            <a:ext cx="106740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2000"/>
              </a:spcBef>
              <a:spcAft>
                <a:spcPts val="0"/>
              </a:spcAft>
              <a:buNone/>
            </a:pPr>
            <a:r>
              <a:rPr b="1" lang="en-US" sz="1700">
                <a:solidFill>
                  <a:schemeClr val="dk1"/>
                </a:solidFill>
                <a:highlight>
                  <a:srgbClr val="FFFFFF"/>
                </a:highlight>
              </a:rPr>
              <a:t>What is the difference between audit and review?</a:t>
            </a:r>
            <a:endParaRPr b="1" sz="1700">
              <a:solidFill>
                <a:schemeClr val="dk1"/>
              </a:solidFill>
              <a:highlight>
                <a:srgbClr val="FFFFFF"/>
              </a:highlight>
            </a:endParaRPr>
          </a:p>
        </p:txBody>
      </p:sp>
      <p:sp>
        <p:nvSpPr>
          <p:cNvPr id="94" name="Google Shape;94;g280f94eb5f3_0_80"/>
          <p:cNvSpPr txBox="1"/>
          <p:nvPr/>
        </p:nvSpPr>
        <p:spPr>
          <a:xfrm>
            <a:off x="1640850" y="6515150"/>
            <a:ext cx="9827400" cy="35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US">
                <a:solidFill>
                  <a:schemeClr val="dk1"/>
                </a:solidFill>
              </a:rPr>
              <a:t>Source: </a:t>
            </a:r>
            <a:r>
              <a:rPr i="1" lang="en-US">
                <a:solidFill>
                  <a:schemeClr val="dk1"/>
                </a:solidFill>
              </a:rPr>
              <a:t>https://charities.govt.nz/reporting-standards/new-statutory-audit-and-review-requirements/</a:t>
            </a:r>
            <a:endParaRPr i="1">
              <a:latin typeface="Avenir"/>
              <a:ea typeface="Avenir"/>
              <a:cs typeface="Avenir"/>
              <a:sym typeface="Avenir"/>
            </a:endParaRPr>
          </a:p>
        </p:txBody>
      </p:sp>
      <p:graphicFrame>
        <p:nvGraphicFramePr>
          <p:cNvPr id="95" name="Google Shape;95;g280f94eb5f3_0_80"/>
          <p:cNvGraphicFramePr/>
          <p:nvPr/>
        </p:nvGraphicFramePr>
        <p:xfrm>
          <a:off x="578375" y="1577675"/>
          <a:ext cx="3000000" cy="3000000"/>
        </p:xfrm>
        <a:graphic>
          <a:graphicData uri="http://schemas.openxmlformats.org/drawingml/2006/table">
            <a:tbl>
              <a:tblPr>
                <a:noFill/>
                <a:tableStyleId>{A33E7CBB-CB96-4F6B-A4A2-32AA39863FBB}</a:tableStyleId>
              </a:tblPr>
              <a:tblGrid>
                <a:gridCol w="1351275"/>
                <a:gridCol w="4818625"/>
                <a:gridCol w="5058250"/>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b="1" lang="en-US"/>
                        <a:t>Audit </a:t>
                      </a:r>
                      <a:endParaRPr b="1"/>
                    </a:p>
                  </a:txBody>
                  <a:tcPr marT="91425" marB="91425" marR="91425" marL="91425"/>
                </a:tc>
                <a:tc>
                  <a:txBody>
                    <a:bodyPr/>
                    <a:lstStyle/>
                    <a:p>
                      <a:pPr indent="0" lvl="0" marL="0" rtl="0" algn="l">
                        <a:spcBef>
                          <a:spcPts val="0"/>
                        </a:spcBef>
                        <a:spcAft>
                          <a:spcPts val="0"/>
                        </a:spcAft>
                        <a:buNone/>
                      </a:pPr>
                      <a:r>
                        <a:rPr b="1" lang="en-US"/>
                        <a:t>Review</a:t>
                      </a:r>
                      <a:endParaRPr b="1"/>
                    </a:p>
                  </a:txBody>
                  <a:tcPr marT="91425" marB="91425" marR="91425" marL="91425"/>
                </a:tc>
              </a:tr>
              <a:tr h="381000">
                <a:tc>
                  <a:txBody>
                    <a:bodyPr/>
                    <a:lstStyle/>
                    <a:p>
                      <a:pPr indent="0" lvl="0" marL="0" rtl="0" algn="l">
                        <a:spcBef>
                          <a:spcPts val="0"/>
                        </a:spcBef>
                        <a:spcAft>
                          <a:spcPts val="0"/>
                        </a:spcAft>
                        <a:buNone/>
                      </a:pPr>
                      <a:r>
                        <a:rPr b="1" lang="en-US"/>
                        <a:t>Level of Assurance</a:t>
                      </a:r>
                      <a:endParaRPr b="1"/>
                    </a:p>
                  </a:txBody>
                  <a:tcPr marT="91425" marB="91425" marR="91425" marL="91425"/>
                </a:tc>
                <a:tc>
                  <a:txBody>
                    <a:bodyPr/>
                    <a:lstStyle/>
                    <a:p>
                      <a:pPr indent="0" lvl="0" marL="0" rtl="0" algn="l">
                        <a:spcBef>
                          <a:spcPts val="0"/>
                        </a:spcBef>
                        <a:spcAft>
                          <a:spcPts val="0"/>
                        </a:spcAft>
                        <a:buNone/>
                      </a:pPr>
                      <a:r>
                        <a:rPr lang="en-US"/>
                        <a:t>A reasonable or high level of assurance about whether the financial statements as a whole are free from material errors or fraud.  Reasonable or high assurance is not absolute assurance.</a:t>
                      </a:r>
                      <a:endParaRPr/>
                    </a:p>
                  </a:txBody>
                  <a:tcPr marT="91425" marB="91425" marR="91425" marL="91425"/>
                </a:tc>
                <a:tc>
                  <a:txBody>
                    <a:bodyPr/>
                    <a:lstStyle/>
                    <a:p>
                      <a:pPr indent="0" lvl="0" marL="0" rtl="0" algn="l">
                        <a:spcBef>
                          <a:spcPts val="0"/>
                        </a:spcBef>
                        <a:spcAft>
                          <a:spcPts val="0"/>
                        </a:spcAft>
                        <a:buNone/>
                      </a:pPr>
                      <a:r>
                        <a:rPr lang="en-US"/>
                        <a:t>Limited assurance about whether the financial statements as a whole are free from material errors or fraud. Limited assurance is less than reasonable assurance</a:t>
                      </a:r>
                      <a:endParaRPr/>
                    </a:p>
                  </a:txBody>
                  <a:tcPr marT="91425" marB="91425" marR="91425" marL="91425"/>
                </a:tc>
              </a:tr>
              <a:tr h="381000">
                <a:tc>
                  <a:txBody>
                    <a:bodyPr/>
                    <a:lstStyle/>
                    <a:p>
                      <a:pPr indent="0" lvl="0" marL="0" rtl="0" algn="l">
                        <a:spcBef>
                          <a:spcPts val="0"/>
                        </a:spcBef>
                        <a:spcAft>
                          <a:spcPts val="0"/>
                        </a:spcAft>
                        <a:buNone/>
                      </a:pPr>
                      <a:r>
                        <a:rPr b="1" lang="en-US"/>
                        <a:t>Report Provided</a:t>
                      </a:r>
                      <a:endParaRPr b="1"/>
                    </a:p>
                  </a:txBody>
                  <a:tcPr marT="91425" marB="91425" marR="91425" marL="91425"/>
                </a:tc>
                <a:tc>
                  <a:txBody>
                    <a:bodyPr/>
                    <a:lstStyle/>
                    <a:p>
                      <a:pPr indent="0" lvl="0" marL="0" rtl="0" algn="l">
                        <a:spcBef>
                          <a:spcPts val="0"/>
                        </a:spcBef>
                        <a:spcAft>
                          <a:spcPts val="0"/>
                        </a:spcAft>
                        <a:buNone/>
                      </a:pPr>
                      <a:r>
                        <a:rPr lang="en-US"/>
                        <a:t>Independent Auditor’s Report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Opinion is expressed in a positive form, e.g. “The financial statements are free from material misstatement.”</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US"/>
                        <a:t>Independent Review Report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Conclusion is expressed in a negative form, e.g. “Nothing has come to our attention that causes us to believe that the financial statements are not free from material misstatement.”</a:t>
                      </a:r>
                      <a:endParaRPr/>
                    </a:p>
                  </a:txBody>
                  <a:tcPr marT="91425" marB="91425" marR="91425" marL="91425"/>
                </a:tc>
              </a:tr>
              <a:tr h="381000">
                <a:tc>
                  <a:txBody>
                    <a:bodyPr/>
                    <a:lstStyle/>
                    <a:p>
                      <a:pPr indent="0" lvl="0" marL="0" rtl="0" algn="l">
                        <a:spcBef>
                          <a:spcPts val="0"/>
                        </a:spcBef>
                        <a:spcAft>
                          <a:spcPts val="0"/>
                        </a:spcAft>
                        <a:buNone/>
                      </a:pPr>
                      <a:r>
                        <a:rPr b="1" lang="en-US"/>
                        <a:t>Nature of procedures</a:t>
                      </a:r>
                      <a:endParaRPr b="1"/>
                    </a:p>
                  </a:txBody>
                  <a:tcPr marT="91425" marB="91425" marR="91425" marL="91425"/>
                </a:tc>
                <a:tc>
                  <a:txBody>
                    <a:bodyPr/>
                    <a:lstStyle/>
                    <a:p>
                      <a:pPr indent="0" lvl="0" marL="0" rtl="0" algn="l">
                        <a:spcBef>
                          <a:spcPts val="0"/>
                        </a:spcBef>
                        <a:spcAft>
                          <a:spcPts val="0"/>
                        </a:spcAft>
                        <a:buNone/>
                      </a:pPr>
                      <a:r>
                        <a:rPr lang="en-US"/>
                        <a:t>Procedures normally involve detailed tests of accounting records using techniques such as inspection, observation, confirmation, recalculation and re-performance, as well as inquiry and analytical review.</a:t>
                      </a:r>
                      <a:endParaRPr/>
                    </a:p>
                  </a:txBody>
                  <a:tcPr marT="91425" marB="91425" marR="91425" marL="91425"/>
                </a:tc>
                <a:tc>
                  <a:txBody>
                    <a:bodyPr/>
                    <a:lstStyle/>
                    <a:p>
                      <a:pPr indent="0" lvl="0" marL="0" rtl="0" algn="l">
                        <a:spcBef>
                          <a:spcPts val="0"/>
                        </a:spcBef>
                        <a:spcAft>
                          <a:spcPts val="0"/>
                        </a:spcAft>
                        <a:buNone/>
                      </a:pPr>
                      <a:r>
                        <a:rPr lang="en-US"/>
                        <a:t>Procedures are primarily based on inquiry and analytical review.</a:t>
                      </a:r>
                      <a:endParaRPr/>
                    </a:p>
                  </a:txBody>
                  <a:tcPr marT="91425" marB="91425" marR="91425" marL="91425"/>
                </a:tc>
              </a:tr>
              <a:tr h="381000">
                <a:tc>
                  <a:txBody>
                    <a:bodyPr/>
                    <a:lstStyle/>
                    <a:p>
                      <a:pPr indent="0" lvl="0" marL="0" rtl="0" algn="l">
                        <a:spcBef>
                          <a:spcPts val="0"/>
                        </a:spcBef>
                        <a:spcAft>
                          <a:spcPts val="0"/>
                        </a:spcAft>
                        <a:buNone/>
                      </a:pPr>
                      <a:r>
                        <a:rPr b="1" lang="en-US"/>
                        <a:t>Assurance Standards</a:t>
                      </a:r>
                      <a:endParaRPr b="1"/>
                    </a:p>
                  </a:txBody>
                  <a:tcPr marT="91425" marB="91425" marR="91425" marL="91425"/>
                </a:tc>
                <a:tc>
                  <a:txBody>
                    <a:bodyPr/>
                    <a:lstStyle/>
                    <a:p>
                      <a:pPr indent="0" lvl="0" marL="0" rtl="0" algn="l">
                        <a:spcBef>
                          <a:spcPts val="0"/>
                        </a:spcBef>
                        <a:spcAft>
                          <a:spcPts val="0"/>
                        </a:spcAft>
                        <a:buNone/>
                      </a:pPr>
                      <a:r>
                        <a:rPr lang="en-US"/>
                        <a:t>Auditing Standards – All 36 ISAs (NZ)</a:t>
                      </a:r>
                      <a:endParaRPr/>
                    </a:p>
                  </a:txBody>
                  <a:tcPr marT="91425" marB="91425" marR="91425" marL="91425"/>
                </a:tc>
                <a:tc>
                  <a:txBody>
                    <a:bodyPr/>
                    <a:lstStyle/>
                    <a:p>
                      <a:pPr indent="0" lvl="0" marL="0" rtl="0" algn="l">
                        <a:spcBef>
                          <a:spcPts val="0"/>
                        </a:spcBef>
                        <a:spcAft>
                          <a:spcPts val="0"/>
                        </a:spcAft>
                        <a:buNone/>
                      </a:pPr>
                      <a:r>
                        <a:rPr lang="en-US"/>
                        <a:t>Review Standards – Review Standards: ISRE (NZ) 2400 and NZ SRE 2410</a:t>
                      </a:r>
                      <a:endParaRPr/>
                    </a:p>
                  </a:txBody>
                  <a:tcPr marT="91425" marB="91425" marR="91425" marL="91425"/>
                </a:tc>
              </a:tr>
              <a:tr h="381000">
                <a:tc>
                  <a:txBody>
                    <a:bodyPr/>
                    <a:lstStyle/>
                    <a:p>
                      <a:pPr indent="0" lvl="0" marL="0" rtl="0" algn="l">
                        <a:spcBef>
                          <a:spcPts val="0"/>
                        </a:spcBef>
                        <a:spcAft>
                          <a:spcPts val="0"/>
                        </a:spcAft>
                        <a:buNone/>
                      </a:pPr>
                      <a:r>
                        <a:rPr b="1" lang="en-US"/>
                        <a:t>Cost</a:t>
                      </a:r>
                      <a:endParaRPr b="1"/>
                    </a:p>
                  </a:txBody>
                  <a:tcPr marT="91425" marB="91425" marR="91425" marL="91425"/>
                </a:tc>
                <a:tc>
                  <a:txBody>
                    <a:bodyPr/>
                    <a:lstStyle/>
                    <a:p>
                      <a:pPr indent="0" lvl="0" marL="0" rtl="0" algn="l">
                        <a:spcBef>
                          <a:spcPts val="0"/>
                        </a:spcBef>
                        <a:spcAft>
                          <a:spcPts val="0"/>
                        </a:spcAft>
                        <a:buNone/>
                      </a:pPr>
                      <a:r>
                        <a:rPr lang="en-US"/>
                        <a:t>More expensive than a </a:t>
                      </a:r>
                      <a:r>
                        <a:rPr lang="en-US"/>
                        <a:t>review</a:t>
                      </a:r>
                      <a:r>
                        <a:rPr lang="en-US"/>
                        <a:t> due to additional work and level of assurance. </a:t>
                      </a:r>
                      <a:endParaRPr/>
                    </a:p>
                  </a:txBody>
                  <a:tcPr marT="91425" marB="91425" marR="91425" marL="91425"/>
                </a:tc>
                <a:tc>
                  <a:txBody>
                    <a:bodyPr/>
                    <a:lstStyle/>
                    <a:p>
                      <a:pPr indent="0" lvl="0" marL="0" rtl="0" algn="l">
                        <a:spcBef>
                          <a:spcPts val="0"/>
                        </a:spcBef>
                        <a:spcAft>
                          <a:spcPts val="0"/>
                        </a:spcAft>
                        <a:buNone/>
                      </a:pPr>
                      <a:r>
                        <a:rPr lang="en-US"/>
                        <a:t>Generally cheaoer than an Audit </a:t>
                      </a:r>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280f94eb5f3_0_94"/>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INCORPORATED SOCIETIES</a:t>
            </a:r>
            <a:endParaRPr/>
          </a:p>
        </p:txBody>
      </p:sp>
      <p:pic>
        <p:nvPicPr>
          <p:cNvPr descr="Logo, company name&#10;&#10;Description automatically generated" id="102" name="Google Shape;102;g280f94eb5f3_0_94"/>
          <p:cNvPicPr preferRelativeResize="0"/>
          <p:nvPr/>
        </p:nvPicPr>
        <p:blipFill rotWithShape="1">
          <a:blip r:embed="rId3">
            <a:alphaModFix/>
          </a:blip>
          <a:srcRect b="0" l="0" r="0" t="0"/>
          <a:stretch/>
        </p:blipFill>
        <p:spPr>
          <a:xfrm>
            <a:off x="10355623" y="220738"/>
            <a:ext cx="1450894" cy="754824"/>
          </a:xfrm>
          <a:prstGeom prst="rect">
            <a:avLst/>
          </a:prstGeom>
          <a:noFill/>
          <a:ln>
            <a:noFill/>
          </a:ln>
        </p:spPr>
      </p:pic>
      <p:pic>
        <p:nvPicPr>
          <p:cNvPr id="103" name="Google Shape;103;g280f94eb5f3_0_94"/>
          <p:cNvPicPr preferRelativeResize="0"/>
          <p:nvPr/>
        </p:nvPicPr>
        <p:blipFill rotWithShape="1">
          <a:blip r:embed="rId4">
            <a:alphaModFix/>
          </a:blip>
          <a:srcRect b="0" l="0" r="0" t="0"/>
          <a:stretch/>
        </p:blipFill>
        <p:spPr>
          <a:xfrm>
            <a:off x="228600" y="158475"/>
            <a:ext cx="2159000" cy="944726"/>
          </a:xfrm>
          <a:prstGeom prst="rect">
            <a:avLst/>
          </a:prstGeom>
          <a:noFill/>
          <a:ln>
            <a:noFill/>
          </a:ln>
        </p:spPr>
      </p:pic>
      <p:sp>
        <p:nvSpPr>
          <p:cNvPr id="104" name="Google Shape;104;g280f94eb5f3_0_94"/>
          <p:cNvSpPr txBox="1"/>
          <p:nvPr/>
        </p:nvSpPr>
        <p:spPr>
          <a:xfrm>
            <a:off x="843000" y="6329700"/>
            <a:ext cx="10842000" cy="424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i="1" lang="en-US"/>
              <a:t>Sources: XRB External Reporting Board, MBIE Webinar &amp; CNA 3 Step Timeline of Changes &amp; Companies Office</a:t>
            </a:r>
            <a:endParaRPr b="0" i="0" u="none" cap="none" strike="noStrike">
              <a:solidFill>
                <a:srgbClr val="000000"/>
              </a:solidFill>
              <a:latin typeface="Arial"/>
              <a:ea typeface="Arial"/>
              <a:cs typeface="Arial"/>
              <a:sym typeface="Arial"/>
            </a:endParaRPr>
          </a:p>
        </p:txBody>
      </p:sp>
      <p:sp>
        <p:nvSpPr>
          <p:cNvPr id="105" name="Google Shape;105;g280f94eb5f3_0_94"/>
          <p:cNvSpPr txBox="1"/>
          <p:nvPr/>
        </p:nvSpPr>
        <p:spPr>
          <a:xfrm>
            <a:off x="759000" y="867813"/>
            <a:ext cx="10674000" cy="56208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1700"/>
              </a:spcBef>
              <a:spcAft>
                <a:spcPts val="0"/>
              </a:spcAft>
              <a:buClr>
                <a:schemeClr val="dk1"/>
              </a:buClr>
              <a:buSzPts val="1100"/>
              <a:buFont typeface="Arial"/>
              <a:buNone/>
            </a:pPr>
            <a:r>
              <a:rPr lang="en-US" sz="1600">
                <a:solidFill>
                  <a:schemeClr val="dk1"/>
                </a:solidFill>
                <a:highlight>
                  <a:srgbClr val="FFFFFF"/>
                </a:highlight>
              </a:rPr>
              <a:t>Up until September 2023 </a:t>
            </a:r>
            <a:r>
              <a:rPr lang="en-US" sz="1600">
                <a:solidFill>
                  <a:schemeClr val="dk1"/>
                </a:solidFill>
                <a:highlight>
                  <a:schemeClr val="lt1"/>
                </a:highlight>
              </a:rPr>
              <a:t>The Incorporated Societies Act 1908 applies. </a:t>
            </a:r>
            <a:endParaRPr sz="1600">
              <a:solidFill>
                <a:schemeClr val="dk1"/>
              </a:solidFill>
              <a:highlight>
                <a:schemeClr val="lt1"/>
              </a:highlight>
            </a:endParaRPr>
          </a:p>
          <a:p>
            <a:pPr indent="0" lvl="0" marL="0" marR="0" rtl="0" algn="l">
              <a:lnSpc>
                <a:spcPct val="150000"/>
              </a:lnSpc>
              <a:spcBef>
                <a:spcPts val="1700"/>
              </a:spcBef>
              <a:spcAft>
                <a:spcPts val="0"/>
              </a:spcAft>
              <a:buClr>
                <a:schemeClr val="dk1"/>
              </a:buClr>
              <a:buSzPts val="1100"/>
              <a:buFont typeface="Arial"/>
              <a:buNone/>
            </a:pPr>
            <a:r>
              <a:rPr lang="en-US" sz="1600">
                <a:solidFill>
                  <a:schemeClr val="dk1"/>
                </a:solidFill>
                <a:highlight>
                  <a:schemeClr val="lt1"/>
                </a:highlight>
              </a:rPr>
              <a:t>From October 2023 </a:t>
            </a:r>
            <a:r>
              <a:rPr lang="en-US" sz="1600">
                <a:solidFill>
                  <a:schemeClr val="dk1"/>
                </a:solidFill>
                <a:highlight>
                  <a:srgbClr val="FFFFFF"/>
                </a:highlight>
              </a:rPr>
              <a:t>The Incorporated Societies Act 2022 and is being phased in through until April 2026 with a number of changes. Some Incorporated Societies will need to change how they prepare their </a:t>
            </a:r>
            <a:r>
              <a:rPr b="1" lang="en-US" sz="1600">
                <a:solidFill>
                  <a:schemeClr val="dk1"/>
                </a:solidFill>
                <a:highlight>
                  <a:srgbClr val="FFFFFF"/>
                </a:highlight>
              </a:rPr>
              <a:t>financial statements </a:t>
            </a:r>
            <a:endParaRPr b="1" sz="1600">
              <a:solidFill>
                <a:schemeClr val="dk1"/>
              </a:solidFill>
              <a:highlight>
                <a:srgbClr val="FFFFFF"/>
              </a:highlight>
            </a:endParaRPr>
          </a:p>
          <a:p>
            <a:pPr indent="0" lvl="0" marL="0" rtl="0" algn="l">
              <a:spcBef>
                <a:spcPts val="2000"/>
              </a:spcBef>
              <a:spcAft>
                <a:spcPts val="0"/>
              </a:spcAft>
              <a:buClr>
                <a:schemeClr val="dk1"/>
              </a:buClr>
              <a:buSzPts val="1100"/>
              <a:buFont typeface="Arial"/>
              <a:buNone/>
            </a:pPr>
            <a:r>
              <a:t/>
            </a:r>
            <a:endParaRPr sz="1600">
              <a:solidFill>
                <a:schemeClr val="dk1"/>
              </a:solidFill>
              <a:highlight>
                <a:schemeClr val="lt1"/>
              </a:highlight>
            </a:endParaRPr>
          </a:p>
          <a:p>
            <a:pPr indent="0" lvl="0" marL="0" rtl="0" algn="l">
              <a:spcBef>
                <a:spcPts val="2000"/>
              </a:spcBef>
              <a:spcAft>
                <a:spcPts val="0"/>
              </a:spcAft>
              <a:buClr>
                <a:schemeClr val="dk1"/>
              </a:buClr>
              <a:buSzPts val="1100"/>
              <a:buFont typeface="Arial"/>
              <a:buNone/>
            </a:pPr>
            <a:r>
              <a:t/>
            </a:r>
            <a:endParaRPr sz="700">
              <a:solidFill>
                <a:schemeClr val="dk1"/>
              </a:solidFill>
              <a:highlight>
                <a:schemeClr val="lt1"/>
              </a:highlight>
            </a:endParaRPr>
          </a:p>
          <a:p>
            <a:pPr indent="0" lvl="0" marL="0" rtl="0" algn="l">
              <a:spcBef>
                <a:spcPts val="2000"/>
              </a:spcBef>
              <a:spcAft>
                <a:spcPts val="0"/>
              </a:spcAft>
              <a:buClr>
                <a:schemeClr val="dk1"/>
              </a:buClr>
              <a:buSzPts val="1100"/>
              <a:buFont typeface="Arial"/>
              <a:buNone/>
            </a:pPr>
            <a:r>
              <a:rPr lang="en-US" sz="1600">
                <a:solidFill>
                  <a:schemeClr val="dk1"/>
                </a:solidFill>
                <a:highlight>
                  <a:schemeClr val="lt1"/>
                </a:highlight>
              </a:rPr>
              <a:t>Once an Incorporated Society registers (or re-registers) under The Incorporated Societies Act 2022, it will have to start using XRB accounting standards when preparing its financial statements, unless it qualifies as a ‘small society‘. Until then, societies will continue to operate under the existing legislation (1908 Act) and therefore are required to prepare annual financial statements but are not required to follow any reporting standards.</a:t>
            </a:r>
            <a:endParaRPr sz="1600">
              <a:solidFill>
                <a:schemeClr val="dk1"/>
              </a:solidFill>
              <a:highlight>
                <a:schemeClr val="lt1"/>
              </a:highlight>
            </a:endParaRPr>
          </a:p>
          <a:p>
            <a:pPr indent="0" lvl="0" marL="0" rtl="0" algn="l">
              <a:spcBef>
                <a:spcPts val="2000"/>
              </a:spcBef>
              <a:spcAft>
                <a:spcPts val="0"/>
              </a:spcAft>
              <a:buClr>
                <a:schemeClr val="dk1"/>
              </a:buClr>
              <a:buSzPts val="1100"/>
              <a:buFont typeface="Arial"/>
              <a:buNone/>
            </a:pPr>
            <a:r>
              <a:rPr b="1" lang="en-US" sz="1600">
                <a:solidFill>
                  <a:schemeClr val="dk1"/>
                </a:solidFill>
                <a:highlight>
                  <a:schemeClr val="lt1"/>
                </a:highlight>
              </a:rPr>
              <a:t>Auditing Requirements </a:t>
            </a:r>
            <a:r>
              <a:rPr lang="en-US" sz="1600">
                <a:solidFill>
                  <a:schemeClr val="dk1"/>
                </a:solidFill>
                <a:highlight>
                  <a:schemeClr val="lt1"/>
                </a:highlight>
              </a:rPr>
              <a:t>(source - Companies Office) </a:t>
            </a:r>
            <a:endParaRPr sz="1600">
              <a:solidFill>
                <a:schemeClr val="dk1"/>
              </a:solidFill>
              <a:highlight>
                <a:schemeClr val="lt1"/>
              </a:highlight>
            </a:endParaRPr>
          </a:p>
          <a:p>
            <a:pPr indent="0" lvl="0" marL="0" rtl="0" algn="l">
              <a:spcBef>
                <a:spcPts val="2000"/>
              </a:spcBef>
              <a:spcAft>
                <a:spcPts val="0"/>
              </a:spcAft>
              <a:buClr>
                <a:schemeClr val="dk1"/>
              </a:buClr>
              <a:buSzPts val="1100"/>
              <a:buFont typeface="Arial"/>
              <a:buNone/>
            </a:pPr>
            <a:r>
              <a:rPr lang="en-US" sz="1600">
                <a:solidFill>
                  <a:schemeClr val="dk1"/>
                </a:solidFill>
                <a:highlight>
                  <a:schemeClr val="lt1"/>
                </a:highlight>
              </a:rPr>
              <a:t>Under the new legislation an Incorporated Society must have its financial statements audited if :</a:t>
            </a:r>
            <a:endParaRPr sz="1600">
              <a:solidFill>
                <a:schemeClr val="dk1"/>
              </a:solidFill>
              <a:highlight>
                <a:schemeClr val="lt1"/>
              </a:highlight>
            </a:endParaRPr>
          </a:p>
          <a:p>
            <a:pPr indent="-330200" lvl="0" marL="457200" rtl="0" algn="l">
              <a:spcBef>
                <a:spcPts val="2000"/>
              </a:spcBef>
              <a:spcAft>
                <a:spcPts val="0"/>
              </a:spcAft>
              <a:buClr>
                <a:schemeClr val="dk1"/>
              </a:buClr>
              <a:buSzPts val="1600"/>
              <a:buAutoNum type="arabicPeriod"/>
            </a:pPr>
            <a:r>
              <a:rPr lang="en-US" sz="1600">
                <a:solidFill>
                  <a:schemeClr val="dk1"/>
                </a:solidFill>
                <a:highlight>
                  <a:schemeClr val="lt1"/>
                </a:highlight>
              </a:rPr>
              <a:t>it is not a charitable entity and</a:t>
            </a:r>
            <a:endParaRPr sz="1600">
              <a:solidFill>
                <a:schemeClr val="dk1"/>
              </a:solidFill>
              <a:highlight>
                <a:schemeClr val="lt1"/>
              </a:highlight>
            </a:endParaRPr>
          </a:p>
          <a:p>
            <a:pPr indent="-330200" lvl="0" marL="457200" rtl="0" algn="l">
              <a:spcBef>
                <a:spcPts val="0"/>
              </a:spcBef>
              <a:spcAft>
                <a:spcPts val="0"/>
              </a:spcAft>
              <a:buClr>
                <a:schemeClr val="dk1"/>
              </a:buClr>
              <a:buSzPts val="1600"/>
              <a:buAutoNum type="arabicPeriod"/>
            </a:pPr>
            <a:r>
              <a:rPr lang="en-US" sz="1600">
                <a:solidFill>
                  <a:schemeClr val="dk1"/>
                </a:solidFill>
                <a:highlight>
                  <a:schemeClr val="lt1"/>
                </a:highlight>
              </a:rPr>
              <a:t>in each of the 2 preceding accounting periods of the society, the total operating payments of the society and all entities it controls (if any) are $3 million or more.</a:t>
            </a:r>
            <a:endParaRPr i="0" sz="1600" u="none" cap="none" strike="noStrike">
              <a:solidFill>
                <a:srgbClr val="000000"/>
              </a:solidFill>
            </a:endParaRPr>
          </a:p>
        </p:txBody>
      </p:sp>
      <p:sp>
        <p:nvSpPr>
          <p:cNvPr id="106" name="Google Shape;106;g280f94eb5f3_0_94"/>
          <p:cNvSpPr txBox="1"/>
          <p:nvPr/>
        </p:nvSpPr>
        <p:spPr>
          <a:xfrm>
            <a:off x="759000" y="2513413"/>
            <a:ext cx="10674000" cy="431100"/>
          </a:xfrm>
          <a:prstGeom prst="rect">
            <a:avLst/>
          </a:prstGeom>
          <a:noFill/>
          <a:ln>
            <a:noFill/>
          </a:ln>
        </p:spPr>
        <p:txBody>
          <a:bodyPr anchorCtr="0" anchor="t" bIns="91425" lIns="91425" spcFirstLastPara="1" rIns="91425" wrap="square" tIns="91425">
            <a:spAutoFit/>
          </a:bodyPr>
          <a:lstStyle/>
          <a:p>
            <a:pPr indent="0" lvl="0" marL="0" rtl="0" algn="l">
              <a:spcBef>
                <a:spcPts val="2000"/>
              </a:spcBef>
              <a:spcAft>
                <a:spcPts val="0"/>
              </a:spcAft>
              <a:buNone/>
            </a:pPr>
            <a:r>
              <a:rPr b="1" lang="en-US" sz="1600">
                <a:solidFill>
                  <a:schemeClr val="dk1"/>
                </a:solidFill>
              </a:rPr>
              <a:t>NOTE:</a:t>
            </a:r>
            <a:r>
              <a:rPr lang="en-US" sz="1600">
                <a:solidFill>
                  <a:schemeClr val="dk1"/>
                </a:solidFill>
              </a:rPr>
              <a:t> Incorporated Societies who have not re-registered as at April 2026 will cease to exist</a:t>
            </a:r>
            <a:endParaRPr sz="1600">
              <a:solidFill>
                <a:schemeClr val="dk1"/>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280f94eb5f3_0_3"/>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INCORPORATED SOCIETIES</a:t>
            </a:r>
            <a:endParaRPr/>
          </a:p>
        </p:txBody>
      </p:sp>
      <p:pic>
        <p:nvPicPr>
          <p:cNvPr descr="Logo, company name&#10;&#10;Description automatically generated" id="113" name="Google Shape;113;g280f94eb5f3_0_3"/>
          <p:cNvPicPr preferRelativeResize="0"/>
          <p:nvPr/>
        </p:nvPicPr>
        <p:blipFill rotWithShape="1">
          <a:blip r:embed="rId3">
            <a:alphaModFix/>
          </a:blip>
          <a:srcRect b="0" l="0" r="0" t="0"/>
          <a:stretch/>
        </p:blipFill>
        <p:spPr>
          <a:xfrm>
            <a:off x="10355623" y="220738"/>
            <a:ext cx="1450894" cy="754824"/>
          </a:xfrm>
          <a:prstGeom prst="rect">
            <a:avLst/>
          </a:prstGeom>
          <a:noFill/>
          <a:ln>
            <a:noFill/>
          </a:ln>
        </p:spPr>
      </p:pic>
      <p:pic>
        <p:nvPicPr>
          <p:cNvPr id="114" name="Google Shape;114;g280f94eb5f3_0_3"/>
          <p:cNvPicPr preferRelativeResize="0"/>
          <p:nvPr/>
        </p:nvPicPr>
        <p:blipFill rotWithShape="1">
          <a:blip r:embed="rId4">
            <a:alphaModFix/>
          </a:blip>
          <a:srcRect b="0" l="0" r="0" t="0"/>
          <a:stretch/>
        </p:blipFill>
        <p:spPr>
          <a:xfrm>
            <a:off x="228600" y="158475"/>
            <a:ext cx="2159000" cy="944726"/>
          </a:xfrm>
          <a:prstGeom prst="rect">
            <a:avLst/>
          </a:prstGeom>
          <a:noFill/>
          <a:ln>
            <a:noFill/>
          </a:ln>
        </p:spPr>
      </p:pic>
      <p:sp>
        <p:nvSpPr>
          <p:cNvPr id="115" name="Google Shape;115;g280f94eb5f3_0_3"/>
          <p:cNvSpPr txBox="1"/>
          <p:nvPr/>
        </p:nvSpPr>
        <p:spPr>
          <a:xfrm>
            <a:off x="759000" y="1212450"/>
            <a:ext cx="10674000" cy="493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2000"/>
              </a:spcBef>
              <a:spcAft>
                <a:spcPts val="0"/>
              </a:spcAft>
              <a:buClr>
                <a:srgbClr val="000000"/>
              </a:buClr>
              <a:buSzPts val="1400"/>
              <a:buFont typeface="Arial"/>
              <a:buNone/>
            </a:pPr>
            <a:r>
              <a:rPr b="1" lang="en-US" sz="1600">
                <a:solidFill>
                  <a:schemeClr val="dk1"/>
                </a:solidFill>
                <a:highlight>
                  <a:srgbClr val="FFFFFF"/>
                </a:highlight>
              </a:rPr>
              <a:t>Incorporated Society is also a registered charity. Is there a change to reporting requirements?</a:t>
            </a:r>
            <a:endParaRPr b="1" sz="1600">
              <a:solidFill>
                <a:schemeClr val="dk1"/>
              </a:solidFill>
              <a:highlight>
                <a:srgbClr val="FFFFFF"/>
              </a:highlight>
            </a:endParaRPr>
          </a:p>
          <a:p>
            <a:pPr indent="0" lvl="0" marL="0" marR="0" rtl="0" algn="l">
              <a:lnSpc>
                <a:spcPct val="100000"/>
              </a:lnSpc>
              <a:spcBef>
                <a:spcPts val="2000"/>
              </a:spcBef>
              <a:spcAft>
                <a:spcPts val="0"/>
              </a:spcAft>
              <a:buClr>
                <a:srgbClr val="000000"/>
              </a:buClr>
              <a:buSzPts val="1400"/>
              <a:buFont typeface="Arial"/>
              <a:buNone/>
            </a:pPr>
            <a:r>
              <a:rPr lang="en-US" sz="1600">
                <a:solidFill>
                  <a:schemeClr val="dk1"/>
                </a:solidFill>
                <a:highlight>
                  <a:srgbClr val="FFFFFF"/>
                </a:highlight>
              </a:rPr>
              <a:t>No, the new Incorporated Societies Act does not change the reporting requirements for registered charities.</a:t>
            </a:r>
            <a:endParaRPr sz="1600">
              <a:solidFill>
                <a:schemeClr val="dk1"/>
              </a:solidFill>
              <a:highlight>
                <a:srgbClr val="FFFFFF"/>
              </a:highlight>
            </a:endParaRPr>
          </a:p>
          <a:p>
            <a:pPr indent="0" lvl="0" marL="0" marR="0" rtl="0" algn="l">
              <a:lnSpc>
                <a:spcPct val="100000"/>
              </a:lnSpc>
              <a:spcBef>
                <a:spcPts val="2000"/>
              </a:spcBef>
              <a:spcAft>
                <a:spcPts val="0"/>
              </a:spcAft>
              <a:buClr>
                <a:srgbClr val="000000"/>
              </a:buClr>
              <a:buSzPts val="1400"/>
              <a:buFont typeface="Arial"/>
              <a:buNone/>
            </a:pPr>
            <a:r>
              <a:rPr b="1" lang="en-US" sz="1600">
                <a:solidFill>
                  <a:schemeClr val="dk1"/>
                </a:solidFill>
                <a:highlight>
                  <a:srgbClr val="FFFFFF"/>
                </a:highlight>
              </a:rPr>
              <a:t>Who is required to follow XRB standards?</a:t>
            </a:r>
            <a:endParaRPr b="1" sz="1600">
              <a:solidFill>
                <a:schemeClr val="dk1"/>
              </a:solidFill>
              <a:highlight>
                <a:srgbClr val="FFFFFF"/>
              </a:highlight>
            </a:endParaRPr>
          </a:p>
          <a:p>
            <a:pPr indent="0" lvl="0" marL="0" marR="0" rtl="0" algn="l">
              <a:lnSpc>
                <a:spcPct val="100000"/>
              </a:lnSpc>
              <a:spcBef>
                <a:spcPts val="2000"/>
              </a:spcBef>
              <a:spcAft>
                <a:spcPts val="0"/>
              </a:spcAft>
              <a:buClr>
                <a:srgbClr val="000000"/>
              </a:buClr>
              <a:buSzPts val="1400"/>
              <a:buFont typeface="Arial"/>
              <a:buNone/>
            </a:pPr>
            <a:r>
              <a:rPr lang="en-US" sz="1600">
                <a:solidFill>
                  <a:schemeClr val="dk1"/>
                </a:solidFill>
                <a:highlight>
                  <a:srgbClr val="FFFFFF"/>
                </a:highlight>
              </a:rPr>
              <a:t>All societies except those that are ‘small’ will be required to prepare their annual financial statements in accordance with Accounting Standards issued by the XRB.</a:t>
            </a:r>
            <a:endParaRPr sz="1600">
              <a:solidFill>
                <a:schemeClr val="dk1"/>
              </a:solidFill>
              <a:highlight>
                <a:srgbClr val="FFFFFF"/>
              </a:highlight>
            </a:endParaRPr>
          </a:p>
          <a:p>
            <a:pPr indent="0" lvl="0" marL="0" marR="0" rtl="0" algn="l">
              <a:lnSpc>
                <a:spcPct val="100000"/>
              </a:lnSpc>
              <a:spcBef>
                <a:spcPts val="2000"/>
              </a:spcBef>
              <a:spcAft>
                <a:spcPts val="0"/>
              </a:spcAft>
              <a:buClr>
                <a:srgbClr val="000000"/>
              </a:buClr>
              <a:buSzPts val="1400"/>
              <a:buFont typeface="Arial"/>
              <a:buNone/>
            </a:pPr>
            <a:r>
              <a:rPr lang="en-US" sz="1600">
                <a:solidFill>
                  <a:schemeClr val="dk1"/>
                </a:solidFill>
                <a:highlight>
                  <a:srgbClr val="FFFFFF"/>
                </a:highlight>
              </a:rPr>
              <a:t>Societies that are ‘small’ have a choice between preparing their annual financial statements in accordance with XRB accounting standards or in accordance with the “minimum requirements for financial statements of small societies”.</a:t>
            </a:r>
            <a:endParaRPr sz="1600">
              <a:solidFill>
                <a:schemeClr val="dk1"/>
              </a:solidFill>
              <a:highlight>
                <a:srgbClr val="FFFFFF"/>
              </a:highlight>
            </a:endParaRPr>
          </a:p>
          <a:p>
            <a:pPr indent="0" lvl="0" marL="0" marR="0" rtl="0" algn="l">
              <a:lnSpc>
                <a:spcPct val="100000"/>
              </a:lnSpc>
              <a:spcBef>
                <a:spcPts val="2000"/>
              </a:spcBef>
              <a:spcAft>
                <a:spcPts val="0"/>
              </a:spcAft>
              <a:buClr>
                <a:srgbClr val="000000"/>
              </a:buClr>
              <a:buSzPts val="1400"/>
              <a:buFont typeface="Arial"/>
              <a:buNone/>
            </a:pPr>
            <a:r>
              <a:rPr b="1" lang="en-US" sz="1600">
                <a:solidFill>
                  <a:schemeClr val="dk1"/>
                </a:solidFill>
                <a:highlight>
                  <a:srgbClr val="FFFFFF"/>
                </a:highlight>
              </a:rPr>
              <a:t>What is a "small society"?</a:t>
            </a:r>
            <a:endParaRPr b="1" sz="1600">
              <a:solidFill>
                <a:schemeClr val="dk1"/>
              </a:solidFill>
              <a:highlight>
                <a:srgbClr val="FFFFFF"/>
              </a:highlight>
            </a:endParaRPr>
          </a:p>
          <a:p>
            <a:pPr indent="-330200" lvl="0" marL="457200" marR="0" rtl="0" algn="l">
              <a:lnSpc>
                <a:spcPct val="100000"/>
              </a:lnSpc>
              <a:spcBef>
                <a:spcPts val="2000"/>
              </a:spcBef>
              <a:spcAft>
                <a:spcPts val="0"/>
              </a:spcAft>
              <a:buClr>
                <a:schemeClr val="dk1"/>
              </a:buClr>
              <a:buSzPts val="1600"/>
              <a:buChar char="●"/>
            </a:pPr>
            <a:r>
              <a:rPr lang="en-US" sz="1600">
                <a:solidFill>
                  <a:schemeClr val="dk1"/>
                </a:solidFill>
                <a:highlight>
                  <a:srgbClr val="FFFFFF"/>
                </a:highlight>
              </a:rPr>
              <a:t>Total operating payments less than $50,000 in each of the 2 preceding financial years; and</a:t>
            </a:r>
            <a:endParaRPr sz="1600">
              <a:solidFill>
                <a:schemeClr val="dk1"/>
              </a:solidFill>
              <a:highlight>
                <a:srgbClr val="FFFFFF"/>
              </a:highlight>
            </a:endParaRPr>
          </a:p>
          <a:p>
            <a:pPr indent="-330200" lvl="0" marL="457200" marR="0" rtl="0" algn="l">
              <a:lnSpc>
                <a:spcPct val="100000"/>
              </a:lnSpc>
              <a:spcBef>
                <a:spcPts val="0"/>
              </a:spcBef>
              <a:spcAft>
                <a:spcPts val="0"/>
              </a:spcAft>
              <a:buClr>
                <a:schemeClr val="dk1"/>
              </a:buClr>
              <a:buSzPts val="1600"/>
              <a:buChar char="●"/>
            </a:pPr>
            <a:r>
              <a:rPr lang="en-US" sz="1600">
                <a:solidFill>
                  <a:schemeClr val="dk1"/>
                </a:solidFill>
                <a:highlight>
                  <a:srgbClr val="FFFFFF"/>
                </a:highlight>
              </a:rPr>
              <a:t>Total current assets of less than $50,000 at the end of the 2 preceding financial years; and</a:t>
            </a:r>
            <a:endParaRPr sz="1600">
              <a:solidFill>
                <a:schemeClr val="dk1"/>
              </a:solidFill>
              <a:highlight>
                <a:srgbClr val="FFFFFF"/>
              </a:highlight>
            </a:endParaRPr>
          </a:p>
          <a:p>
            <a:pPr indent="-330200" lvl="0" marL="457200" marR="0" rtl="0" algn="l">
              <a:lnSpc>
                <a:spcPct val="100000"/>
              </a:lnSpc>
              <a:spcBef>
                <a:spcPts val="0"/>
              </a:spcBef>
              <a:spcAft>
                <a:spcPts val="0"/>
              </a:spcAft>
              <a:buClr>
                <a:schemeClr val="dk1"/>
              </a:buClr>
              <a:buSzPts val="1600"/>
              <a:buChar char="●"/>
            </a:pPr>
            <a:r>
              <a:rPr lang="en-US" sz="1600">
                <a:solidFill>
                  <a:schemeClr val="dk1"/>
                </a:solidFill>
                <a:highlight>
                  <a:srgbClr val="FFFFFF"/>
                </a:highlight>
              </a:rPr>
              <a:t>Organisation is not a 'donee organisation' for tax purposes</a:t>
            </a:r>
            <a:endParaRPr sz="1600">
              <a:solidFill>
                <a:schemeClr val="dk1"/>
              </a:solidFill>
              <a:highlight>
                <a:srgbClr val="FFFFFF"/>
              </a:highlight>
            </a:endParaRPr>
          </a:p>
          <a:p>
            <a:pPr indent="0" lvl="0" marL="0" marR="0" rtl="0" algn="l">
              <a:lnSpc>
                <a:spcPct val="100000"/>
              </a:lnSpc>
              <a:spcBef>
                <a:spcPts val="2000"/>
              </a:spcBef>
              <a:spcAft>
                <a:spcPts val="0"/>
              </a:spcAft>
              <a:buNone/>
            </a:pPr>
            <a:r>
              <a:t/>
            </a:r>
            <a:endParaRPr sz="1600">
              <a:solidFill>
                <a:schemeClr val="dk1"/>
              </a:solidFill>
              <a:highlight>
                <a:srgbClr val="FFFFFF"/>
              </a:highlight>
            </a:endParaRPr>
          </a:p>
        </p:txBody>
      </p:sp>
      <p:sp>
        <p:nvSpPr>
          <p:cNvPr id="116" name="Google Shape;116;g280f94eb5f3_0_3"/>
          <p:cNvSpPr txBox="1"/>
          <p:nvPr/>
        </p:nvSpPr>
        <p:spPr>
          <a:xfrm>
            <a:off x="1605600" y="6385250"/>
            <a:ext cx="9827400" cy="35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800"/>
              <a:buFont typeface="Arial"/>
              <a:buNone/>
            </a:pPr>
            <a:r>
              <a:rPr i="1" lang="en-US">
                <a:solidFill>
                  <a:schemeClr val="dk1"/>
                </a:solidFill>
              </a:rPr>
              <a:t>Source: </a:t>
            </a:r>
            <a:r>
              <a:rPr i="1" lang="en-US">
                <a:solidFill>
                  <a:schemeClr val="dk1"/>
                </a:solidFill>
              </a:rPr>
              <a:t>https://www.xrb.govt.nz/standards/accounting-standards/incorporated-societies/</a:t>
            </a:r>
            <a:endParaRPr i="1">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280f94eb5f3_0_15"/>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INCORPORATED SOCIETIES</a:t>
            </a:r>
            <a:endParaRPr/>
          </a:p>
        </p:txBody>
      </p:sp>
      <p:pic>
        <p:nvPicPr>
          <p:cNvPr descr="Logo, company name&#10;&#10;Description automatically generated" id="123" name="Google Shape;123;g280f94eb5f3_0_15"/>
          <p:cNvPicPr preferRelativeResize="0"/>
          <p:nvPr/>
        </p:nvPicPr>
        <p:blipFill rotWithShape="1">
          <a:blip r:embed="rId3">
            <a:alphaModFix/>
          </a:blip>
          <a:srcRect b="0" l="0" r="0" t="0"/>
          <a:stretch/>
        </p:blipFill>
        <p:spPr>
          <a:xfrm>
            <a:off x="10355623" y="220738"/>
            <a:ext cx="1450894" cy="754824"/>
          </a:xfrm>
          <a:prstGeom prst="rect">
            <a:avLst/>
          </a:prstGeom>
          <a:noFill/>
          <a:ln>
            <a:noFill/>
          </a:ln>
        </p:spPr>
      </p:pic>
      <p:pic>
        <p:nvPicPr>
          <p:cNvPr id="124" name="Google Shape;124;g280f94eb5f3_0_15"/>
          <p:cNvPicPr preferRelativeResize="0"/>
          <p:nvPr/>
        </p:nvPicPr>
        <p:blipFill rotWithShape="1">
          <a:blip r:embed="rId4">
            <a:alphaModFix/>
          </a:blip>
          <a:srcRect b="0" l="0" r="0" t="0"/>
          <a:stretch/>
        </p:blipFill>
        <p:spPr>
          <a:xfrm>
            <a:off x="228600" y="158475"/>
            <a:ext cx="2159000" cy="944726"/>
          </a:xfrm>
          <a:prstGeom prst="rect">
            <a:avLst/>
          </a:prstGeom>
          <a:noFill/>
          <a:ln>
            <a:noFill/>
          </a:ln>
        </p:spPr>
      </p:pic>
      <p:sp>
        <p:nvSpPr>
          <p:cNvPr id="125" name="Google Shape;125;g280f94eb5f3_0_15"/>
          <p:cNvSpPr txBox="1"/>
          <p:nvPr/>
        </p:nvSpPr>
        <p:spPr>
          <a:xfrm>
            <a:off x="829725" y="975550"/>
            <a:ext cx="10674000" cy="643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2000"/>
              </a:spcBef>
              <a:spcAft>
                <a:spcPts val="0"/>
              </a:spcAft>
              <a:buNone/>
            </a:pPr>
            <a:r>
              <a:rPr b="1" lang="en-US" sz="1600">
                <a:solidFill>
                  <a:schemeClr val="dk1"/>
                </a:solidFill>
                <a:highlight>
                  <a:srgbClr val="FFFFFF"/>
                </a:highlight>
              </a:rPr>
              <a:t>What are the minimum requirements for financial statements of “small societies”?</a:t>
            </a:r>
            <a:endParaRPr b="1" sz="1600">
              <a:solidFill>
                <a:schemeClr val="dk1"/>
              </a:solidFill>
              <a:highlight>
                <a:srgbClr val="FFFFFF"/>
              </a:highlight>
            </a:endParaRPr>
          </a:p>
          <a:p>
            <a:pPr indent="0" lvl="0" marL="0" marR="0" rtl="0" algn="l">
              <a:lnSpc>
                <a:spcPct val="100000"/>
              </a:lnSpc>
              <a:spcBef>
                <a:spcPts val="2000"/>
              </a:spcBef>
              <a:spcAft>
                <a:spcPts val="0"/>
              </a:spcAft>
              <a:buNone/>
            </a:pPr>
            <a:r>
              <a:rPr lang="en-US" sz="1600">
                <a:solidFill>
                  <a:schemeClr val="dk1"/>
                </a:solidFill>
                <a:highlight>
                  <a:srgbClr val="FFFFFF"/>
                </a:highlight>
              </a:rPr>
              <a:t>Financial statements prepared under this section must contain the following information:</a:t>
            </a:r>
            <a:endParaRPr sz="1600">
              <a:solidFill>
                <a:schemeClr val="dk1"/>
              </a:solidFill>
              <a:highlight>
                <a:srgbClr val="FFFFFF"/>
              </a:highlight>
            </a:endParaRPr>
          </a:p>
          <a:p>
            <a:pPr indent="-330200" lvl="0" marL="457200" marR="0" rtl="0" algn="l">
              <a:lnSpc>
                <a:spcPct val="100000"/>
              </a:lnSpc>
              <a:spcBef>
                <a:spcPts val="2000"/>
              </a:spcBef>
              <a:spcAft>
                <a:spcPts val="0"/>
              </a:spcAft>
              <a:buClr>
                <a:schemeClr val="dk1"/>
              </a:buClr>
              <a:buSzPts val="1600"/>
              <a:buChar char="●"/>
            </a:pPr>
            <a:r>
              <a:rPr lang="en-US" sz="1600">
                <a:solidFill>
                  <a:schemeClr val="dk1"/>
                </a:solidFill>
                <a:highlight>
                  <a:srgbClr val="FFFFFF"/>
                </a:highlight>
              </a:rPr>
              <a:t>the income and expenditure, or receipts and payments, of the society during the accounting period; and</a:t>
            </a:r>
            <a:endParaRPr sz="1600">
              <a:solidFill>
                <a:schemeClr val="dk1"/>
              </a:solidFill>
              <a:highlight>
                <a:srgbClr val="FFFFFF"/>
              </a:highlight>
            </a:endParaRPr>
          </a:p>
          <a:p>
            <a:pPr indent="-330200" lvl="0" marL="457200" marR="0" rtl="0" algn="l">
              <a:lnSpc>
                <a:spcPct val="100000"/>
              </a:lnSpc>
              <a:spcBef>
                <a:spcPts val="0"/>
              </a:spcBef>
              <a:spcAft>
                <a:spcPts val="0"/>
              </a:spcAft>
              <a:buClr>
                <a:schemeClr val="dk1"/>
              </a:buClr>
              <a:buSzPts val="1600"/>
              <a:buChar char="●"/>
            </a:pPr>
            <a:r>
              <a:rPr lang="en-US" sz="1600">
                <a:solidFill>
                  <a:schemeClr val="dk1"/>
                </a:solidFill>
                <a:highlight>
                  <a:srgbClr val="FFFFFF"/>
                </a:highlight>
              </a:rPr>
              <a:t>the assets and liabilities of the society at the close of the accounting period; and</a:t>
            </a:r>
            <a:endParaRPr sz="1600">
              <a:solidFill>
                <a:schemeClr val="dk1"/>
              </a:solidFill>
              <a:highlight>
                <a:srgbClr val="FFFFFF"/>
              </a:highlight>
            </a:endParaRPr>
          </a:p>
          <a:p>
            <a:pPr indent="-330200" lvl="0" marL="457200" marR="0" rtl="0" algn="l">
              <a:lnSpc>
                <a:spcPct val="100000"/>
              </a:lnSpc>
              <a:spcBef>
                <a:spcPts val="0"/>
              </a:spcBef>
              <a:spcAft>
                <a:spcPts val="0"/>
              </a:spcAft>
              <a:buClr>
                <a:schemeClr val="dk1"/>
              </a:buClr>
              <a:buSzPts val="1600"/>
              <a:buChar char="●"/>
            </a:pPr>
            <a:r>
              <a:rPr lang="en-US" sz="1600">
                <a:solidFill>
                  <a:schemeClr val="dk1"/>
                </a:solidFill>
                <a:highlight>
                  <a:srgbClr val="FFFFFF"/>
                </a:highlight>
              </a:rPr>
              <a:t>all mortgages, charges, and other security interests of any description affecting any of the property of the society at the close of the accounting period.</a:t>
            </a:r>
            <a:endParaRPr sz="1600">
              <a:solidFill>
                <a:schemeClr val="dk1"/>
              </a:solidFill>
              <a:highlight>
                <a:srgbClr val="FFFFFF"/>
              </a:highlight>
            </a:endParaRPr>
          </a:p>
          <a:p>
            <a:pPr indent="0" lvl="0" marL="0" marR="0" rtl="0" algn="l">
              <a:lnSpc>
                <a:spcPct val="100000"/>
              </a:lnSpc>
              <a:spcBef>
                <a:spcPts val="2000"/>
              </a:spcBef>
              <a:spcAft>
                <a:spcPts val="0"/>
              </a:spcAft>
              <a:buNone/>
            </a:pPr>
            <a:r>
              <a:rPr b="1" lang="en-US" sz="1600">
                <a:solidFill>
                  <a:schemeClr val="dk1"/>
                </a:solidFill>
                <a:highlight>
                  <a:srgbClr val="FFFFFF"/>
                </a:highlight>
              </a:rPr>
              <a:t>What are the new reporting requirements for Incorporated Societies who are not a “small society?</a:t>
            </a:r>
            <a:endParaRPr b="1" sz="1600">
              <a:solidFill>
                <a:schemeClr val="dk1"/>
              </a:solidFill>
              <a:highlight>
                <a:srgbClr val="FFFFFF"/>
              </a:highlight>
            </a:endParaRPr>
          </a:p>
          <a:p>
            <a:pPr indent="0" lvl="0" marL="0" marR="0" rtl="0" algn="l">
              <a:lnSpc>
                <a:spcPct val="100000"/>
              </a:lnSpc>
              <a:spcBef>
                <a:spcPts val="2000"/>
              </a:spcBef>
              <a:spcAft>
                <a:spcPts val="0"/>
              </a:spcAft>
              <a:buNone/>
            </a:pPr>
            <a:r>
              <a:rPr lang="en-US" sz="1600">
                <a:solidFill>
                  <a:schemeClr val="dk1"/>
                </a:solidFill>
                <a:highlight>
                  <a:srgbClr val="FFFFFF"/>
                </a:highlight>
              </a:rPr>
              <a:t>Most societies will be </a:t>
            </a:r>
            <a:r>
              <a:rPr b="1" lang="en-US" sz="1600">
                <a:solidFill>
                  <a:schemeClr val="dk1"/>
                </a:solidFill>
                <a:highlight>
                  <a:srgbClr val="FFFFFF"/>
                </a:highlight>
              </a:rPr>
              <a:t>not-for-profit PBEs</a:t>
            </a:r>
            <a:r>
              <a:rPr lang="en-US" sz="1600">
                <a:solidFill>
                  <a:schemeClr val="dk1"/>
                </a:solidFill>
                <a:highlight>
                  <a:srgbClr val="FFFFFF"/>
                </a:highlight>
              </a:rPr>
              <a:t> (public benefit entity). There are </a:t>
            </a:r>
            <a:r>
              <a:rPr b="1" lang="en-US" sz="1600">
                <a:solidFill>
                  <a:schemeClr val="dk1"/>
                </a:solidFill>
                <a:highlight>
                  <a:srgbClr val="FFFFFF"/>
                </a:highlight>
              </a:rPr>
              <a:t>4 different tiers</a:t>
            </a:r>
            <a:r>
              <a:rPr lang="en-US" sz="1600">
                <a:solidFill>
                  <a:schemeClr val="dk1"/>
                </a:solidFill>
                <a:highlight>
                  <a:srgbClr val="FFFFFF"/>
                </a:highlight>
              </a:rPr>
              <a:t> of reporting requirements for not-for-profit PBEs. The Tier that applies to your entity will mainly depend on your entity’s size which is based on its “total expenses” meaning </a:t>
            </a:r>
            <a:r>
              <a:rPr lang="en-US" sz="1600">
                <a:solidFill>
                  <a:schemeClr val="dk1"/>
                </a:solidFill>
                <a:highlight>
                  <a:schemeClr val="lt1"/>
                </a:highlight>
              </a:rPr>
              <a:t>smaller entities will have simpler reporting requirements than larger entities:</a:t>
            </a:r>
            <a:endParaRPr sz="1600">
              <a:solidFill>
                <a:schemeClr val="dk1"/>
              </a:solidFill>
              <a:highlight>
                <a:schemeClr val="lt1"/>
              </a:highlight>
            </a:endParaRPr>
          </a:p>
          <a:p>
            <a:pPr indent="0" lvl="0" marL="0" marR="0" rtl="0" algn="l">
              <a:lnSpc>
                <a:spcPct val="100000"/>
              </a:lnSpc>
              <a:spcBef>
                <a:spcPts val="2000"/>
              </a:spcBef>
              <a:spcAft>
                <a:spcPts val="0"/>
              </a:spcAft>
              <a:buNone/>
            </a:pPr>
            <a:r>
              <a:rPr lang="en-US" sz="1600">
                <a:solidFill>
                  <a:schemeClr val="dk1"/>
                </a:solidFill>
                <a:highlight>
                  <a:schemeClr val="lt1"/>
                </a:highlight>
              </a:rPr>
              <a:t>Tier 4 - Total operating payments less than $140,000 (small societies may choose to report as Tier 4)</a:t>
            </a:r>
            <a:endParaRPr sz="1600">
              <a:solidFill>
                <a:schemeClr val="dk1"/>
              </a:solidFill>
              <a:highlight>
                <a:schemeClr val="lt1"/>
              </a:highlight>
            </a:endParaRPr>
          </a:p>
          <a:p>
            <a:pPr indent="0" lvl="0" marL="0" marR="0" rtl="0" algn="l">
              <a:lnSpc>
                <a:spcPct val="100000"/>
              </a:lnSpc>
              <a:spcBef>
                <a:spcPts val="2000"/>
              </a:spcBef>
              <a:spcAft>
                <a:spcPts val="0"/>
              </a:spcAft>
              <a:buNone/>
            </a:pPr>
            <a:r>
              <a:rPr lang="en-US" sz="1600">
                <a:solidFill>
                  <a:schemeClr val="dk1"/>
                </a:solidFill>
                <a:highlight>
                  <a:schemeClr val="lt1"/>
                </a:highlight>
              </a:rPr>
              <a:t>Tier 3 - Total expenses $2 million or less but total operating payments greater than $140,000</a:t>
            </a:r>
            <a:endParaRPr sz="1600">
              <a:solidFill>
                <a:schemeClr val="dk1"/>
              </a:solidFill>
              <a:highlight>
                <a:schemeClr val="lt1"/>
              </a:highlight>
            </a:endParaRPr>
          </a:p>
          <a:p>
            <a:pPr indent="0" lvl="0" marL="0" marR="0" rtl="0" algn="l">
              <a:lnSpc>
                <a:spcPct val="100000"/>
              </a:lnSpc>
              <a:spcBef>
                <a:spcPts val="2000"/>
              </a:spcBef>
              <a:spcAft>
                <a:spcPts val="0"/>
              </a:spcAft>
              <a:buNone/>
            </a:pPr>
            <a:r>
              <a:rPr lang="en-US" sz="1600">
                <a:solidFill>
                  <a:schemeClr val="dk1"/>
                </a:solidFill>
                <a:highlight>
                  <a:schemeClr val="lt1"/>
                </a:highlight>
              </a:rPr>
              <a:t>Tier 2 - Total expenses greater than $2 million and less than $30 million</a:t>
            </a:r>
            <a:endParaRPr sz="1600">
              <a:solidFill>
                <a:schemeClr val="dk1"/>
              </a:solidFill>
              <a:highlight>
                <a:schemeClr val="lt1"/>
              </a:highlight>
            </a:endParaRPr>
          </a:p>
          <a:p>
            <a:pPr indent="0" lvl="0" marL="0" marR="0" rtl="0" algn="l">
              <a:lnSpc>
                <a:spcPct val="100000"/>
              </a:lnSpc>
              <a:spcBef>
                <a:spcPts val="2000"/>
              </a:spcBef>
              <a:spcAft>
                <a:spcPts val="0"/>
              </a:spcAft>
              <a:buNone/>
            </a:pPr>
            <a:r>
              <a:rPr lang="en-US" sz="1600">
                <a:solidFill>
                  <a:schemeClr val="dk1"/>
                </a:solidFill>
                <a:highlight>
                  <a:schemeClr val="lt1"/>
                </a:highlight>
              </a:rPr>
              <a:t>Tier 1 - Total expenses greater than $30 million</a:t>
            </a:r>
            <a:endParaRPr sz="1600">
              <a:solidFill>
                <a:schemeClr val="dk1"/>
              </a:solidFill>
              <a:highlight>
                <a:schemeClr val="lt1"/>
              </a:highlight>
            </a:endParaRPr>
          </a:p>
          <a:p>
            <a:pPr indent="0" lvl="0" marL="0" marR="0" rtl="0" algn="l">
              <a:lnSpc>
                <a:spcPct val="100000"/>
              </a:lnSpc>
              <a:spcBef>
                <a:spcPts val="2000"/>
              </a:spcBef>
              <a:spcAft>
                <a:spcPts val="0"/>
              </a:spcAft>
              <a:buNone/>
            </a:pPr>
            <a:r>
              <a:t/>
            </a:r>
            <a:endParaRPr sz="1600">
              <a:solidFill>
                <a:schemeClr val="dk1"/>
              </a:solidFill>
              <a:highlight>
                <a:srgbClr val="FFFFFF"/>
              </a:highlight>
            </a:endParaRPr>
          </a:p>
        </p:txBody>
      </p:sp>
      <p:sp>
        <p:nvSpPr>
          <p:cNvPr id="126" name="Google Shape;126;g280f94eb5f3_0_15"/>
          <p:cNvSpPr txBox="1"/>
          <p:nvPr/>
        </p:nvSpPr>
        <p:spPr>
          <a:xfrm>
            <a:off x="1605600" y="6716700"/>
            <a:ext cx="9827400" cy="35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US" sz="1600">
                <a:solidFill>
                  <a:schemeClr val="dk1"/>
                </a:solidFill>
              </a:rPr>
              <a:t>Source: https://www.xrb.govt.nz/standards/accounting-standards/incorporated-societies/</a:t>
            </a:r>
            <a:endParaRPr i="1" sz="1600">
              <a:latin typeface="Avenir"/>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280f94eb5f3_0_44"/>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TIER 4 REPORTING STANDARDS</a:t>
            </a:r>
            <a:endParaRPr/>
          </a:p>
          <a:p>
            <a:pPr indent="0" lvl="0" marL="0" rtl="0" algn="ctr">
              <a:lnSpc>
                <a:spcPct val="90000"/>
              </a:lnSpc>
              <a:spcBef>
                <a:spcPts val="0"/>
              </a:spcBef>
              <a:spcAft>
                <a:spcPts val="0"/>
              </a:spcAft>
              <a:buClr>
                <a:schemeClr val="dk1"/>
              </a:buClr>
              <a:buSzPts val="3600"/>
              <a:buFont typeface="Arial"/>
              <a:buNone/>
            </a:pPr>
            <a:r>
              <a:t/>
            </a:r>
            <a:endParaRPr/>
          </a:p>
        </p:txBody>
      </p:sp>
      <p:graphicFrame>
        <p:nvGraphicFramePr>
          <p:cNvPr id="133" name="Google Shape;133;g280f94eb5f3_0_44"/>
          <p:cNvGraphicFramePr/>
          <p:nvPr/>
        </p:nvGraphicFramePr>
        <p:xfrm>
          <a:off x="952500" y="1029400"/>
          <a:ext cx="3000000" cy="3000000"/>
        </p:xfrm>
        <a:graphic>
          <a:graphicData uri="http://schemas.openxmlformats.org/drawingml/2006/table">
            <a:tbl>
              <a:tblPr>
                <a:noFill/>
                <a:tableStyleId>{A33E7CBB-CB96-4F6B-A4A2-32AA39863FBB}</a:tableStyleId>
              </a:tblPr>
              <a:tblGrid>
                <a:gridCol w="1961950"/>
                <a:gridCol w="5429450"/>
                <a:gridCol w="2895600"/>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b="1" lang="en-US" sz="1600"/>
                        <a:t>Criteria </a:t>
                      </a:r>
                      <a:endParaRPr b="1" sz="1600"/>
                    </a:p>
                  </a:txBody>
                  <a:tcPr marT="91425" marB="91425" marR="91425" marL="91425"/>
                </a:tc>
                <a:tc>
                  <a:txBody>
                    <a:bodyPr/>
                    <a:lstStyle/>
                    <a:p>
                      <a:pPr indent="0" lvl="0" marL="0" rtl="0" algn="l">
                        <a:spcBef>
                          <a:spcPts val="0"/>
                        </a:spcBef>
                        <a:spcAft>
                          <a:spcPts val="0"/>
                        </a:spcAft>
                        <a:buNone/>
                      </a:pPr>
                      <a:r>
                        <a:rPr b="1" lang="en-US" sz="1600"/>
                        <a:t>Standard</a:t>
                      </a:r>
                      <a:endParaRPr b="1" sz="1600"/>
                    </a:p>
                  </a:txBody>
                  <a:tcPr marT="91425" marB="91425" marR="91425" marL="91425"/>
                </a:tc>
              </a:tr>
              <a:tr h="381000">
                <a:tc>
                  <a:txBody>
                    <a:bodyPr/>
                    <a:lstStyle/>
                    <a:p>
                      <a:pPr indent="0" lvl="0" marL="0" rtl="0" algn="l">
                        <a:spcBef>
                          <a:spcPts val="0"/>
                        </a:spcBef>
                        <a:spcAft>
                          <a:spcPts val="0"/>
                        </a:spcAft>
                        <a:buNone/>
                      </a:pPr>
                      <a:r>
                        <a:rPr b="1" lang="en-US"/>
                        <a:t>Incorporated Society</a:t>
                      </a:r>
                      <a:endParaRPr b="1"/>
                    </a:p>
                  </a:txBody>
                  <a:tcPr marT="91425" marB="91425" marR="91425" marL="91425"/>
                </a:tc>
                <a:tc>
                  <a:txBody>
                    <a:bodyPr/>
                    <a:lstStyle/>
                    <a:p>
                      <a:pPr indent="0" lvl="0" marL="0" rtl="0" algn="l">
                        <a:spcBef>
                          <a:spcPts val="0"/>
                        </a:spcBef>
                        <a:spcAft>
                          <a:spcPts val="0"/>
                        </a:spcAft>
                        <a:buNone/>
                      </a:pPr>
                      <a:r>
                        <a:rPr lang="en-US"/>
                        <a:t>Total operating payments less than $140,000</a:t>
                      </a:r>
                      <a:endParaRPr/>
                    </a:p>
                  </a:txBody>
                  <a:tcPr marT="91425" marB="91425" marR="91425" marL="91425"/>
                </a:tc>
                <a:tc>
                  <a:txBody>
                    <a:bodyPr/>
                    <a:lstStyle/>
                    <a:p>
                      <a:pPr indent="0" lvl="0" marL="0" rtl="0" algn="l">
                        <a:spcBef>
                          <a:spcPts val="0"/>
                        </a:spcBef>
                        <a:spcAft>
                          <a:spcPts val="0"/>
                        </a:spcAft>
                        <a:buNone/>
                      </a:pPr>
                      <a:r>
                        <a:rPr lang="en-US"/>
                        <a:t>Simple Format Reporting – Cash</a:t>
                      </a:r>
                      <a:endParaRPr/>
                    </a:p>
                  </a:txBody>
                  <a:tcPr marT="91425" marB="91425" marR="91425" marL="91425"/>
                </a:tc>
              </a:tr>
              <a:tr h="381000">
                <a:tc>
                  <a:txBody>
                    <a:bodyPr/>
                    <a:lstStyle/>
                    <a:p>
                      <a:pPr indent="0" lvl="0" marL="0" rtl="0" algn="l">
                        <a:spcBef>
                          <a:spcPts val="0"/>
                        </a:spcBef>
                        <a:spcAft>
                          <a:spcPts val="0"/>
                        </a:spcAft>
                        <a:buNone/>
                      </a:pPr>
                      <a:r>
                        <a:rPr b="1" lang="en-US"/>
                        <a:t>Registered Charity</a:t>
                      </a:r>
                      <a:endParaRPr b="1"/>
                    </a:p>
                  </a:txBody>
                  <a:tcPr marT="91425" marB="91425" marR="91425" marL="91425"/>
                </a:tc>
                <a:tc>
                  <a:txBody>
                    <a:bodyPr/>
                    <a:lstStyle/>
                    <a:p>
                      <a:pPr indent="0" lvl="0" marL="0" rtl="0" algn="l">
                        <a:spcBef>
                          <a:spcPts val="0"/>
                        </a:spcBef>
                        <a:spcAft>
                          <a:spcPts val="0"/>
                        </a:spcAft>
                        <a:buNone/>
                      </a:pPr>
                      <a:r>
                        <a:rPr lang="en-US"/>
                        <a:t>Under $140,000 annual operating payments, without public liability</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a:solidFill>
                            <a:schemeClr val="dk1"/>
                          </a:solidFill>
                        </a:rPr>
                        <a:t>Simple Format Reporting – Cash</a:t>
                      </a:r>
                      <a:endParaRPr>
                        <a:solidFill>
                          <a:schemeClr val="dk1"/>
                        </a:solidFill>
                      </a:endParaRPr>
                    </a:p>
                    <a:p>
                      <a:pPr indent="0" lvl="0" marL="0" rtl="0" algn="l">
                        <a:spcBef>
                          <a:spcPts val="0"/>
                        </a:spcBef>
                        <a:spcAft>
                          <a:spcPts val="0"/>
                        </a:spcAft>
                        <a:buNone/>
                      </a:pPr>
                      <a:r>
                        <a:t/>
                      </a:r>
                      <a:endParaRPr/>
                    </a:p>
                  </a:txBody>
                  <a:tcPr marT="91425" marB="91425" marR="91425" marL="91425"/>
                </a:tc>
              </a:tr>
            </a:tbl>
          </a:graphicData>
        </a:graphic>
      </p:graphicFrame>
      <p:sp>
        <p:nvSpPr>
          <p:cNvPr id="134" name="Google Shape;134;g280f94eb5f3_0_44"/>
          <p:cNvSpPr txBox="1"/>
          <p:nvPr/>
        </p:nvSpPr>
        <p:spPr>
          <a:xfrm>
            <a:off x="230100" y="7017075"/>
            <a:ext cx="11731800" cy="35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US">
                <a:solidFill>
                  <a:schemeClr val="dk1"/>
                </a:solidFill>
              </a:rPr>
              <a:t>Source: </a:t>
            </a:r>
            <a:r>
              <a:rPr i="1" lang="en-US">
                <a:solidFill>
                  <a:schemeClr val="dk1"/>
                </a:solidFill>
              </a:rPr>
              <a:t>XRB External Reporting Board, MBIE (Webinar New financial reporting requirements for Incorporated Societies document August 2022)</a:t>
            </a:r>
            <a:endParaRPr i="1">
              <a:latin typeface="Avenir"/>
              <a:ea typeface="Avenir"/>
              <a:cs typeface="Avenir"/>
              <a:sym typeface="Avenir"/>
            </a:endParaRPr>
          </a:p>
        </p:txBody>
      </p:sp>
      <p:pic>
        <p:nvPicPr>
          <p:cNvPr id="135" name="Google Shape;135;g280f94eb5f3_0_44"/>
          <p:cNvPicPr preferRelativeResize="0"/>
          <p:nvPr/>
        </p:nvPicPr>
        <p:blipFill>
          <a:blip r:embed="rId3">
            <a:alphaModFix/>
          </a:blip>
          <a:stretch>
            <a:fillRect/>
          </a:stretch>
        </p:blipFill>
        <p:spPr>
          <a:xfrm>
            <a:off x="2914450" y="2505250"/>
            <a:ext cx="5946749" cy="4221350"/>
          </a:xfrm>
          <a:prstGeom prst="rect">
            <a:avLst/>
          </a:prstGeom>
          <a:noFill/>
          <a:ln>
            <a:noFill/>
          </a:ln>
        </p:spPr>
      </p:pic>
      <p:pic>
        <p:nvPicPr>
          <p:cNvPr id="136" name="Google Shape;136;g280f94eb5f3_0_44"/>
          <p:cNvPicPr preferRelativeResize="0"/>
          <p:nvPr/>
        </p:nvPicPr>
        <p:blipFill rotWithShape="1">
          <a:blip r:embed="rId4">
            <a:alphaModFix/>
          </a:blip>
          <a:srcRect b="0" l="0" r="0" t="0"/>
          <a:stretch/>
        </p:blipFill>
        <p:spPr>
          <a:xfrm>
            <a:off x="228600" y="80013"/>
            <a:ext cx="2159000" cy="944726"/>
          </a:xfrm>
          <a:prstGeom prst="rect">
            <a:avLst/>
          </a:prstGeom>
          <a:noFill/>
          <a:ln>
            <a:noFill/>
          </a:ln>
        </p:spPr>
      </p:pic>
      <p:pic>
        <p:nvPicPr>
          <p:cNvPr descr="Logo, company name&#10;&#10;Description automatically generated" id="137" name="Google Shape;137;g280f94eb5f3_0_44"/>
          <p:cNvPicPr preferRelativeResize="0"/>
          <p:nvPr/>
        </p:nvPicPr>
        <p:blipFill rotWithShape="1">
          <a:blip r:embed="rId5">
            <a:alphaModFix/>
          </a:blip>
          <a:srcRect b="0" l="0" r="0" t="0"/>
          <a:stretch/>
        </p:blipFill>
        <p:spPr>
          <a:xfrm>
            <a:off x="10355623" y="220738"/>
            <a:ext cx="1450894" cy="754824"/>
          </a:xfrm>
          <a:prstGeom prst="rect">
            <a:avLst/>
          </a:prstGeom>
          <a:noFill/>
          <a:ln>
            <a:noFill/>
          </a:ln>
        </p:spPr>
      </p:pic>
      <p:sp>
        <p:nvSpPr>
          <p:cNvPr id="138" name="Google Shape;138;g280f94eb5f3_0_44"/>
          <p:cNvSpPr txBox="1"/>
          <p:nvPr/>
        </p:nvSpPr>
        <p:spPr>
          <a:xfrm>
            <a:off x="9272450" y="3429000"/>
            <a:ext cx="27714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a:t>Incorporated </a:t>
            </a:r>
            <a:r>
              <a:rPr i="1" lang="en-US"/>
              <a:t>Societies</a:t>
            </a:r>
            <a:r>
              <a:rPr i="1" lang="en-US"/>
              <a:t> </a:t>
            </a:r>
            <a:r>
              <a:rPr i="1" lang="en-US"/>
              <a:t>Source: XRB External Reporting Board, MBIE (Webinar New financial reporting requirements for Incorporated Societies document August 2022)</a:t>
            </a:r>
            <a:endParaRPr i="1"/>
          </a:p>
        </p:txBody>
      </p:sp>
      <p:sp>
        <p:nvSpPr>
          <p:cNvPr id="139" name="Google Shape;139;g280f94eb5f3_0_44"/>
          <p:cNvSpPr txBox="1"/>
          <p:nvPr/>
        </p:nvSpPr>
        <p:spPr>
          <a:xfrm>
            <a:off x="9190500" y="5136825"/>
            <a:ext cx="2771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a:t>Registered Charities </a:t>
            </a:r>
            <a:r>
              <a:rPr i="1" lang="en-US"/>
              <a:t>Source: </a:t>
            </a:r>
            <a:r>
              <a:rPr i="1" lang="en-US"/>
              <a:t>https://charities.govt.nz/reporting-standards/which-tier-will-i-use/</a:t>
            </a:r>
            <a:endParaRPr i="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80f94eb5f3_0_24"/>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TIER 3 REPORTING STANDARDS</a:t>
            </a:r>
            <a:endParaRPr/>
          </a:p>
          <a:p>
            <a:pPr indent="0" lvl="0" marL="0" rtl="0" algn="ctr">
              <a:lnSpc>
                <a:spcPct val="90000"/>
              </a:lnSpc>
              <a:spcBef>
                <a:spcPts val="0"/>
              </a:spcBef>
              <a:spcAft>
                <a:spcPts val="0"/>
              </a:spcAft>
              <a:buClr>
                <a:schemeClr val="dk1"/>
              </a:buClr>
              <a:buSzPts val="3600"/>
              <a:buFont typeface="Arial"/>
              <a:buNone/>
            </a:pPr>
            <a:r>
              <a:t/>
            </a:r>
            <a:endParaRPr/>
          </a:p>
        </p:txBody>
      </p:sp>
      <p:pic>
        <p:nvPicPr>
          <p:cNvPr descr="Logo, company name&#10;&#10;Description automatically generated" id="146" name="Google Shape;146;g280f94eb5f3_0_24"/>
          <p:cNvPicPr preferRelativeResize="0"/>
          <p:nvPr/>
        </p:nvPicPr>
        <p:blipFill rotWithShape="1">
          <a:blip r:embed="rId3">
            <a:alphaModFix/>
          </a:blip>
          <a:srcRect b="0" l="0" r="0" t="0"/>
          <a:stretch/>
        </p:blipFill>
        <p:spPr>
          <a:xfrm>
            <a:off x="10355623" y="220738"/>
            <a:ext cx="1450894" cy="754824"/>
          </a:xfrm>
          <a:prstGeom prst="rect">
            <a:avLst/>
          </a:prstGeom>
          <a:noFill/>
          <a:ln>
            <a:noFill/>
          </a:ln>
        </p:spPr>
      </p:pic>
      <p:pic>
        <p:nvPicPr>
          <p:cNvPr id="147" name="Google Shape;147;g280f94eb5f3_0_24"/>
          <p:cNvPicPr preferRelativeResize="0"/>
          <p:nvPr/>
        </p:nvPicPr>
        <p:blipFill rotWithShape="1">
          <a:blip r:embed="rId4">
            <a:alphaModFix/>
          </a:blip>
          <a:srcRect b="0" l="0" r="0" t="0"/>
          <a:stretch/>
        </p:blipFill>
        <p:spPr>
          <a:xfrm>
            <a:off x="228600" y="158475"/>
            <a:ext cx="2159000" cy="944726"/>
          </a:xfrm>
          <a:prstGeom prst="rect">
            <a:avLst/>
          </a:prstGeom>
          <a:noFill/>
          <a:ln>
            <a:noFill/>
          </a:ln>
        </p:spPr>
      </p:pic>
      <p:sp>
        <p:nvSpPr>
          <p:cNvPr id="148" name="Google Shape;148;g280f94eb5f3_0_24"/>
          <p:cNvSpPr txBox="1"/>
          <p:nvPr/>
        </p:nvSpPr>
        <p:spPr>
          <a:xfrm>
            <a:off x="9232375" y="3429000"/>
            <a:ext cx="2814600" cy="151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US">
                <a:solidFill>
                  <a:schemeClr val="dk1"/>
                </a:solidFill>
              </a:rPr>
              <a:t>Incorporated Societies Source: XRB External Reporting Board, MBIE (Webinar New financial reporting requirements for Incorporated Societies document August 2022)</a:t>
            </a:r>
            <a:endParaRPr i="1">
              <a:solidFill>
                <a:schemeClr val="dk1"/>
              </a:solidFill>
            </a:endParaRPr>
          </a:p>
          <a:p>
            <a:pPr indent="0" lvl="0" marL="0" rtl="0" algn="ctr">
              <a:spcBef>
                <a:spcPts val="0"/>
              </a:spcBef>
              <a:spcAft>
                <a:spcPts val="0"/>
              </a:spcAft>
              <a:buClr>
                <a:schemeClr val="dk1"/>
              </a:buClr>
              <a:buSzPts val="1100"/>
              <a:buFont typeface="Arial"/>
              <a:buNone/>
            </a:pPr>
            <a:r>
              <a:t/>
            </a:r>
            <a:endParaRPr i="1">
              <a:solidFill>
                <a:schemeClr val="dk1"/>
              </a:solidFill>
            </a:endParaRPr>
          </a:p>
          <a:p>
            <a:pPr indent="0" lvl="0" marL="0" rtl="0" algn="ctr">
              <a:spcBef>
                <a:spcPts val="0"/>
              </a:spcBef>
              <a:spcAft>
                <a:spcPts val="0"/>
              </a:spcAft>
              <a:buNone/>
            </a:pPr>
            <a:r>
              <a:t/>
            </a:r>
            <a:endParaRPr i="1" sz="1700">
              <a:solidFill>
                <a:schemeClr val="dk1"/>
              </a:solidFill>
            </a:endParaRPr>
          </a:p>
        </p:txBody>
      </p:sp>
      <p:graphicFrame>
        <p:nvGraphicFramePr>
          <p:cNvPr id="149" name="Google Shape;149;g280f94eb5f3_0_24"/>
          <p:cNvGraphicFramePr/>
          <p:nvPr/>
        </p:nvGraphicFramePr>
        <p:xfrm>
          <a:off x="952500" y="1117050"/>
          <a:ext cx="3000000" cy="3000000"/>
        </p:xfrm>
        <a:graphic>
          <a:graphicData uri="http://schemas.openxmlformats.org/drawingml/2006/table">
            <a:tbl>
              <a:tblPr>
                <a:noFill/>
                <a:tableStyleId>{A33E7CBB-CB96-4F6B-A4A2-32AA39863FBB}</a:tableStyleId>
              </a:tblPr>
              <a:tblGrid>
                <a:gridCol w="1961950"/>
                <a:gridCol w="4972250"/>
                <a:gridCol w="3352800"/>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b="1" lang="en-US" sz="1600"/>
                        <a:t>Criteria</a:t>
                      </a:r>
                      <a:r>
                        <a:rPr b="1" lang="en-US" sz="1600"/>
                        <a:t> </a:t>
                      </a:r>
                      <a:endParaRPr b="1" sz="1600"/>
                    </a:p>
                  </a:txBody>
                  <a:tcPr marT="91425" marB="91425" marR="91425" marL="91425"/>
                </a:tc>
                <a:tc>
                  <a:txBody>
                    <a:bodyPr/>
                    <a:lstStyle/>
                    <a:p>
                      <a:pPr indent="0" lvl="0" marL="0" rtl="0" algn="l">
                        <a:spcBef>
                          <a:spcPts val="0"/>
                        </a:spcBef>
                        <a:spcAft>
                          <a:spcPts val="0"/>
                        </a:spcAft>
                        <a:buNone/>
                      </a:pPr>
                      <a:r>
                        <a:rPr b="1" lang="en-US" sz="1600"/>
                        <a:t>Standard</a:t>
                      </a:r>
                      <a:endParaRPr b="1" sz="1600"/>
                    </a:p>
                  </a:txBody>
                  <a:tcPr marT="91425" marB="91425" marR="91425" marL="91425"/>
                </a:tc>
              </a:tr>
              <a:tr h="381000">
                <a:tc>
                  <a:txBody>
                    <a:bodyPr/>
                    <a:lstStyle/>
                    <a:p>
                      <a:pPr indent="0" lvl="0" marL="0" rtl="0" algn="l">
                        <a:spcBef>
                          <a:spcPts val="0"/>
                        </a:spcBef>
                        <a:spcAft>
                          <a:spcPts val="0"/>
                        </a:spcAft>
                        <a:buNone/>
                      </a:pPr>
                      <a:r>
                        <a:rPr b="1" lang="en-US"/>
                        <a:t>Incorporated Society</a:t>
                      </a:r>
                      <a:endParaRPr b="1"/>
                    </a:p>
                  </a:txBody>
                  <a:tcPr marT="91425" marB="91425" marR="91425" marL="91425"/>
                </a:tc>
                <a:tc>
                  <a:txBody>
                    <a:bodyPr/>
                    <a:lstStyle/>
                    <a:p>
                      <a:pPr indent="0" lvl="0" marL="0" rtl="0" algn="l">
                        <a:spcBef>
                          <a:spcPts val="0"/>
                        </a:spcBef>
                        <a:spcAft>
                          <a:spcPts val="0"/>
                        </a:spcAft>
                        <a:buNone/>
                      </a:pPr>
                      <a:r>
                        <a:rPr lang="en-US"/>
                        <a:t>Total expenses less than $2 million</a:t>
                      </a:r>
                      <a:endParaRPr/>
                    </a:p>
                  </a:txBody>
                  <a:tcPr marT="91425" marB="91425" marR="91425" marL="91425"/>
                </a:tc>
                <a:tc>
                  <a:txBody>
                    <a:bodyPr/>
                    <a:lstStyle/>
                    <a:p>
                      <a:pPr indent="0" lvl="0" marL="0" rtl="0" algn="l">
                        <a:spcBef>
                          <a:spcPts val="0"/>
                        </a:spcBef>
                        <a:spcAft>
                          <a:spcPts val="0"/>
                        </a:spcAft>
                        <a:buNone/>
                      </a:pPr>
                      <a:r>
                        <a:rPr lang="en-US"/>
                        <a:t>Simple Format Reporting – Accrual</a:t>
                      </a:r>
                      <a:endParaRPr/>
                    </a:p>
                  </a:txBody>
                  <a:tcPr marT="91425" marB="91425" marR="91425" marL="91425"/>
                </a:tc>
              </a:tr>
              <a:tr h="381000">
                <a:tc>
                  <a:txBody>
                    <a:bodyPr/>
                    <a:lstStyle/>
                    <a:p>
                      <a:pPr indent="0" lvl="0" marL="0" rtl="0" algn="l">
                        <a:spcBef>
                          <a:spcPts val="0"/>
                        </a:spcBef>
                        <a:spcAft>
                          <a:spcPts val="0"/>
                        </a:spcAft>
                        <a:buNone/>
                      </a:pPr>
                      <a:r>
                        <a:rPr b="1" lang="en-US"/>
                        <a:t>Registered Charity</a:t>
                      </a:r>
                      <a:endParaRPr b="1"/>
                    </a:p>
                  </a:txBody>
                  <a:tcPr marT="91425" marB="91425" marR="91425" marL="91425"/>
                </a:tc>
                <a:tc>
                  <a:txBody>
                    <a:bodyPr/>
                    <a:lstStyle/>
                    <a:p>
                      <a:pPr indent="0" lvl="0" marL="0" rtl="0" algn="l">
                        <a:spcBef>
                          <a:spcPts val="0"/>
                        </a:spcBef>
                        <a:spcAft>
                          <a:spcPts val="0"/>
                        </a:spcAft>
                        <a:buNone/>
                      </a:pPr>
                      <a:r>
                        <a:rPr lang="en-US"/>
                        <a:t>Under $2 million annual expenses, without </a:t>
                      </a:r>
                      <a:r>
                        <a:rPr lang="en-US"/>
                        <a:t>public</a:t>
                      </a:r>
                      <a:r>
                        <a:rPr lang="en-US"/>
                        <a:t> liability</a:t>
                      </a:r>
                      <a:endParaRPr/>
                    </a:p>
                  </a:txBody>
                  <a:tcPr marT="91425" marB="91425" marR="91425" marL="91425"/>
                </a:tc>
                <a:tc>
                  <a:txBody>
                    <a:bodyPr/>
                    <a:lstStyle/>
                    <a:p>
                      <a:pPr indent="0" lvl="0" marL="0" rtl="0" algn="l">
                        <a:spcBef>
                          <a:spcPts val="0"/>
                        </a:spcBef>
                        <a:spcAft>
                          <a:spcPts val="0"/>
                        </a:spcAft>
                        <a:buNone/>
                      </a:pPr>
                      <a:r>
                        <a:rPr lang="en-US">
                          <a:solidFill>
                            <a:schemeClr val="dk1"/>
                          </a:solidFill>
                        </a:rPr>
                        <a:t>Simple Format Reporting – Accrual</a:t>
                      </a:r>
                      <a:endParaRPr/>
                    </a:p>
                  </a:txBody>
                  <a:tcPr marT="91425" marB="91425" marR="91425" marL="91425"/>
                </a:tc>
              </a:tr>
            </a:tbl>
          </a:graphicData>
        </a:graphic>
      </p:graphicFrame>
      <p:pic>
        <p:nvPicPr>
          <p:cNvPr id="150" name="Google Shape;150;g280f94eb5f3_0_24"/>
          <p:cNvPicPr preferRelativeResize="0"/>
          <p:nvPr/>
        </p:nvPicPr>
        <p:blipFill>
          <a:blip r:embed="rId5">
            <a:alphaModFix/>
          </a:blip>
          <a:stretch>
            <a:fillRect/>
          </a:stretch>
        </p:blipFill>
        <p:spPr>
          <a:xfrm>
            <a:off x="2829800" y="2360625"/>
            <a:ext cx="6320299" cy="4454150"/>
          </a:xfrm>
          <a:prstGeom prst="rect">
            <a:avLst/>
          </a:prstGeom>
          <a:noFill/>
          <a:ln>
            <a:noFill/>
          </a:ln>
        </p:spPr>
      </p:pic>
      <p:sp>
        <p:nvSpPr>
          <p:cNvPr id="151" name="Google Shape;151;g280f94eb5f3_0_24"/>
          <p:cNvSpPr txBox="1"/>
          <p:nvPr/>
        </p:nvSpPr>
        <p:spPr>
          <a:xfrm>
            <a:off x="4247950" y="6869775"/>
            <a:ext cx="796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Avenir"/>
              <a:ea typeface="Avenir"/>
              <a:cs typeface="Avenir"/>
              <a:sym typeface="Avenir"/>
            </a:endParaRPr>
          </a:p>
        </p:txBody>
      </p:sp>
      <p:sp>
        <p:nvSpPr>
          <p:cNvPr id="152" name="Google Shape;152;g280f94eb5f3_0_24"/>
          <p:cNvSpPr txBox="1"/>
          <p:nvPr/>
        </p:nvSpPr>
        <p:spPr>
          <a:xfrm>
            <a:off x="9275575" y="5101475"/>
            <a:ext cx="2771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a:t>Registered Charities Source: https://charities.govt.nz/reporting-standards/which-tier-will-i-use/</a:t>
            </a:r>
            <a:endParaRPr i="1"/>
          </a:p>
        </p:txBody>
      </p:sp>
    </p:spTree>
  </p:cSld>
  <p:clrMapOvr>
    <a:masterClrMapping/>
  </p:clrMapOvr>
</p:sld>
</file>

<file path=ppt/theme/theme1.xml><?xml version="1.0" encoding="utf-8"?>
<a:theme xmlns:a="http://schemas.openxmlformats.org/drawingml/2006/main" xmlns:r="http://schemas.openxmlformats.org/officeDocument/2006/relationships" name="2_Office Theme">
  <a:themeElements>
    <a:clrScheme name="Custom 11">
      <a:dk1>
        <a:srgbClr val="000000"/>
      </a:dk1>
      <a:lt1>
        <a:srgbClr val="FFFFFF"/>
      </a:lt1>
      <a:dk2>
        <a:srgbClr val="8439BD"/>
      </a:dk2>
      <a:lt2>
        <a:srgbClr val="EBEBEB"/>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13DC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2022-04-20T20:32:45Z</dcterms:created>
  <dc:creator>Tracy Stockman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